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350" r:id="rId2"/>
    <p:sldId id="361" r:id="rId3"/>
    <p:sldId id="372" r:id="rId4"/>
    <p:sldId id="431" r:id="rId5"/>
    <p:sldId id="435" r:id="rId6"/>
    <p:sldId id="433" r:id="rId7"/>
    <p:sldId id="434" r:id="rId8"/>
    <p:sldId id="432" r:id="rId9"/>
    <p:sldId id="448" r:id="rId10"/>
    <p:sldId id="381" r:id="rId11"/>
    <p:sldId id="365" r:id="rId12"/>
    <p:sldId id="373" r:id="rId13"/>
    <p:sldId id="436" r:id="rId14"/>
    <p:sldId id="369" r:id="rId15"/>
    <p:sldId id="370" r:id="rId16"/>
    <p:sldId id="376" r:id="rId17"/>
    <p:sldId id="438" r:id="rId18"/>
    <p:sldId id="437" r:id="rId19"/>
    <p:sldId id="378" r:id="rId20"/>
    <p:sldId id="379" r:id="rId21"/>
    <p:sldId id="447" r:id="rId22"/>
    <p:sldId id="380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4" r:id="rId31"/>
    <p:sldId id="407" r:id="rId32"/>
    <p:sldId id="396" r:id="rId33"/>
    <p:sldId id="395" r:id="rId34"/>
    <p:sldId id="391" r:id="rId35"/>
    <p:sldId id="439" r:id="rId36"/>
    <p:sldId id="440" r:id="rId37"/>
    <p:sldId id="444" r:id="rId38"/>
    <p:sldId id="445" r:id="rId39"/>
    <p:sldId id="441" r:id="rId40"/>
    <p:sldId id="442" r:id="rId41"/>
    <p:sldId id="443" r:id="rId42"/>
    <p:sldId id="414" r:id="rId43"/>
    <p:sldId id="420" r:id="rId44"/>
    <p:sldId id="421" r:id="rId45"/>
    <p:sldId id="422" r:id="rId46"/>
    <p:sldId id="423" r:id="rId47"/>
    <p:sldId id="427" r:id="rId48"/>
    <p:sldId id="428" r:id="rId49"/>
    <p:sldId id="429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427" autoAdjust="0"/>
  </p:normalViewPr>
  <p:slideViewPr>
    <p:cSldViewPr>
      <p:cViewPr varScale="1">
        <p:scale>
          <a:sx n="80" d="100"/>
          <a:sy n="80" d="100"/>
        </p:scale>
        <p:origin x="9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B0F999-683C-479E-97E8-2C70AFEF769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B0DEBF-2E06-4737-A990-0AF8CE270400}">
      <dgm:prSet phldrT="[Text]"/>
      <dgm:spPr/>
      <dgm:t>
        <a:bodyPr/>
        <a:lstStyle/>
        <a:p>
          <a:r>
            <a:rPr lang="en-US" dirty="0"/>
            <a:t>Human Genome Sequence</a:t>
          </a:r>
        </a:p>
      </dgm:t>
    </dgm:pt>
    <dgm:pt modelId="{5C8B25F3-F5EC-40BA-B825-9359105B2000}" type="parTrans" cxnId="{B89655A0-C270-4FD9-A966-48944F1E12C8}">
      <dgm:prSet/>
      <dgm:spPr/>
      <dgm:t>
        <a:bodyPr/>
        <a:lstStyle/>
        <a:p>
          <a:endParaRPr lang="en-US"/>
        </a:p>
      </dgm:t>
    </dgm:pt>
    <dgm:pt modelId="{27A00871-F08B-459B-B836-ED26267A4BCF}" type="sibTrans" cxnId="{B89655A0-C270-4FD9-A966-48944F1E12C8}">
      <dgm:prSet/>
      <dgm:spPr/>
      <dgm:t>
        <a:bodyPr/>
        <a:lstStyle/>
        <a:p>
          <a:endParaRPr lang="en-US"/>
        </a:p>
      </dgm:t>
    </dgm:pt>
    <dgm:pt modelId="{42643A9C-512D-420E-B5D0-8678CB63FD53}">
      <dgm:prSet phldrT="[Text]"/>
      <dgm:spPr/>
      <dgm:t>
        <a:bodyPr/>
        <a:lstStyle/>
        <a:p>
          <a:r>
            <a:rPr lang="en-US" dirty="0"/>
            <a:t>Bioinformatics </a:t>
          </a:r>
        </a:p>
      </dgm:t>
    </dgm:pt>
    <dgm:pt modelId="{A9F67F45-F534-4611-AAE0-639C02A6A098}" type="parTrans" cxnId="{C1C72798-DD3C-4897-B103-013C26647551}">
      <dgm:prSet/>
      <dgm:spPr/>
      <dgm:t>
        <a:bodyPr/>
        <a:lstStyle/>
        <a:p>
          <a:endParaRPr lang="en-US"/>
        </a:p>
      </dgm:t>
    </dgm:pt>
    <dgm:pt modelId="{E3DBB409-83C4-4FF9-9A62-A82DB40A04E4}" type="sibTrans" cxnId="{C1C72798-DD3C-4897-B103-013C26647551}">
      <dgm:prSet/>
      <dgm:spPr/>
      <dgm:t>
        <a:bodyPr/>
        <a:lstStyle/>
        <a:p>
          <a:endParaRPr lang="en-US"/>
        </a:p>
      </dgm:t>
    </dgm:pt>
    <dgm:pt modelId="{5BA6D049-66B8-48D1-860E-E92216288DAF}">
      <dgm:prSet phldrT="[Text]"/>
      <dgm:spPr/>
      <dgm:t>
        <a:bodyPr/>
        <a:lstStyle/>
        <a:p>
          <a:r>
            <a:rPr lang="en-US" dirty="0"/>
            <a:t>Genetic Epidemiology</a:t>
          </a:r>
        </a:p>
      </dgm:t>
    </dgm:pt>
    <dgm:pt modelId="{ED1F076C-BFD8-4B36-BE34-8CD0704E40ED}" type="parTrans" cxnId="{58A4DE5A-A4E0-4BDC-A371-48ED32DB58CA}">
      <dgm:prSet/>
      <dgm:spPr/>
      <dgm:t>
        <a:bodyPr/>
        <a:lstStyle/>
        <a:p>
          <a:endParaRPr lang="en-US"/>
        </a:p>
      </dgm:t>
    </dgm:pt>
    <dgm:pt modelId="{EA4309C1-1F7D-4FE0-BF41-A9E192509CF0}" type="sibTrans" cxnId="{58A4DE5A-A4E0-4BDC-A371-48ED32DB58CA}">
      <dgm:prSet/>
      <dgm:spPr/>
      <dgm:t>
        <a:bodyPr/>
        <a:lstStyle/>
        <a:p>
          <a:endParaRPr lang="en-US"/>
        </a:p>
      </dgm:t>
    </dgm:pt>
    <dgm:pt modelId="{89FA8D23-BC09-41A5-BC1A-35115C5DBD44}">
      <dgm:prSet phldrT="[Text]"/>
      <dgm:spPr/>
      <dgm:t>
        <a:bodyPr/>
        <a:lstStyle/>
        <a:p>
          <a:r>
            <a:rPr lang="en-US" dirty="0"/>
            <a:t>Population Genetics</a:t>
          </a:r>
        </a:p>
      </dgm:t>
    </dgm:pt>
    <dgm:pt modelId="{E06F454A-72CC-4058-8070-A7EA0D5B9F8D}" type="parTrans" cxnId="{BF090F91-FFE4-4BAC-934E-5BCC1FDAD165}">
      <dgm:prSet/>
      <dgm:spPr/>
      <dgm:t>
        <a:bodyPr/>
        <a:lstStyle/>
        <a:p>
          <a:endParaRPr lang="en-US"/>
        </a:p>
      </dgm:t>
    </dgm:pt>
    <dgm:pt modelId="{DF09BFCD-5481-487B-9981-A7780706F267}" type="sibTrans" cxnId="{BF090F91-FFE4-4BAC-934E-5BCC1FDAD165}">
      <dgm:prSet/>
      <dgm:spPr/>
      <dgm:t>
        <a:bodyPr/>
        <a:lstStyle/>
        <a:p>
          <a:endParaRPr lang="en-US"/>
        </a:p>
      </dgm:t>
    </dgm:pt>
    <dgm:pt modelId="{3182BE88-4E91-4C65-AD75-E024210A15A7}" type="pres">
      <dgm:prSet presAssocID="{6BB0F999-683C-479E-97E8-2C70AFEF769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1E6C43-64EF-403F-87FC-813DA9176410}" type="pres">
      <dgm:prSet presAssocID="{8BB0DEBF-2E06-4737-A990-0AF8CE270400}" presName="centerShape" presStyleLbl="node0" presStyleIdx="0" presStyleCnt="1"/>
      <dgm:spPr/>
      <dgm:t>
        <a:bodyPr/>
        <a:lstStyle/>
        <a:p>
          <a:endParaRPr lang="en-US"/>
        </a:p>
      </dgm:t>
    </dgm:pt>
    <dgm:pt modelId="{DBED5835-E611-4628-A9FF-404A984F5FB4}" type="pres">
      <dgm:prSet presAssocID="{42643A9C-512D-420E-B5D0-8678CB63FD53}" presName="node" presStyleLbl="node1" presStyleIdx="0" presStyleCnt="3" custScaleX="127328" custScaleY="1261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0DC0CDE-C644-4CD8-AB60-60A109D7ACFD}" type="pres">
      <dgm:prSet presAssocID="{42643A9C-512D-420E-B5D0-8678CB63FD53}" presName="dummy" presStyleCnt="0"/>
      <dgm:spPr/>
    </dgm:pt>
    <dgm:pt modelId="{2D1E17B2-A696-46D7-BDF2-B5C440268961}" type="pres">
      <dgm:prSet presAssocID="{E3DBB409-83C4-4FF9-9A62-A82DB40A04E4}" presName="sibTrans" presStyleLbl="sibTrans2D1" presStyleIdx="0" presStyleCnt="3"/>
      <dgm:spPr/>
      <dgm:t>
        <a:bodyPr/>
        <a:lstStyle/>
        <a:p>
          <a:endParaRPr lang="en-US"/>
        </a:p>
      </dgm:t>
    </dgm:pt>
    <dgm:pt modelId="{D129E26A-F0EA-4F8E-B33F-426B054822B3}" type="pres">
      <dgm:prSet presAssocID="{5BA6D049-66B8-48D1-860E-E92216288DAF}" presName="node" presStyleLbl="node1" presStyleIdx="1" presStyleCnt="3" custScaleX="113970" custScaleY="11062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E02E8A2-8078-495E-B790-3ED42A6FA182}" type="pres">
      <dgm:prSet presAssocID="{5BA6D049-66B8-48D1-860E-E92216288DAF}" presName="dummy" presStyleCnt="0"/>
      <dgm:spPr/>
    </dgm:pt>
    <dgm:pt modelId="{C1D51126-09A1-43BE-83F1-E3E0D94781AC}" type="pres">
      <dgm:prSet presAssocID="{EA4309C1-1F7D-4FE0-BF41-A9E192509CF0}" presName="sibTrans" presStyleLbl="sibTrans2D1" presStyleIdx="1" presStyleCnt="3"/>
      <dgm:spPr/>
      <dgm:t>
        <a:bodyPr/>
        <a:lstStyle/>
        <a:p>
          <a:endParaRPr lang="en-US"/>
        </a:p>
      </dgm:t>
    </dgm:pt>
    <dgm:pt modelId="{5EF6BE20-9553-4061-AF4D-F30B6E9EB9AC}" type="pres">
      <dgm:prSet presAssocID="{89FA8D23-BC09-41A5-BC1A-35115C5DBD44}" presName="node" presStyleLbl="node1" presStyleIdx="2" presStyleCnt="3" custScaleX="116758" custScaleY="11062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3DB4B36-172B-4E96-9492-ADA2DAC8AE01}" type="pres">
      <dgm:prSet presAssocID="{89FA8D23-BC09-41A5-BC1A-35115C5DBD44}" presName="dummy" presStyleCnt="0"/>
      <dgm:spPr/>
    </dgm:pt>
    <dgm:pt modelId="{CD60E5DB-8C68-4BF7-8B9B-15274B2C0A38}" type="pres">
      <dgm:prSet presAssocID="{DF09BFCD-5481-487B-9981-A7780706F267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ACBD3ACD-9A00-4A96-A05D-773F95ADFD33}" type="presOf" srcId="{89FA8D23-BC09-41A5-BC1A-35115C5DBD44}" destId="{5EF6BE20-9553-4061-AF4D-F30B6E9EB9AC}" srcOrd="0" destOrd="0" presId="urn:microsoft.com/office/officeart/2005/8/layout/radial6"/>
    <dgm:cxn modelId="{58A4DE5A-A4E0-4BDC-A371-48ED32DB58CA}" srcId="{8BB0DEBF-2E06-4737-A990-0AF8CE270400}" destId="{5BA6D049-66B8-48D1-860E-E92216288DAF}" srcOrd="1" destOrd="0" parTransId="{ED1F076C-BFD8-4B36-BE34-8CD0704E40ED}" sibTransId="{EA4309C1-1F7D-4FE0-BF41-A9E192509CF0}"/>
    <dgm:cxn modelId="{61371710-EA68-472A-9264-4F63698CD8A7}" type="presOf" srcId="{E3DBB409-83C4-4FF9-9A62-A82DB40A04E4}" destId="{2D1E17B2-A696-46D7-BDF2-B5C440268961}" srcOrd="0" destOrd="0" presId="urn:microsoft.com/office/officeart/2005/8/layout/radial6"/>
    <dgm:cxn modelId="{A430F054-2B47-4E7C-A29C-6722702EC39B}" type="presOf" srcId="{42643A9C-512D-420E-B5D0-8678CB63FD53}" destId="{DBED5835-E611-4628-A9FF-404A984F5FB4}" srcOrd="0" destOrd="0" presId="urn:microsoft.com/office/officeart/2005/8/layout/radial6"/>
    <dgm:cxn modelId="{F2BCC6C1-4758-4F44-A6A1-C50B36D02014}" type="presOf" srcId="{EA4309C1-1F7D-4FE0-BF41-A9E192509CF0}" destId="{C1D51126-09A1-43BE-83F1-E3E0D94781AC}" srcOrd="0" destOrd="0" presId="urn:microsoft.com/office/officeart/2005/8/layout/radial6"/>
    <dgm:cxn modelId="{C1C72798-DD3C-4897-B103-013C26647551}" srcId="{8BB0DEBF-2E06-4737-A990-0AF8CE270400}" destId="{42643A9C-512D-420E-B5D0-8678CB63FD53}" srcOrd="0" destOrd="0" parTransId="{A9F67F45-F534-4611-AAE0-639C02A6A098}" sibTransId="{E3DBB409-83C4-4FF9-9A62-A82DB40A04E4}"/>
    <dgm:cxn modelId="{710FDFD2-D1D5-4173-A7DA-FA2DEB5D977D}" type="presOf" srcId="{5BA6D049-66B8-48D1-860E-E92216288DAF}" destId="{D129E26A-F0EA-4F8E-B33F-426B054822B3}" srcOrd="0" destOrd="0" presId="urn:microsoft.com/office/officeart/2005/8/layout/radial6"/>
    <dgm:cxn modelId="{8D90611F-D450-49C5-AD87-32A413D45302}" type="presOf" srcId="{6BB0F999-683C-479E-97E8-2C70AFEF7697}" destId="{3182BE88-4E91-4C65-AD75-E024210A15A7}" srcOrd="0" destOrd="0" presId="urn:microsoft.com/office/officeart/2005/8/layout/radial6"/>
    <dgm:cxn modelId="{868E504E-5C1B-4309-9AC1-B04DB47A2CC2}" type="presOf" srcId="{DF09BFCD-5481-487B-9981-A7780706F267}" destId="{CD60E5DB-8C68-4BF7-8B9B-15274B2C0A38}" srcOrd="0" destOrd="0" presId="urn:microsoft.com/office/officeart/2005/8/layout/radial6"/>
    <dgm:cxn modelId="{BF090F91-FFE4-4BAC-934E-5BCC1FDAD165}" srcId="{8BB0DEBF-2E06-4737-A990-0AF8CE270400}" destId="{89FA8D23-BC09-41A5-BC1A-35115C5DBD44}" srcOrd="2" destOrd="0" parTransId="{E06F454A-72CC-4058-8070-A7EA0D5B9F8D}" sibTransId="{DF09BFCD-5481-487B-9981-A7780706F267}"/>
    <dgm:cxn modelId="{B89655A0-C270-4FD9-A966-48944F1E12C8}" srcId="{6BB0F999-683C-479E-97E8-2C70AFEF7697}" destId="{8BB0DEBF-2E06-4737-A990-0AF8CE270400}" srcOrd="0" destOrd="0" parTransId="{5C8B25F3-F5EC-40BA-B825-9359105B2000}" sibTransId="{27A00871-F08B-459B-B836-ED26267A4BCF}"/>
    <dgm:cxn modelId="{3C847515-A99C-49CE-A376-F8784A160E7D}" type="presOf" srcId="{8BB0DEBF-2E06-4737-A990-0AF8CE270400}" destId="{D01E6C43-64EF-403F-87FC-813DA9176410}" srcOrd="0" destOrd="0" presId="urn:microsoft.com/office/officeart/2005/8/layout/radial6"/>
    <dgm:cxn modelId="{DB6E4A92-4C2D-44CC-BF2E-FAACF0DABBF4}" type="presParOf" srcId="{3182BE88-4E91-4C65-AD75-E024210A15A7}" destId="{D01E6C43-64EF-403F-87FC-813DA9176410}" srcOrd="0" destOrd="0" presId="urn:microsoft.com/office/officeart/2005/8/layout/radial6"/>
    <dgm:cxn modelId="{C3885D0E-E2CA-4980-B0E7-98F781E6BCB6}" type="presParOf" srcId="{3182BE88-4E91-4C65-AD75-E024210A15A7}" destId="{DBED5835-E611-4628-A9FF-404A984F5FB4}" srcOrd="1" destOrd="0" presId="urn:microsoft.com/office/officeart/2005/8/layout/radial6"/>
    <dgm:cxn modelId="{5EBE182D-0706-444B-A74C-536B229FFC90}" type="presParOf" srcId="{3182BE88-4E91-4C65-AD75-E024210A15A7}" destId="{50DC0CDE-C644-4CD8-AB60-60A109D7ACFD}" srcOrd="2" destOrd="0" presId="urn:microsoft.com/office/officeart/2005/8/layout/radial6"/>
    <dgm:cxn modelId="{C3515D84-B46A-4351-A416-CE135704C0FF}" type="presParOf" srcId="{3182BE88-4E91-4C65-AD75-E024210A15A7}" destId="{2D1E17B2-A696-46D7-BDF2-B5C440268961}" srcOrd="3" destOrd="0" presId="urn:microsoft.com/office/officeart/2005/8/layout/radial6"/>
    <dgm:cxn modelId="{F6B2A847-70D9-4520-BEF3-32A998D16374}" type="presParOf" srcId="{3182BE88-4E91-4C65-AD75-E024210A15A7}" destId="{D129E26A-F0EA-4F8E-B33F-426B054822B3}" srcOrd="4" destOrd="0" presId="urn:microsoft.com/office/officeart/2005/8/layout/radial6"/>
    <dgm:cxn modelId="{CE2C6053-49CC-4812-AFC4-E8869380EF5F}" type="presParOf" srcId="{3182BE88-4E91-4C65-AD75-E024210A15A7}" destId="{2E02E8A2-8078-495E-B790-3ED42A6FA182}" srcOrd="5" destOrd="0" presId="urn:microsoft.com/office/officeart/2005/8/layout/radial6"/>
    <dgm:cxn modelId="{667ACDA9-DE83-46DF-812B-78E209365E74}" type="presParOf" srcId="{3182BE88-4E91-4C65-AD75-E024210A15A7}" destId="{C1D51126-09A1-43BE-83F1-E3E0D94781AC}" srcOrd="6" destOrd="0" presId="urn:microsoft.com/office/officeart/2005/8/layout/radial6"/>
    <dgm:cxn modelId="{3C70B883-C53A-47F6-A776-2C3FA652E8E5}" type="presParOf" srcId="{3182BE88-4E91-4C65-AD75-E024210A15A7}" destId="{5EF6BE20-9553-4061-AF4D-F30B6E9EB9AC}" srcOrd="7" destOrd="0" presId="urn:microsoft.com/office/officeart/2005/8/layout/radial6"/>
    <dgm:cxn modelId="{CC377B43-D1F9-45CD-983B-C562B736C641}" type="presParOf" srcId="{3182BE88-4E91-4C65-AD75-E024210A15A7}" destId="{33DB4B36-172B-4E96-9492-ADA2DAC8AE01}" srcOrd="8" destOrd="0" presId="urn:microsoft.com/office/officeart/2005/8/layout/radial6"/>
    <dgm:cxn modelId="{6DB98D04-49A4-4892-B66F-5171C37139EF}" type="presParOf" srcId="{3182BE88-4E91-4C65-AD75-E024210A15A7}" destId="{CD60E5DB-8C68-4BF7-8B9B-15274B2C0A38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0E5DB-8C68-4BF7-8B9B-15274B2C0A38}">
      <dsp:nvSpPr>
        <dsp:cNvPr id="0" name=""/>
        <dsp:cNvSpPr/>
      </dsp:nvSpPr>
      <dsp:spPr>
        <a:xfrm>
          <a:off x="1382433" y="571524"/>
          <a:ext cx="3346149" cy="3346149"/>
        </a:xfrm>
        <a:prstGeom prst="blockArc">
          <a:avLst>
            <a:gd name="adj1" fmla="val 9000000"/>
            <a:gd name="adj2" fmla="val 162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51126-09A1-43BE-83F1-E3E0D94781AC}">
      <dsp:nvSpPr>
        <dsp:cNvPr id="0" name=""/>
        <dsp:cNvSpPr/>
      </dsp:nvSpPr>
      <dsp:spPr>
        <a:xfrm>
          <a:off x="1382433" y="571524"/>
          <a:ext cx="3346149" cy="3346149"/>
        </a:xfrm>
        <a:prstGeom prst="blockArc">
          <a:avLst>
            <a:gd name="adj1" fmla="val 1800000"/>
            <a:gd name="adj2" fmla="val 90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E17B2-A696-46D7-BDF2-B5C440268961}">
      <dsp:nvSpPr>
        <dsp:cNvPr id="0" name=""/>
        <dsp:cNvSpPr/>
      </dsp:nvSpPr>
      <dsp:spPr>
        <a:xfrm>
          <a:off x="1382433" y="571524"/>
          <a:ext cx="3346149" cy="3346149"/>
        </a:xfrm>
        <a:prstGeom prst="blockArc">
          <a:avLst>
            <a:gd name="adj1" fmla="val 16200000"/>
            <a:gd name="adj2" fmla="val 18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E6C43-64EF-403F-87FC-813DA9176410}">
      <dsp:nvSpPr>
        <dsp:cNvPr id="0" name=""/>
        <dsp:cNvSpPr/>
      </dsp:nvSpPr>
      <dsp:spPr>
        <a:xfrm>
          <a:off x="2286066" y="1475157"/>
          <a:ext cx="1538882" cy="15388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Human Genome Sequence</a:t>
          </a:r>
        </a:p>
      </dsp:txBody>
      <dsp:txXfrm>
        <a:off x="2511430" y="1700521"/>
        <a:ext cx="1088154" cy="1088154"/>
      </dsp:txXfrm>
    </dsp:sp>
    <dsp:sp modelId="{DBED5835-E611-4628-A9FF-404A984F5FB4}">
      <dsp:nvSpPr>
        <dsp:cNvPr id="0" name=""/>
        <dsp:cNvSpPr/>
      </dsp:nvSpPr>
      <dsp:spPr>
        <a:xfrm>
          <a:off x="2369708" y="-68881"/>
          <a:ext cx="1371600" cy="1358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Bioinformatics </a:t>
          </a:r>
        </a:p>
      </dsp:txBody>
      <dsp:txXfrm>
        <a:off x="2436018" y="-2571"/>
        <a:ext cx="1238980" cy="1225751"/>
      </dsp:txXfrm>
    </dsp:sp>
    <dsp:sp modelId="{D129E26A-F0EA-4F8E-B33F-426B054822B3}">
      <dsp:nvSpPr>
        <dsp:cNvPr id="0" name=""/>
        <dsp:cNvSpPr/>
      </dsp:nvSpPr>
      <dsp:spPr>
        <a:xfrm>
          <a:off x="3856996" y="2465888"/>
          <a:ext cx="1227705" cy="1191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Genetic Epidemiology</a:t>
          </a:r>
        </a:p>
      </dsp:txBody>
      <dsp:txXfrm>
        <a:off x="3915171" y="2524063"/>
        <a:ext cx="1111355" cy="1075365"/>
      </dsp:txXfrm>
    </dsp:sp>
    <dsp:sp modelId="{5EF6BE20-9553-4061-AF4D-F30B6E9EB9AC}">
      <dsp:nvSpPr>
        <dsp:cNvPr id="0" name=""/>
        <dsp:cNvSpPr/>
      </dsp:nvSpPr>
      <dsp:spPr>
        <a:xfrm>
          <a:off x="1011298" y="2465888"/>
          <a:ext cx="1257738" cy="1191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Population Genetics</a:t>
          </a:r>
        </a:p>
      </dsp:txBody>
      <dsp:txXfrm>
        <a:off x="1069473" y="2524063"/>
        <a:ext cx="1141388" cy="1075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92D69-3461-4C45-8EDC-C2280E7BC907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5632D-74BE-49DF-839A-5D12CD6D8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528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74311-5305-4333-96A3-C9B15D080947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EEE01-7A5D-45FD-BB69-CE5D73DA4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651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EEE01-7A5D-45FD-BB69-CE5D73DA42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5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EEE01-7A5D-45FD-BB69-CE5D73DA429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02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252 negative examples and 3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063 positive examples for training and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EEE01-7A5D-45FD-BB69-CE5D73DA429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5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Training</a:t>
            </a:r>
            <a:r>
              <a:rPr lang="zh-CN" altLang="en-US" dirty="0"/>
              <a:t> </a:t>
            </a:r>
            <a:r>
              <a:rPr lang="en-US" altLang="zh-CN" dirty="0"/>
              <a:t>stops</a:t>
            </a:r>
            <a:r>
              <a:rPr lang="zh-CN" altLang="en-US" dirty="0"/>
              <a:t> </a:t>
            </a:r>
            <a:r>
              <a:rPr lang="en-US" altLang="zh-CN" dirty="0"/>
              <a:t>after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AF8B4C-A8F8-C84B-9E03-6853F5902B3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83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DFE9A-E0BA-44D4-B860-8B51D00C2C0F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2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6700-2E18-4671-924A-BB3FF9F16045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77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582A-A5D5-46F4-817E-C75C3631E7EA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71BD5-3EB6-4F3E-9979-A5A85F8042E9}" type="datetime1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8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A246-35CD-4D2F-AF60-261023AA0352}" type="datetime1">
              <a:rPr lang="en-US" smtClean="0"/>
              <a:t>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8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7DF7D-1C72-4D48-8E2C-7FE684CE0892}" type="datetime1">
              <a:rPr lang="en-US" smtClean="0"/>
              <a:t>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4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6B52-2892-486E-9315-80C08454163C}" type="datetime1">
              <a:rPr lang="en-US" smtClean="0"/>
              <a:t>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0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6D923-00F9-4013-9F8F-1AD357B63030}" type="datetime1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15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0B9B-6763-43F0-87CA-4A6229C15E24}" type="datetime1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80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AB3D2-62FE-4420-9E06-F32998656FEB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7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59D3-8A08-4468-81AE-88C1C5A4F1FC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2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9856A-5225-4D64-B0D9-60C0489325BB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A0C1C-9771-4E21-A9F5-7FC0B72C6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0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liulab.science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4" Type="http://schemas.openxmlformats.org/officeDocument/2006/relationships/image" Target="../media/image22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arep.med.harvard.edu/gmc/genome_services.html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71600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Functional interpretation of human DNA variants using existing knowledge and machine learning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7772400" cy="15001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Xiaoming Liu @ USF Genomics &amp; College of Public Health</a:t>
            </a:r>
          </a:p>
          <a:p>
            <a:r>
              <a:rPr lang="en-US" dirty="0"/>
              <a:t>http://liulab.science</a:t>
            </a:r>
          </a:p>
          <a:p>
            <a:endParaRPr lang="en-US" dirty="0"/>
          </a:p>
          <a:p>
            <a:r>
              <a:rPr lang="en-US" dirty="0"/>
              <a:t>Interdisciplinary Data Sciences Consortium</a:t>
            </a:r>
          </a:p>
          <a:p>
            <a:r>
              <a:rPr lang="en-US" dirty="0" smtClean="0"/>
              <a:t>02/07/2020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FC3C37-F6D2-41F6-9719-B718F346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21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research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27989237"/>
              </p:ext>
            </p:extLst>
          </p:nvPr>
        </p:nvGraphicFramePr>
        <p:xfrm>
          <a:off x="1524000" y="198951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934200" y="655320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Homepage: </a:t>
            </a:r>
            <a:r>
              <a:rPr lang="en-US" sz="1200" dirty="0" err="1">
                <a:hlinkClick r:id="rId7" action="ppaction://hlinkfile"/>
              </a:rPr>
              <a:t>liulab.science</a:t>
            </a:r>
            <a:endParaRPr lang="en-US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AC7DEB-376D-466F-8A99-F51A969FE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9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17191-7969-4544-9225-C3063AAD9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F1F34-5725-441A-A536-145603E58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0DFA34-4AC7-44BE-8BD4-6CDDDE0EC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07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DNA, genome, and chromosomes</a:t>
            </a:r>
          </a:p>
        </p:txBody>
      </p:sp>
      <p:pic>
        <p:nvPicPr>
          <p:cNvPr id="1026" name="Picture 2" descr="Image result for dna genome 23 chromos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6574"/>
            <a:ext cx="5447320" cy="377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mitochondria 23 chromos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320" y="2116574"/>
            <a:ext cx="3696680" cy="357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75184" y="6581001"/>
            <a:ext cx="4668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/>
              <a:t>Zubi</a:t>
            </a:r>
            <a:r>
              <a:rPr lang="en-US" sz="1200" dirty="0"/>
              <a:t> and </a:t>
            </a:r>
            <a:r>
              <a:rPr lang="en-US" sz="1200" dirty="0" err="1"/>
              <a:t>Emsaed</a:t>
            </a:r>
            <a:r>
              <a:rPr lang="en-US" sz="1200" dirty="0"/>
              <a:t> Journal of </a:t>
            </a:r>
            <a:r>
              <a:rPr lang="en-US" sz="1200" dirty="0" err="1"/>
              <a:t>Sci</a:t>
            </a:r>
            <a:r>
              <a:rPr lang="en-US" sz="1200" dirty="0"/>
              <a:t> and </a:t>
            </a:r>
            <a:r>
              <a:rPr lang="en-US" sz="1200" dirty="0" err="1"/>
              <a:t>Eng</a:t>
            </a:r>
            <a:r>
              <a:rPr lang="en-US" sz="1200" dirty="0"/>
              <a:t> 3:63</a:t>
            </a:r>
          </a:p>
        </p:txBody>
      </p:sp>
    </p:spTree>
    <p:extLst>
      <p:ext uri="{BB962C8B-B14F-4D97-AF65-F5344CB8AC3E}">
        <p14:creationId xmlns:p14="http://schemas.microsoft.com/office/powerpoint/2010/main" val="3822143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Eukaryote gene structure diagram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5827"/>
            <a:ext cx="9144000" cy="49189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34200" y="655320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/>
              <a:t>wikipedia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5959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4" y="428625"/>
            <a:ext cx="8926964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37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human genome book of 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699" y="182562"/>
            <a:ext cx="6426201" cy="642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222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mutation and polymorphism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4171166"/>
                <a:ext cx="7886700" cy="200579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Human diploid genome size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dirty="0"/>
                  <a:t> base pair</a:t>
                </a:r>
              </a:p>
              <a:p>
                <a:r>
                  <a:rPr lang="en-US" dirty="0"/>
                  <a:t>Human genome mutation rate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dirty="0"/>
                  <a:t> per base pair per generation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4171166"/>
                <a:ext cx="7886700" cy="2005795"/>
              </a:xfrm>
              <a:blipFill>
                <a:blip r:embed="rId2"/>
                <a:stretch>
                  <a:fillRect l="-1777" t="-6079" r="-2396" b="-6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Unrepaired Mistakes in DNA Synthesis Lead to Point Muta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289856"/>
            <a:ext cx="840105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88668"/>
            <a:ext cx="3720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r>
              <a:rPr lang="en-US" sz="1200" dirty="0"/>
              <a:t>Image from Biological Science by Scott Freeman</a:t>
            </a:r>
          </a:p>
        </p:txBody>
      </p:sp>
    </p:spTree>
    <p:extLst>
      <p:ext uri="{BB962C8B-B14F-4D97-AF65-F5344CB8AC3E}">
        <p14:creationId xmlns:p14="http://schemas.microsoft.com/office/powerpoint/2010/main" val="2289094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SNV and </a:t>
            </a:r>
            <a:r>
              <a:rPr lang="en-US" dirty="0" err="1" smtClean="0"/>
              <a:t>indel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45833"/>
            <a:ext cx="7724337" cy="42621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6569075"/>
            <a:ext cx="1333500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6033184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Non-synonymous or missense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47868" y="603318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Frame-shift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603318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Frame-shift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9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functional annotation?</a:t>
            </a:r>
          </a:p>
        </p:txBody>
      </p:sp>
      <p:pic>
        <p:nvPicPr>
          <p:cNvPr id="1026" name="Picture 2" descr="https://media.licdn.com/mpr/mpr/jc/AAEAAQAAAAAAAAQaAAAAJDAxZWM0ZGNmLWM2NzMtNDk2OS1iNTNhLThhNzYwNzI3ZWQ4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85" y="1734135"/>
            <a:ext cx="8050429" cy="460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95800" y="6553200"/>
            <a:ext cx="464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https://www.linkedin.com/topic/genome-sequencing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09E62-828B-4F5B-AE79-0DB01BCE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5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A23BE-9F42-418F-BA71-BF446386D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we need them?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FE8B5-4ECA-47BC-8384-C2BFABEE6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Mendelian diseases: filter out or prioritize top candidate variants causing the disease</a:t>
            </a:r>
          </a:p>
          <a:p>
            <a:r>
              <a:rPr lang="en-US" dirty="0"/>
              <a:t>For common diseases: use as filters or weights in genotype-phenotype association analyses to increase detection power</a:t>
            </a:r>
          </a:p>
          <a:p>
            <a:r>
              <a:rPr lang="en-US" dirty="0"/>
              <a:t>For candidate variants: suggesting directions for further functional analyses or validation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740A2-03AB-454D-9DCA-5B6465649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89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443-FD3D-41FD-B578-CDA087AE4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integration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496D3-B225-4762-B0AC-BFA4A6E32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Database and annotation pipeline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C1A828-E4F8-498A-B04D-69EA03690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48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dbNSFP</a:t>
            </a:r>
            <a:r>
              <a:rPr lang="en-US" dirty="0"/>
              <a:t>: a database for missense SNV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8542513" cy="213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0100"/>
            <a:ext cx="9124950" cy="2962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1" y="4281487"/>
            <a:ext cx="9168733" cy="253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1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dbNSFP</a:t>
            </a:r>
            <a:r>
              <a:rPr lang="en-US" dirty="0"/>
              <a:t> for whole exome sequence</a:t>
            </a:r>
            <a:br>
              <a:rPr lang="en-US" dirty="0"/>
            </a:br>
            <a:r>
              <a:rPr lang="en-US" sz="2200" dirty="0"/>
              <a:t>database for nonsynonymous SNPs’ functional predictions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comprehensive collection of potential non-synonymous variants (</a:t>
            </a:r>
            <a:r>
              <a:rPr lang="en-US" dirty="0" err="1"/>
              <a:t>nsSNV</a:t>
            </a:r>
            <a:r>
              <a:rPr lang="en-US" dirty="0"/>
              <a:t>) and essential splicing (GT-AG) site variant (</a:t>
            </a:r>
            <a:r>
              <a:rPr lang="en-US" dirty="0" err="1"/>
              <a:t>ssSNV</a:t>
            </a:r>
            <a:r>
              <a:rPr lang="en-US" dirty="0"/>
              <a:t>) in the human genome based on GENCODE 22 (hg38 and </a:t>
            </a:r>
            <a:r>
              <a:rPr lang="en-US" dirty="0" err="1"/>
              <a:t>liftover</a:t>
            </a:r>
            <a:r>
              <a:rPr lang="en-US" dirty="0"/>
              <a:t> to hg19)</a:t>
            </a:r>
          </a:p>
          <a:p>
            <a:pPr lvl="1"/>
            <a:r>
              <a:rPr lang="en-US" dirty="0"/>
              <a:t>A total of 83,422,341 </a:t>
            </a:r>
            <a:r>
              <a:rPr lang="en-US" dirty="0" err="1"/>
              <a:t>nsSNVs</a:t>
            </a:r>
            <a:r>
              <a:rPr lang="en-US" dirty="0"/>
              <a:t> and </a:t>
            </a:r>
            <a:r>
              <a:rPr lang="en-US" dirty="0" err="1"/>
              <a:t>ssSNVs</a:t>
            </a:r>
            <a:endParaRPr lang="en-US" dirty="0"/>
          </a:p>
          <a:p>
            <a:pPr lvl="1"/>
            <a:r>
              <a:rPr lang="en-US" dirty="0"/>
              <a:t>15,030,435 </a:t>
            </a:r>
            <a:r>
              <a:rPr lang="en-US" dirty="0" err="1"/>
              <a:t>scSNVs</a:t>
            </a:r>
            <a:r>
              <a:rPr lang="en-US" dirty="0"/>
              <a:t> (SNVs in splicing consensus regions) from </a:t>
            </a:r>
            <a:r>
              <a:rPr lang="en-US" dirty="0" err="1"/>
              <a:t>dbscSNV</a:t>
            </a:r>
            <a:r>
              <a:rPr lang="en-US" dirty="0"/>
              <a:t> (attached database)</a:t>
            </a:r>
          </a:p>
          <a:p>
            <a:r>
              <a:rPr lang="en-US" dirty="0"/>
              <a:t>20 prediction algorithms for </a:t>
            </a:r>
            <a:r>
              <a:rPr lang="en-US" dirty="0" err="1"/>
              <a:t>nsSNVs</a:t>
            </a:r>
            <a:r>
              <a:rPr lang="en-US" dirty="0"/>
              <a:t> (SIFT, Polyphen2-HDIV, Polyphen2-HVAR, LRT, MutationTaster2, </a:t>
            </a:r>
            <a:r>
              <a:rPr lang="en-US" dirty="0" err="1"/>
              <a:t>MutationAssessor</a:t>
            </a:r>
            <a:r>
              <a:rPr lang="en-US" dirty="0"/>
              <a:t>, FATHMM, </a:t>
            </a:r>
            <a:r>
              <a:rPr lang="en-US" dirty="0" err="1"/>
              <a:t>MetaSVM</a:t>
            </a:r>
            <a:r>
              <a:rPr lang="en-US" dirty="0"/>
              <a:t>, </a:t>
            </a:r>
            <a:r>
              <a:rPr lang="en-US" dirty="0" err="1"/>
              <a:t>MetaLR</a:t>
            </a:r>
            <a:r>
              <a:rPr lang="en-US" dirty="0"/>
              <a:t>, CADD, VEST3, PROVEAN, FATHMM-MKL coding, </a:t>
            </a:r>
            <a:r>
              <a:rPr lang="en-US" dirty="0" err="1"/>
              <a:t>fitCons</a:t>
            </a:r>
            <a:r>
              <a:rPr lang="en-US" dirty="0"/>
              <a:t>, DANN, </a:t>
            </a:r>
            <a:r>
              <a:rPr lang="en-US" dirty="0" err="1"/>
              <a:t>GenoCanyon</a:t>
            </a:r>
            <a:r>
              <a:rPr lang="en-US" dirty="0"/>
              <a:t>, Eigen coding, Eigen-PC, M-CAP, REVEL, </a:t>
            </a:r>
            <a:r>
              <a:rPr lang="en-US" dirty="0" err="1"/>
              <a:t>MutPred</a:t>
            </a:r>
            <a:r>
              <a:rPr lang="en-US" dirty="0"/>
              <a:t>) </a:t>
            </a:r>
          </a:p>
          <a:p>
            <a:r>
              <a:rPr lang="en-US" dirty="0"/>
              <a:t>2 deleteriousness predictions for SNVs in splicing consensus regions</a:t>
            </a:r>
          </a:p>
          <a:p>
            <a:r>
              <a:rPr lang="en-US" dirty="0"/>
              <a:t>6 conservation scores (</a:t>
            </a:r>
            <a:r>
              <a:rPr lang="en-US" dirty="0" err="1"/>
              <a:t>PhyloP</a:t>
            </a:r>
            <a:r>
              <a:rPr lang="en-US" dirty="0"/>
              <a:t> x 2, </a:t>
            </a:r>
            <a:r>
              <a:rPr lang="en-US" dirty="0" err="1"/>
              <a:t>phastCons</a:t>
            </a:r>
            <a:r>
              <a:rPr lang="en-US" dirty="0"/>
              <a:t> x 2, GERP++ and </a:t>
            </a:r>
            <a:r>
              <a:rPr lang="en-US" dirty="0" err="1"/>
              <a:t>SiPhy</a:t>
            </a:r>
            <a:r>
              <a:rPr lang="en-US" dirty="0"/>
              <a:t>)</a:t>
            </a:r>
          </a:p>
          <a:p>
            <a:r>
              <a:rPr lang="en-US" dirty="0"/>
              <a:t>Annotations for variants and genes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7AE12-BBF4-4D77-B6FB-8E570206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35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WGSA for whole genome sequence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588169" y="1623269"/>
            <a:ext cx="762000" cy="5105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492919" y="117133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702469" y="2021202"/>
            <a:ext cx="495300" cy="1600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dirty="0"/>
              <a:t>VCF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740569" y="4841868"/>
            <a:ext cx="4572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Variant List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>
            <a:off x="169069" y="2842466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207169" y="5733093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969169" y="3922547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1273969" y="5733094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474118" y="1174536"/>
            <a:ext cx="153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Gene-model</a:t>
            </a:r>
          </a:p>
        </p:txBody>
      </p:sp>
      <p:grpSp>
        <p:nvGrpSpPr>
          <p:cNvPr id="98" name="Group 97"/>
          <p:cNvGrpSpPr/>
          <p:nvPr/>
        </p:nvGrpSpPr>
        <p:grpSpPr>
          <a:xfrm>
            <a:off x="2625460" y="4518872"/>
            <a:ext cx="1234016" cy="2209797"/>
            <a:chOff x="2633134" y="4038603"/>
            <a:chExt cx="1234016" cy="2209797"/>
          </a:xfrm>
        </p:grpSpPr>
        <p:sp>
          <p:nvSpPr>
            <p:cNvPr id="99" name="Rounded Rectangle 98"/>
            <p:cNvSpPr/>
            <p:nvPr/>
          </p:nvSpPr>
          <p:spPr>
            <a:xfrm>
              <a:off x="2633134" y="4038603"/>
              <a:ext cx="1234016" cy="220979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2722033" y="4437799"/>
              <a:ext cx="1066800" cy="1600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sz="1400" b="1" dirty="0"/>
                <a:t>ANNOVAR </a:t>
              </a:r>
              <a:r>
                <a:rPr lang="en-US" sz="1400" b="1" dirty="0" err="1"/>
                <a:t>SnpEff</a:t>
              </a:r>
              <a:r>
                <a:rPr lang="en-US" sz="1400" b="1" dirty="0"/>
                <a:t> </a:t>
              </a:r>
              <a:br>
                <a:rPr lang="en-US" sz="1400" b="1" dirty="0"/>
              </a:br>
              <a:r>
                <a:rPr lang="en-US" sz="1400" b="1" dirty="0"/>
                <a:t>VEP </a:t>
              </a:r>
              <a:br>
                <a:rPr lang="en-US" sz="1400" b="1" dirty="0"/>
              </a:br>
              <a:r>
                <a:rPr lang="en-US" sz="1400" b="1" dirty="0"/>
                <a:t>× </a:t>
              </a:r>
              <a:br>
                <a:rPr lang="en-US" sz="1400" b="1" dirty="0"/>
              </a:br>
              <a:r>
                <a:rPr lang="en-US" sz="1400" b="1" dirty="0" err="1"/>
                <a:t>Ensembl</a:t>
              </a:r>
              <a:r>
                <a:rPr lang="en-US" sz="1400" b="1" dirty="0"/>
                <a:t> </a:t>
              </a:r>
              <a:r>
                <a:rPr lang="en-US" sz="1400" b="1" dirty="0" err="1"/>
                <a:t>RefSeq</a:t>
              </a:r>
              <a:r>
                <a:rPr lang="en-US" sz="1400" b="1"/>
                <a:t/>
              </a:r>
              <a:br>
                <a:rPr lang="en-US" sz="1400" b="1"/>
              </a:br>
              <a:r>
                <a:rPr lang="en-US" sz="1400" b="1"/>
                <a:t>UCSC</a:t>
              </a:r>
              <a:endParaRPr lang="en-US" sz="1400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722033" y="4130022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Local-run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559718" y="2042366"/>
            <a:ext cx="663720" cy="4485852"/>
            <a:chOff x="1660379" y="1562097"/>
            <a:chExt cx="663720" cy="4485852"/>
          </a:xfrm>
        </p:grpSpPr>
        <p:sp>
          <p:nvSpPr>
            <p:cNvPr id="103" name="Rounded Rectangle 102"/>
            <p:cNvSpPr/>
            <p:nvPr/>
          </p:nvSpPr>
          <p:spPr>
            <a:xfrm>
              <a:off x="1866899" y="1562097"/>
              <a:ext cx="457200" cy="1600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/>
                <a:t>SNV</a:t>
              </a:r>
            </a:p>
          </p:txBody>
        </p:sp>
        <p:sp>
          <p:nvSpPr>
            <p:cNvPr id="104" name="Rounded Rectangle 103"/>
            <p:cNvSpPr/>
            <p:nvPr/>
          </p:nvSpPr>
          <p:spPr>
            <a:xfrm>
              <a:off x="1866899" y="4447749"/>
              <a:ext cx="457200" cy="1600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/>
                <a:t>INDEL</a:t>
              </a:r>
            </a:p>
          </p:txBody>
        </p:sp>
        <p:cxnSp>
          <p:nvCxnSpPr>
            <p:cNvPr id="105" name="Straight Arrow Connector 104"/>
            <p:cNvCxnSpPr/>
            <p:nvPr/>
          </p:nvCxnSpPr>
          <p:spPr>
            <a:xfrm flipV="1">
              <a:off x="2095499" y="3338719"/>
              <a:ext cx="0" cy="990600"/>
            </a:xfrm>
            <a:prstGeom prst="straightConnector1">
              <a:avLst/>
            </a:prstGeom>
            <a:ln>
              <a:prstDash val="sysDot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1660379" y="3318821"/>
              <a:ext cx="430887" cy="106679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1600" dirty="0"/>
                <a:t>“translate”</a:t>
              </a:r>
            </a:p>
          </p:txBody>
        </p:sp>
      </p:grpSp>
      <p:cxnSp>
        <p:nvCxnSpPr>
          <p:cNvPr id="107" name="Straight Arrow Connector 106"/>
          <p:cNvCxnSpPr>
            <a:stCxn id="104" idx="3"/>
          </p:cNvCxnSpPr>
          <p:nvPr/>
        </p:nvCxnSpPr>
        <p:spPr>
          <a:xfrm>
            <a:off x="2223438" y="5728118"/>
            <a:ext cx="467638" cy="49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23351"/>
              </p:ext>
            </p:extLst>
          </p:nvPr>
        </p:nvGraphicFramePr>
        <p:xfrm>
          <a:off x="4237545" y="932144"/>
          <a:ext cx="3453342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5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9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Feature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Components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8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Functional  prediction (missense</a:t>
                      </a:r>
                      <a:r>
                        <a:rPr lang="en-US" sz="1200" baseline="0" dirty="0">
                          <a:effectLst/>
                        </a:rPr>
                        <a:t> and splicing SNVs)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dbscSNV</a:t>
                      </a:r>
                      <a:r>
                        <a:rPr lang="en-US" sz="1200" dirty="0">
                          <a:effectLst/>
                        </a:rPr>
                        <a:t>, FATHMM, LRT, </a:t>
                      </a:r>
                      <a:r>
                        <a:rPr lang="en-US" sz="1200" dirty="0" err="1">
                          <a:effectLst/>
                        </a:rPr>
                        <a:t>MetaLR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MetaSVM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MutationAssessor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MutationTaster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MutPred</a:t>
                      </a:r>
                      <a:r>
                        <a:rPr lang="en-US" sz="1200" dirty="0">
                          <a:effectLst/>
                        </a:rPr>
                        <a:t>, M-CAP, Polyphen2, PROVEAN, REVEL, SIFT, SPIDEX, VEST3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5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aseline="0" dirty="0">
                          <a:effectLst/>
                        </a:rPr>
                        <a:t>Functional  prediction (non-coding SNVs)</a:t>
                      </a:r>
                      <a:endParaRPr lang="en-US" sz="12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CADD, DANN, FATHMM-MKL, </a:t>
                      </a:r>
                      <a:r>
                        <a:rPr lang="en-US" sz="1200" dirty="0" err="1">
                          <a:effectLst/>
                        </a:rPr>
                        <a:t>fitCons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Funseq</a:t>
                      </a:r>
                      <a:r>
                        <a:rPr lang="en-US" sz="1200" dirty="0">
                          <a:effectLst/>
                        </a:rPr>
                        <a:t>/Funseq2, </a:t>
                      </a:r>
                      <a:r>
                        <a:rPr lang="en-US" sz="1200" dirty="0" err="1">
                          <a:effectLst/>
                        </a:rPr>
                        <a:t>genoCanyon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GenoSkyline</a:t>
                      </a:r>
                      <a:r>
                        <a:rPr lang="en-US" sz="1200" dirty="0">
                          <a:effectLst/>
                        </a:rPr>
                        <a:t>-Plus, Eigen/Eigen-PC </a:t>
                      </a:r>
                      <a:r>
                        <a:rPr lang="en-US" sz="1200" dirty="0" err="1">
                          <a:effectLst/>
                        </a:rPr>
                        <a:t>RegulomeDB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Allele Frequency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1000G, ESP6500, </a:t>
                      </a:r>
                      <a:r>
                        <a:rPr lang="en-US" sz="1200" dirty="0" err="1">
                          <a:effectLst/>
                        </a:rPr>
                        <a:t>ExAC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 err="1">
                          <a:effectLst/>
                        </a:rPr>
                        <a:t>gnomAD</a:t>
                      </a:r>
                      <a:r>
                        <a:rPr lang="en-US" sz="1200" dirty="0">
                          <a:effectLst/>
                        </a:rPr>
                        <a:t>, UK10K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Disease-related Variants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ClinVar</a:t>
                      </a:r>
                      <a:r>
                        <a:rPr lang="en-US" sz="1200" dirty="0">
                          <a:effectLst/>
                        </a:rPr>
                        <a:t>, COSMIC, GWAS catalog, GRASP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Conservation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GERP++,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phastCons</a:t>
                      </a:r>
                      <a:r>
                        <a:rPr lang="en-US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× 3, </a:t>
                      </a:r>
                      <a:br>
                        <a:rPr lang="en-US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en-US" sz="12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PhyloP</a:t>
                      </a:r>
                      <a:r>
                        <a:rPr lang="en-US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× 3,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SiPhy</a:t>
                      </a:r>
                      <a:endParaRPr lang="en-US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9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aseline="0" dirty="0" err="1">
                          <a:effectLst/>
                        </a:rPr>
                        <a:t>Epigenomics</a:t>
                      </a:r>
                      <a:endParaRPr lang="en-US" sz="12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Encode, FANTOM5, Roadmap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59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Other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ancestral allele, </a:t>
                      </a:r>
                      <a:r>
                        <a:rPr lang="en-US" sz="12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dbSNP</a:t>
                      </a:r>
                      <a:r>
                        <a:rPr lang="en-US" sz="12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2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GTEx</a:t>
                      </a:r>
                      <a:r>
                        <a:rPr lang="en-US" sz="12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2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mappability</a:t>
                      </a:r>
                      <a:r>
                        <a:rPr lang="en-US" sz="12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scores, miRNA targets, snoRNA/miRNA, </a:t>
                      </a:r>
                      <a:br>
                        <a:rPr lang="en-US" sz="12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en-US" sz="12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super enhancer, TADs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09" name="Group 108"/>
          <p:cNvGrpSpPr/>
          <p:nvPr/>
        </p:nvGrpSpPr>
        <p:grpSpPr>
          <a:xfrm>
            <a:off x="8055769" y="1168134"/>
            <a:ext cx="914400" cy="5554133"/>
            <a:chOff x="7924800" y="694267"/>
            <a:chExt cx="914400" cy="5554133"/>
          </a:xfrm>
        </p:grpSpPr>
        <p:sp>
          <p:nvSpPr>
            <p:cNvPr id="110" name="Rounded Rectangle 109"/>
            <p:cNvSpPr/>
            <p:nvPr/>
          </p:nvSpPr>
          <p:spPr>
            <a:xfrm>
              <a:off x="8001000" y="1143000"/>
              <a:ext cx="762000" cy="5105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924800" y="6942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Output</a:t>
              </a:r>
            </a:p>
          </p:txBody>
        </p:sp>
        <p:sp>
          <p:nvSpPr>
            <p:cNvPr id="112" name="Rounded Rectangle 111"/>
            <p:cNvSpPr/>
            <p:nvPr/>
          </p:nvSpPr>
          <p:spPr>
            <a:xfrm>
              <a:off x="8134350" y="1361644"/>
              <a:ext cx="495300" cy="193315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/>
                <a:t>SNV annotation</a:t>
              </a:r>
            </a:p>
          </p:txBody>
        </p:sp>
        <p:sp>
          <p:nvSpPr>
            <p:cNvPr id="113" name="Rounded Rectangle 112"/>
            <p:cNvSpPr/>
            <p:nvPr/>
          </p:nvSpPr>
          <p:spPr>
            <a:xfrm>
              <a:off x="8142817" y="4038603"/>
              <a:ext cx="495300" cy="19993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/>
                <a:t>INDEL annotation</a:t>
              </a:r>
            </a:p>
          </p:txBody>
        </p:sp>
      </p:grpSp>
      <p:cxnSp>
        <p:nvCxnSpPr>
          <p:cNvPr id="114" name="Straight Arrow Connector 113"/>
          <p:cNvCxnSpPr/>
          <p:nvPr/>
        </p:nvCxnSpPr>
        <p:spPr>
          <a:xfrm>
            <a:off x="7751910" y="2842466"/>
            <a:ext cx="45625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5" name="Elbow Connector 114"/>
          <p:cNvCxnSpPr/>
          <p:nvPr/>
        </p:nvCxnSpPr>
        <p:spPr>
          <a:xfrm rot="16200000" flipH="1">
            <a:off x="7094573" y="4803333"/>
            <a:ext cx="1580295" cy="154646"/>
          </a:xfrm>
          <a:prstGeom prst="bentConnector3">
            <a:avLst>
              <a:gd name="adj1" fmla="val 1245"/>
            </a:avLst>
          </a:prstGeom>
          <a:ln>
            <a:prstDash val="sysDot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2625460" y="1623269"/>
            <a:ext cx="1234016" cy="2209797"/>
            <a:chOff x="2633134" y="4038603"/>
            <a:chExt cx="1234016" cy="2209797"/>
          </a:xfrm>
        </p:grpSpPr>
        <p:sp>
          <p:nvSpPr>
            <p:cNvPr id="117" name="Rounded Rectangle 116"/>
            <p:cNvSpPr/>
            <p:nvPr/>
          </p:nvSpPr>
          <p:spPr>
            <a:xfrm>
              <a:off x="2633134" y="4038603"/>
              <a:ext cx="1234016" cy="220979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2722033" y="4437799"/>
              <a:ext cx="1066800" cy="1600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sz="1400" b="1" dirty="0"/>
                <a:t>ANNOVAR </a:t>
              </a:r>
              <a:r>
                <a:rPr lang="en-US" sz="1400" b="1" dirty="0" err="1"/>
                <a:t>SnpEff</a:t>
              </a:r>
              <a:r>
                <a:rPr lang="en-US" sz="1400" b="1" dirty="0"/>
                <a:t> </a:t>
              </a:r>
              <a:br>
                <a:rPr lang="en-US" sz="1400" b="1" dirty="0"/>
              </a:br>
              <a:r>
                <a:rPr lang="en-US" sz="1400" b="1" dirty="0"/>
                <a:t>VEP </a:t>
              </a:r>
              <a:br>
                <a:rPr lang="en-US" sz="1400" b="1" dirty="0"/>
              </a:br>
              <a:r>
                <a:rPr lang="en-US" sz="1400" b="1" dirty="0"/>
                <a:t>× </a:t>
              </a:r>
              <a:br>
                <a:rPr lang="en-US" sz="1400" b="1" dirty="0"/>
              </a:br>
              <a:r>
                <a:rPr lang="en-US" sz="1400" b="1" dirty="0" err="1"/>
                <a:t>Ensembl</a:t>
              </a:r>
              <a:r>
                <a:rPr lang="en-US" sz="1400" b="1" dirty="0"/>
                <a:t> </a:t>
              </a:r>
              <a:r>
                <a:rPr lang="en-US" sz="1400" b="1" dirty="0" err="1"/>
                <a:t>RefSeq</a:t>
              </a:r>
              <a:endParaRPr lang="en-US" sz="1400" b="1" dirty="0"/>
            </a:p>
            <a:p>
              <a:pPr algn="ctr"/>
              <a:r>
                <a:rPr lang="en-US" sz="1400" b="1" dirty="0"/>
                <a:t>UCSC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642660" y="4130022"/>
              <a:ext cx="12244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Pre-computed</a:t>
              </a:r>
            </a:p>
          </p:txBody>
        </p:sp>
      </p:grpSp>
      <p:cxnSp>
        <p:nvCxnSpPr>
          <p:cNvPr id="120" name="Straight Arrow Connector 119"/>
          <p:cNvCxnSpPr/>
          <p:nvPr/>
        </p:nvCxnSpPr>
        <p:spPr>
          <a:xfrm>
            <a:off x="3878525" y="2842466"/>
            <a:ext cx="2910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>
            <a:stCxn id="103" idx="3"/>
          </p:cNvCxnSpPr>
          <p:nvPr/>
        </p:nvCxnSpPr>
        <p:spPr>
          <a:xfrm>
            <a:off x="2223438" y="2842466"/>
            <a:ext cx="46763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2" name="Elbow Connector 121"/>
          <p:cNvCxnSpPr/>
          <p:nvPr/>
        </p:nvCxnSpPr>
        <p:spPr>
          <a:xfrm>
            <a:off x="2223438" y="3299669"/>
            <a:ext cx="1946131" cy="820005"/>
          </a:xfrm>
          <a:prstGeom prst="bentConnector3">
            <a:avLst>
              <a:gd name="adj1" fmla="val 12227"/>
            </a:avLst>
          </a:prstGeom>
          <a:ln>
            <a:prstDash val="sysDot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3" name="Elbow Connector 122"/>
          <p:cNvCxnSpPr>
            <a:endCxn id="103" idx="1"/>
          </p:cNvCxnSpPr>
          <p:nvPr/>
        </p:nvCxnSpPr>
        <p:spPr>
          <a:xfrm rot="5400000" flipH="1" flipV="1">
            <a:off x="205652" y="4139385"/>
            <a:ext cx="2857504" cy="263667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4" name="Left Bracket 123"/>
          <p:cNvSpPr/>
          <p:nvPr/>
        </p:nvSpPr>
        <p:spPr>
          <a:xfrm>
            <a:off x="4186762" y="1033000"/>
            <a:ext cx="45719" cy="4224799"/>
          </a:xfrm>
          <a:prstGeom prst="lef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ight Bracket 124"/>
          <p:cNvSpPr/>
          <p:nvPr/>
        </p:nvSpPr>
        <p:spPr>
          <a:xfrm>
            <a:off x="7705814" y="1028021"/>
            <a:ext cx="45719" cy="4224799"/>
          </a:xfrm>
          <a:prstGeom prst="righ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6" name="Table 1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475334"/>
              </p:ext>
            </p:extLst>
          </p:nvPr>
        </p:nvGraphicFramePr>
        <p:xfrm>
          <a:off x="4242049" y="5320675"/>
          <a:ext cx="3453342" cy="1495523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07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5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81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aseline="0" dirty="0">
                          <a:effectLst/>
                        </a:rPr>
                        <a:t>Functional  prediction (non-coding </a:t>
                      </a:r>
                      <a:r>
                        <a:rPr lang="en-US" sz="1200" baseline="0" dirty="0" err="1">
                          <a:effectLst/>
                        </a:rPr>
                        <a:t>indels</a:t>
                      </a:r>
                      <a:r>
                        <a:rPr lang="en-US" sz="1200" baseline="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CADD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Allele Frequency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1000G, ESP6500, </a:t>
                      </a:r>
                      <a:r>
                        <a:rPr lang="en-US" sz="1200" dirty="0" err="1">
                          <a:effectLst/>
                        </a:rPr>
                        <a:t>ExAC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 err="1">
                          <a:effectLst/>
                        </a:rPr>
                        <a:t>gnomAD</a:t>
                      </a:r>
                      <a:r>
                        <a:rPr lang="en-US" sz="1200" dirty="0">
                          <a:effectLst/>
                        </a:rPr>
                        <a:t>, UK10K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1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Disease-related Variants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ClinVar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GWAS catalog, GRASP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7" name="Left Bracket 126"/>
          <p:cNvSpPr/>
          <p:nvPr/>
        </p:nvSpPr>
        <p:spPr>
          <a:xfrm>
            <a:off x="4188618" y="5323282"/>
            <a:ext cx="45719" cy="1447800"/>
          </a:xfrm>
          <a:prstGeom prst="lef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ight Bracket 127"/>
          <p:cNvSpPr/>
          <p:nvPr/>
        </p:nvSpPr>
        <p:spPr>
          <a:xfrm>
            <a:off x="7688768" y="5320675"/>
            <a:ext cx="60490" cy="1447800"/>
          </a:xfrm>
          <a:prstGeom prst="righ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3878525" y="5728118"/>
            <a:ext cx="2910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7774769" y="5718168"/>
            <a:ext cx="45625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DC433A-D807-443C-AEB7-FF344BE24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36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DF87D-9A04-4CC1-8823-A657C338F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Deleteriousness prediction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BF8A1-CE48-4B8A-A75E-EF9691B06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Application of classifiers to tabular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F6F497-2B67-4661-80B3-AD30AFDE5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80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Variant classification with tabular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459918"/>
              </p:ext>
            </p:extLst>
          </p:nvPr>
        </p:nvGraphicFramePr>
        <p:xfrm>
          <a:off x="76200" y="1905000"/>
          <a:ext cx="8915400" cy="445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25">
                  <a:extLst>
                    <a:ext uri="{9D8B030D-6E8A-4147-A177-3AD203B41FA5}">
                      <a16:colId xmlns:a16="http://schemas.microsoft.com/office/drawing/2014/main" val="3257265475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66752970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1638743168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326071916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3563152848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264488581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9163770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922257347"/>
                    </a:ext>
                  </a:extLst>
                </a:gridCol>
              </a:tblGrid>
              <a:tr h="695312">
                <a:tc>
                  <a:txBody>
                    <a:bodyPr/>
                    <a:lstStyle/>
                    <a:p>
                      <a:r>
                        <a:rPr lang="en-US" dirty="0"/>
                        <a:t>Variant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Feature 2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Feature 3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Feature 4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…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832917"/>
                  </a:ext>
                </a:extLst>
              </a:tr>
              <a:tr h="555638">
                <a:tc>
                  <a:txBody>
                    <a:bodyPr/>
                    <a:lstStyle/>
                    <a:p>
                      <a:r>
                        <a:rPr lang="en-US" dirty="0"/>
                        <a:t>Variant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Deleterious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774832"/>
                  </a:ext>
                </a:extLst>
              </a:tr>
              <a:tr h="5556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Variant 2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Benign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268790"/>
                  </a:ext>
                </a:extLst>
              </a:tr>
              <a:tr h="555638">
                <a:tc>
                  <a:txBody>
                    <a:bodyPr/>
                    <a:lstStyle/>
                    <a:p>
                      <a:r>
                        <a:rPr lang="en-US" dirty="0"/>
                        <a:t>Variant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Deleterious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058230"/>
                  </a:ext>
                </a:extLst>
              </a:tr>
              <a:tr h="555638">
                <a:tc>
                  <a:txBody>
                    <a:bodyPr/>
                    <a:lstStyle/>
                    <a:p>
                      <a:r>
                        <a:rPr lang="en-US" dirty="0"/>
                        <a:t>Variant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Deleterious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22724"/>
                  </a:ext>
                </a:extLst>
              </a:tr>
              <a:tr h="555638"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…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6386"/>
                  </a:ext>
                </a:extLst>
              </a:tr>
              <a:tr h="555638">
                <a:tc>
                  <a:txBody>
                    <a:bodyPr/>
                    <a:lstStyle/>
                    <a:p>
                      <a:r>
                        <a:rPr lang="en-US" dirty="0"/>
                        <a:t>Variant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Benign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286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906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637"/>
            <a:ext cx="9139989" cy="609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95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E9AD-E14D-4259-A3FA-8198C620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Missense </a:t>
            </a:r>
            <a:r>
              <a:rPr lang="en-US" dirty="0"/>
              <a:t>mutations </a:t>
            </a:r>
            <a:br>
              <a:rPr lang="en-US" dirty="0"/>
            </a:br>
            <a:r>
              <a:rPr lang="en-US" dirty="0"/>
              <a:t>-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D387D-1BA8-402E-A482-CDE9A88F1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most studied group of mutations – large amount of data for training and testing</a:t>
            </a:r>
          </a:p>
          <a:p>
            <a:r>
              <a:rPr lang="en-US" dirty="0"/>
              <a:t>There are many prediction models been developed</a:t>
            </a:r>
          </a:p>
          <a:p>
            <a:r>
              <a:rPr lang="en-US" dirty="0"/>
              <a:t>Different prediction models use different information and each has its own strength and weakness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37CEB6-06FE-4757-8136-4A6E2FC48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488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18C9C8-DD90-4F5F-AA4B-76B6389D7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Scores are not highly correlated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" y="1408356"/>
            <a:ext cx="9133288" cy="529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8EFB5-24DF-440B-A651-F3957C29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52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vote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21</a:t>
            </a:fld>
            <a:endParaRPr lang="en-US"/>
          </a:p>
        </p:txBody>
      </p:sp>
      <p:pic>
        <p:nvPicPr>
          <p:cNvPr id="1026" name="Picture 2" descr="https://static.secure.website/wscfus/8723071/uploads/elephant_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88799"/>
            <a:ext cx="7817527" cy="495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14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66538-73EA-44AE-8BF2-7521819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Missense mutations </a:t>
            </a:r>
            <a:br>
              <a:rPr lang="en-US" dirty="0"/>
            </a:br>
            <a:r>
              <a:rPr lang="en-US" dirty="0"/>
              <a:t>- </a:t>
            </a:r>
            <a:r>
              <a:rPr lang="en-US" altLang="zh-CN" dirty="0"/>
              <a:t>our approach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6ACD9-2CD4-4FA7-9E9F-AD111665A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Ensemble method: a type of machine learning method that makes prediction of new data points by taking a (weighted) vote of a set of predictions</a:t>
            </a:r>
          </a:p>
          <a:p>
            <a:r>
              <a:rPr lang="en-US" dirty="0"/>
              <a:t>Features used: 9 scores (SIFT, PolyPhen-2, GERP++, </a:t>
            </a:r>
            <a:r>
              <a:rPr lang="en-US" dirty="0" err="1"/>
              <a:t>MutationTaster</a:t>
            </a:r>
            <a:r>
              <a:rPr lang="en-US" dirty="0"/>
              <a:t>, Mutation Assessor, FATHMM, LRT, </a:t>
            </a:r>
            <a:r>
              <a:rPr lang="en-US" dirty="0" err="1"/>
              <a:t>SiPhy</a:t>
            </a:r>
            <a:r>
              <a:rPr lang="en-US" dirty="0"/>
              <a:t>, </a:t>
            </a:r>
            <a:r>
              <a:rPr lang="en-US" dirty="0" err="1"/>
              <a:t>PhyloP</a:t>
            </a:r>
            <a:r>
              <a:rPr lang="en-US" dirty="0"/>
              <a:t>) + max allele frequency of 1000 Genomes Project populations.  </a:t>
            </a:r>
          </a:p>
          <a:p>
            <a:r>
              <a:rPr lang="en-US" dirty="0"/>
              <a:t>Prediction model: Linear Regression (LR) and Support Vector Machine (SVM)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C45C0-EB65-472D-A45F-F228EDD9F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32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D2E2E-20E7-446F-B715-F57EB808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Training/testing data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356CB5-A860-461A-856B-A845A8DC0B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321333"/>
              </p:ext>
            </p:extLst>
          </p:nvPr>
        </p:nvGraphicFramePr>
        <p:xfrm>
          <a:off x="457200" y="1559688"/>
          <a:ext cx="822960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353243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3206787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131678578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353605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65718901"/>
                    </a:ext>
                  </a:extLst>
                </a:gridCol>
              </a:tblGrid>
              <a:tr h="4912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Dataset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Training dataset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Testing dataset I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Testing dataset II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Testing dataset III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1452487"/>
                  </a:ext>
                </a:extLst>
              </a:tr>
              <a:tr h="2382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True Positive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14,191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6,279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8264539"/>
                  </a:ext>
                </a:extLst>
              </a:tr>
              <a:tr h="2382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True Negative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22,001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124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13,240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10,164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525042"/>
                  </a:ext>
                </a:extLst>
              </a:tr>
              <a:tr h="2382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Total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36,192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244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19,519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10,164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2643848"/>
                  </a:ext>
                </a:extLst>
              </a:tr>
              <a:tr h="851216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Source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Uniprot</a:t>
                      </a:r>
                      <a:r>
                        <a:rPr lang="en-US" sz="2000" dirty="0">
                          <a:effectLst/>
                        </a:rPr>
                        <a:t> database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Recent Nature Genetics publications for TP variants 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VariBench</a:t>
                      </a:r>
                      <a:r>
                        <a:rPr lang="en-US" sz="2000" dirty="0">
                          <a:effectLst/>
                        </a:rPr>
                        <a:t> dataset II without mutations in training dataset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CHARGE database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144898"/>
                  </a:ext>
                </a:extLst>
              </a:tr>
              <a:tr h="7442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CHARGE database for TN variants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7922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0CFBEBB-A70D-4AE9-8A01-AD08C52DF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747" y="5993004"/>
            <a:ext cx="8709253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TP: True Positive, number of deleterious mutations that were treated as true positive observations in modeling. TN: True Negative, number of non-deleterious mutations that were treated as true negative observations in modeling. Total: Total number of mutations for each dataset. (Total = TP+TN)</a:t>
            </a:r>
            <a:endParaRPr kumimoji="0" lang="en-US" altLang="zh-CN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21D5C-3EEF-4B9A-8A11-7C7861C2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82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B7A64-5A6C-47C3-82F0-87D7C9090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1C24B7-DD79-4759-BCCB-AD161C47E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9" y="1588581"/>
            <a:ext cx="4604819" cy="4596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700D5B-F61B-4966-BD50-02F37440D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894" y="1588581"/>
            <a:ext cx="4596825" cy="4596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56EE65-85D9-4A42-9044-D6A153C76A1D}"/>
              </a:ext>
            </a:extLst>
          </p:cNvPr>
          <p:cNvSpPr txBox="1"/>
          <p:nvPr/>
        </p:nvSpPr>
        <p:spPr>
          <a:xfrm>
            <a:off x="5746005" y="4826251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MetaLR</a:t>
            </a:r>
            <a:r>
              <a:rPr lang="en-US" dirty="0"/>
              <a:t> 0.94</a:t>
            </a:r>
          </a:p>
          <a:p>
            <a:r>
              <a:rPr lang="en-US" dirty="0" err="1"/>
              <a:t>MetaSVM</a:t>
            </a:r>
            <a:r>
              <a:rPr lang="en-US" dirty="0"/>
              <a:t> 0.93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E9D8BB-CBF5-4A14-9BEE-72AD34FD4C63}"/>
              </a:ext>
            </a:extLst>
          </p:cNvPr>
          <p:cNvSpPr txBox="1"/>
          <p:nvPr/>
        </p:nvSpPr>
        <p:spPr>
          <a:xfrm>
            <a:off x="1219200" y="4800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MetaLR</a:t>
            </a:r>
            <a:r>
              <a:rPr lang="en-US" dirty="0"/>
              <a:t> 0.92</a:t>
            </a:r>
          </a:p>
          <a:p>
            <a:r>
              <a:rPr lang="en-US" dirty="0" err="1"/>
              <a:t>MetaSVM</a:t>
            </a:r>
            <a:r>
              <a:rPr lang="en-US" dirty="0"/>
              <a:t> 0.91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784647-81B5-46D4-A232-8D8CD713F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38912"/>
            <a:ext cx="4772025" cy="3048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75429A-D927-492F-A67B-CDA86ABA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71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E9AD-E14D-4259-A3FA-8198C620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Mutations in splice region</a:t>
            </a:r>
            <a:br>
              <a:rPr lang="en-US" dirty="0"/>
            </a:br>
            <a:r>
              <a:rPr lang="en-US" dirty="0"/>
              <a:t>-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D387D-1BA8-402E-A482-CDE9A88F1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The second most reported disease-causing mutations – enough amount of data for training and testing</a:t>
            </a:r>
          </a:p>
          <a:p>
            <a:r>
              <a:rPr lang="en-US" sz="2800" dirty="0"/>
              <a:t>There is few method to measure how splicing signals change when one nucleotide is substituted by another </a:t>
            </a:r>
          </a:p>
          <a:p>
            <a:r>
              <a:rPr lang="en-US" sz="2800" dirty="0"/>
              <a:t>Most tools only output prediction scores for potential splice sites given an input DNA sequence</a:t>
            </a:r>
          </a:p>
          <a:p>
            <a:r>
              <a:rPr lang="en-US" sz="2800" dirty="0"/>
              <a:t>Most tools focus on splicing consensus regions (−3 to +8 at the 5 splice site and −12 to +2 at the 3 splice site)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104A6-8F9F-4DD3-BA48-1D5A8451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889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66538-73EA-44AE-8BF2-7521819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Mutations in splice region </a:t>
            </a:r>
            <a:br>
              <a:rPr lang="en-US" dirty="0"/>
            </a:br>
            <a:r>
              <a:rPr lang="en-US" dirty="0"/>
              <a:t>- </a:t>
            </a:r>
            <a:r>
              <a:rPr lang="en-US" altLang="zh-CN" dirty="0"/>
              <a:t>our approach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6ACD9-2CD4-4FA7-9E9F-AD111665A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Ensemble method </a:t>
            </a:r>
          </a:p>
          <a:p>
            <a:r>
              <a:rPr lang="en-US" dirty="0"/>
              <a:t>Features used: absolute and relative diff. of PWM, </a:t>
            </a:r>
            <a:r>
              <a:rPr lang="en-US" dirty="0" err="1"/>
              <a:t>NNSplice</a:t>
            </a:r>
            <a:r>
              <a:rPr lang="en-US" dirty="0"/>
              <a:t>, and HSF; relative diff. of MES; two conservation scores (phyloP46way_placental and phyloP46way_primate) and two whole-genome functional prediction scores (</a:t>
            </a:r>
            <a:r>
              <a:rPr lang="en-US" dirty="0" err="1"/>
              <a:t>CADD_raw</a:t>
            </a:r>
            <a:r>
              <a:rPr lang="en-US" dirty="0"/>
              <a:t> and </a:t>
            </a:r>
            <a:r>
              <a:rPr lang="en-US" dirty="0" err="1"/>
              <a:t>CADD_phred</a:t>
            </a:r>
            <a:r>
              <a:rPr lang="en-US" dirty="0"/>
              <a:t>)  </a:t>
            </a:r>
          </a:p>
          <a:p>
            <a:r>
              <a:rPr lang="en-US" dirty="0"/>
              <a:t>Prediction model: </a:t>
            </a:r>
            <a:r>
              <a:rPr lang="en-US" dirty="0" err="1"/>
              <a:t>AdaBoost</a:t>
            </a:r>
            <a:r>
              <a:rPr lang="en-US" dirty="0"/>
              <a:t> and random forests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923F5D-6E0A-4DC0-B1EE-EA99A11F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38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D2E2E-20E7-446F-B715-F57EB808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Training/testing data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0913F80-4022-4BA4-9EB2-02D497547F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870519"/>
              </p:ext>
            </p:extLst>
          </p:nvPr>
        </p:nvGraphicFramePr>
        <p:xfrm>
          <a:off x="457200" y="2209992"/>
          <a:ext cx="8229599" cy="4038408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2400231">
                  <a:extLst>
                    <a:ext uri="{9D8B030D-6E8A-4147-A177-3AD203B41FA5}">
                      <a16:colId xmlns:a16="http://schemas.microsoft.com/office/drawing/2014/main" val="265128977"/>
                    </a:ext>
                  </a:extLst>
                </a:gridCol>
                <a:gridCol w="981164">
                  <a:extLst>
                    <a:ext uri="{9D8B030D-6E8A-4147-A177-3AD203B41FA5}">
                      <a16:colId xmlns:a16="http://schemas.microsoft.com/office/drawing/2014/main" val="3227734117"/>
                    </a:ext>
                  </a:extLst>
                </a:gridCol>
                <a:gridCol w="981164">
                  <a:extLst>
                    <a:ext uri="{9D8B030D-6E8A-4147-A177-3AD203B41FA5}">
                      <a16:colId xmlns:a16="http://schemas.microsoft.com/office/drawing/2014/main" val="943242709"/>
                    </a:ext>
                  </a:extLst>
                </a:gridCol>
                <a:gridCol w="1489856">
                  <a:extLst>
                    <a:ext uri="{9D8B030D-6E8A-4147-A177-3AD203B41FA5}">
                      <a16:colId xmlns:a16="http://schemas.microsoft.com/office/drawing/2014/main" val="3313135790"/>
                    </a:ext>
                  </a:extLst>
                </a:gridCol>
                <a:gridCol w="1302183">
                  <a:extLst>
                    <a:ext uri="{9D8B030D-6E8A-4147-A177-3AD203B41FA5}">
                      <a16:colId xmlns:a16="http://schemas.microsoft.com/office/drawing/2014/main" val="314080548"/>
                    </a:ext>
                  </a:extLst>
                </a:gridCol>
                <a:gridCol w="1075001">
                  <a:extLst>
                    <a:ext uri="{9D8B030D-6E8A-4147-A177-3AD203B41FA5}">
                      <a16:colId xmlns:a16="http://schemas.microsoft.com/office/drawing/2014/main" val="2530974948"/>
                    </a:ext>
                  </a:extLst>
                </a:gridCol>
              </a:tblGrid>
              <a:tr h="4487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Data source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5’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3’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Intronic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Exonic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Total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2771555"/>
                  </a:ext>
                </a:extLst>
              </a:tr>
              <a:tr h="4487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Positive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203170"/>
                  </a:ext>
                </a:extLst>
              </a:tr>
              <a:tr h="4487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HGMD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725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65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788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790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5484038"/>
                  </a:ext>
                </a:extLst>
              </a:tr>
              <a:tr h="4487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SpliceDisease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182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84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235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31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266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6692988"/>
                  </a:ext>
                </a:extLst>
              </a:tr>
              <a:tr h="4487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DBASS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63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45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96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12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108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7069099"/>
                  </a:ext>
                </a:extLst>
              </a:tr>
              <a:tr h="4487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Subtotal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970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194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333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831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1,164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2152155"/>
                  </a:ext>
                </a:extLst>
              </a:tr>
              <a:tr h="4487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Negative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56268"/>
                  </a:ext>
                </a:extLst>
              </a:tr>
              <a:tr h="4487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1000 Genomes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712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1083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1,548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247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1,795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42785220"/>
                  </a:ext>
                </a:extLst>
              </a:tr>
              <a:tr h="4487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Total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1,682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1,277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1,881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1,078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2,959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2352553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7E9F88F1-EDFE-4C12-92FD-EE1994DC5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779539"/>
            <a:ext cx="81533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Table 1. Summary of the dataset used in the present study.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73774-9CCE-44E2-8715-A22A2D981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1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B7A64-5A6C-47C3-82F0-87D7C9090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39C16D-7935-49FA-90D2-4DD5E5EE0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0451"/>
            <a:ext cx="3895725" cy="238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76C430-7334-4AA1-99A8-90ABAA7A1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6" y="1623685"/>
            <a:ext cx="4516997" cy="47299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0196AA-8007-4BBB-9AFD-518E5A60BCCC}"/>
              </a:ext>
            </a:extLst>
          </p:cNvPr>
          <p:cNvSpPr txBox="1"/>
          <p:nvPr/>
        </p:nvSpPr>
        <p:spPr>
          <a:xfrm>
            <a:off x="1647059" y="3342314"/>
            <a:ext cx="2600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AdaBoost</a:t>
            </a:r>
            <a:r>
              <a:rPr lang="en-US" dirty="0"/>
              <a:t> 	0.977</a:t>
            </a:r>
          </a:p>
          <a:p>
            <a:r>
              <a:rPr lang="en-US" dirty="0"/>
              <a:t>Random forests 	0.978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0A7AED-B12A-4C44-8140-516B515CB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872" y="1623685"/>
            <a:ext cx="4585128" cy="47638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925D6E5-F018-48D2-93DB-9820B4974B96}"/>
              </a:ext>
            </a:extLst>
          </p:cNvPr>
          <p:cNvSpPr/>
          <p:nvPr/>
        </p:nvSpPr>
        <p:spPr>
          <a:xfrm>
            <a:off x="8686800" y="1981200"/>
            <a:ext cx="228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763A4-FA71-4BF4-BEC1-B2579E90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88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BC5F5-8608-440B-A1A2-7139D2A6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Independent evaluation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6136E-3AD6-425C-8DCC-ADB1497ED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24200"/>
            <a:ext cx="6981825" cy="3038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325B6E-EAC2-4E9D-A96E-48475E238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5" y="6359525"/>
            <a:ext cx="2105025" cy="361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629F5D-1561-420A-AE3F-3F7A76CBAD55}"/>
              </a:ext>
            </a:extLst>
          </p:cNvPr>
          <p:cNvSpPr txBox="1"/>
          <p:nvPr/>
        </p:nvSpPr>
        <p:spPr>
          <a:xfrm>
            <a:off x="685800" y="15240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Positives: 20 validated variants causing inherited retinal disease (IRD) fell within a known consensus sequence and caused a disruption of that splice site</a:t>
            </a:r>
          </a:p>
          <a:p>
            <a:r>
              <a:rPr lang="en-US" dirty="0"/>
              <a:t>Negatives: 245 variants in one of the 281 IRD-causing genes and have an MAF &gt; 5%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4CCA4-CE58-4639-9EC9-B92C22110696}"/>
              </a:ext>
            </a:extLst>
          </p:cNvPr>
          <p:cNvSpPr/>
          <p:nvPr/>
        </p:nvSpPr>
        <p:spPr>
          <a:xfrm>
            <a:off x="5410200" y="3200399"/>
            <a:ext cx="1600200" cy="2886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EBECA34-A739-42EF-9271-949FCC1FE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82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508AE-9924-47C2-8782-17347EAB0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Challenges and open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C9DC0-763C-4423-9E16-B29A9E4E1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88F05B-CCF5-4EC0-A994-EDA22CB2A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30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05F7FA-83E0-4F0E-B611-017B7AE1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no enough labeled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87400D-8A7A-4427-9008-DF855EB24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quite often our knowledge is very limited</a:t>
            </a:r>
          </a:p>
          <a:p>
            <a:pPr lvl="1"/>
            <a:r>
              <a:rPr lang="en-US" dirty="0"/>
              <a:t>Prediction score for mutations in miRNA target sites</a:t>
            </a:r>
          </a:p>
          <a:p>
            <a:pPr lvl="1"/>
            <a:r>
              <a:rPr lang="en-US" dirty="0"/>
              <a:t>Gene-specific prediction score for missense mutation</a:t>
            </a:r>
          </a:p>
          <a:p>
            <a:r>
              <a:rPr lang="en-US" dirty="0"/>
              <a:t>Possible solutions</a:t>
            </a:r>
          </a:p>
          <a:p>
            <a:pPr lvl="1"/>
            <a:r>
              <a:rPr lang="en-US" dirty="0"/>
              <a:t>Simulate unobserved variants (CADD, DANN)</a:t>
            </a:r>
          </a:p>
          <a:p>
            <a:pPr lvl="1"/>
            <a:r>
              <a:rPr lang="en-US" dirty="0"/>
              <a:t>Unsupervised learning (Eigen)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44D43D-5E74-4FCD-B1F3-1F811D25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850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76B02-6CD7-49F9-9763-1909EC80E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Prediction without labeled data?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8C0D47-BA1E-44FD-ACAB-1E3D3B58B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884" y="1445553"/>
            <a:ext cx="5741316" cy="53827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A1421D-60E2-4C52-9683-C5632A523E29}"/>
              </a:ext>
            </a:extLst>
          </p:cNvPr>
          <p:cNvSpPr txBox="1"/>
          <p:nvPr/>
        </p:nvSpPr>
        <p:spPr>
          <a:xfrm>
            <a:off x="6705600" y="1600200"/>
            <a:ext cx="2362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Comparison of non-coding deleteriousness scores</a:t>
            </a:r>
          </a:p>
          <a:p>
            <a:endParaRPr lang="en-US" b="1" dirty="0"/>
          </a:p>
          <a:p>
            <a:r>
              <a:rPr lang="en-US" dirty="0"/>
              <a:t>2578 deleterious and 2578 benign non-protein-changing SNVs</a:t>
            </a:r>
          </a:p>
          <a:p>
            <a:endParaRPr lang="en-US" b="1" dirty="0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DB920021-2ABD-4122-B9BE-CC65ECD79D5C}"/>
              </a:ext>
            </a:extLst>
          </p:cNvPr>
          <p:cNvSpPr/>
          <p:nvPr/>
        </p:nvSpPr>
        <p:spPr>
          <a:xfrm>
            <a:off x="5791200" y="4876800"/>
            <a:ext cx="228600" cy="1524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2CBD01AA-5451-42A5-B787-290320F1310B}"/>
              </a:ext>
            </a:extLst>
          </p:cNvPr>
          <p:cNvSpPr/>
          <p:nvPr/>
        </p:nvSpPr>
        <p:spPr>
          <a:xfrm>
            <a:off x="2438400" y="3200400"/>
            <a:ext cx="228600" cy="1524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84251D-0313-470D-8006-1A2689FE1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8" y="6608822"/>
            <a:ext cx="2826418" cy="21944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1AE82F-61BD-4433-BF89-68666B51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143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66538-73EA-44AE-8BF2-7521819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Eigen: </a:t>
            </a:r>
            <a:r>
              <a:rPr lang="en-US" altLang="zh-CN" dirty="0"/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6ACD9-2CD4-4FA7-9E9F-AD111665A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Eigen score: a non-parametric, unsupervised classifier (</a:t>
            </a:r>
            <a:r>
              <a:rPr lang="it-IT" sz="2800" dirty="0"/>
              <a:t>Ionita-Laza et al. Nat Genet 2016 48: 214)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B5E3C86-5B09-4775-9C7C-D1D964B0A590}"/>
                  </a:ext>
                </a:extLst>
              </p:cNvPr>
              <p:cNvSpPr/>
              <p:nvPr/>
            </p:nvSpPr>
            <p:spPr>
              <a:xfrm>
                <a:off x="3172967" y="5762327"/>
                <a:ext cx="3712465" cy="424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B5E3C86-5B09-4775-9C7C-D1D964B0A5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2967" y="5762327"/>
                <a:ext cx="3712465" cy="424796"/>
              </a:xfrm>
              <a:prstGeom prst="rect">
                <a:avLst/>
              </a:prstGeom>
              <a:blipFill>
                <a:blip r:embed="rId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4F4D949-8063-4A18-8B92-6A49BA9596A8}"/>
                  </a:ext>
                </a:extLst>
              </p:cNvPr>
              <p:cNvSpPr/>
              <p:nvPr/>
            </p:nvSpPr>
            <p:spPr>
              <a:xfrm>
                <a:off x="2919622" y="5217510"/>
                <a:ext cx="4247165" cy="424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4F4D949-8063-4A18-8B92-6A49BA9596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622" y="5217510"/>
                <a:ext cx="4247165" cy="424796"/>
              </a:xfrm>
              <a:prstGeom prst="rect">
                <a:avLst/>
              </a:prstGeom>
              <a:blipFill>
                <a:blip r:embed="rId3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369E22BC-DFD2-47FC-8828-C25A7BEA0F1A}"/>
              </a:ext>
            </a:extLst>
          </p:cNvPr>
          <p:cNvGrpSpPr/>
          <p:nvPr/>
        </p:nvGrpSpPr>
        <p:grpSpPr>
          <a:xfrm>
            <a:off x="304800" y="2561813"/>
            <a:ext cx="8737287" cy="2564416"/>
            <a:chOff x="1066800" y="2507938"/>
            <a:chExt cx="8737287" cy="2564416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64FC40E-CB8F-4917-A5A9-CE58977C01B5}"/>
                </a:ext>
              </a:extLst>
            </p:cNvPr>
            <p:cNvCxnSpPr>
              <a:cxnSpLocks/>
            </p:cNvCxnSpPr>
            <p:nvPr/>
          </p:nvCxnSpPr>
          <p:spPr>
            <a:xfrm>
              <a:off x="5776928" y="2877270"/>
              <a:ext cx="1" cy="168151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E73375-C25B-4BFA-ABF4-2CE0EFEA285E}"/>
                </a:ext>
              </a:extLst>
            </p:cNvPr>
            <p:cNvCxnSpPr/>
            <p:nvPr/>
          </p:nvCxnSpPr>
          <p:spPr>
            <a:xfrm>
              <a:off x="5769309" y="4558788"/>
              <a:ext cx="4034778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AB38466D-E756-4228-9607-3FCC17CAE8B6}"/>
                </a:ext>
              </a:extLst>
            </p:cNvPr>
            <p:cNvSpPr/>
            <p:nvPr/>
          </p:nvSpPr>
          <p:spPr>
            <a:xfrm>
              <a:off x="5990289" y="3300649"/>
              <a:ext cx="3322320" cy="1060019"/>
            </a:xfrm>
            <a:custGeom>
              <a:avLst/>
              <a:gdLst>
                <a:gd name="connsiteX0" fmla="*/ 0 w 4429760"/>
                <a:gd name="connsiteY0" fmla="*/ 1413359 h 1413359"/>
                <a:gd name="connsiteX1" fmla="*/ 1300480 w 4429760"/>
                <a:gd name="connsiteY1" fmla="*/ 1119 h 1413359"/>
                <a:gd name="connsiteX2" fmla="*/ 3434080 w 4429760"/>
                <a:gd name="connsiteY2" fmla="*/ 1179679 h 1413359"/>
                <a:gd name="connsiteX3" fmla="*/ 4429760 w 4429760"/>
                <a:gd name="connsiteY3" fmla="*/ 1372719 h 141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9760" h="1413359">
                  <a:moveTo>
                    <a:pt x="0" y="1413359"/>
                  </a:moveTo>
                  <a:cubicBezTo>
                    <a:pt x="364066" y="726712"/>
                    <a:pt x="728133" y="40066"/>
                    <a:pt x="1300480" y="1119"/>
                  </a:cubicBezTo>
                  <a:cubicBezTo>
                    <a:pt x="1872827" y="-37828"/>
                    <a:pt x="2912533" y="951079"/>
                    <a:pt x="3434080" y="1179679"/>
                  </a:cubicBezTo>
                  <a:cubicBezTo>
                    <a:pt x="3955627" y="1408279"/>
                    <a:pt x="4231640" y="1357479"/>
                    <a:pt x="4429760" y="1372719"/>
                  </a:cubicBezTo>
                </a:path>
              </a:pathLst>
            </a:custGeom>
            <a:no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D365D24-22BC-41EA-8DFB-C3FACCBAC096}"/>
                </a:ext>
              </a:extLst>
            </p:cNvPr>
            <p:cNvSpPr txBox="1"/>
            <p:nvPr/>
          </p:nvSpPr>
          <p:spPr>
            <a:xfrm>
              <a:off x="6219967" y="2507938"/>
              <a:ext cx="2530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benign</a:t>
              </a:r>
              <a:r>
                <a:rPr lang="en-US" dirty="0"/>
                <a:t> variants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DB4C35-97F9-471A-BB7C-761D14022556}"/>
                </a:ext>
              </a:extLst>
            </p:cNvPr>
            <p:cNvCxnSpPr/>
            <p:nvPr/>
          </p:nvCxnSpPr>
          <p:spPr>
            <a:xfrm>
              <a:off x="7118049" y="3057648"/>
              <a:ext cx="0" cy="1303020"/>
            </a:xfrm>
            <a:prstGeom prst="line">
              <a:avLst/>
            </a:prstGeom>
            <a:ln w="15875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B003E3B-9D07-42CA-84E2-729ECC6B4DEF}"/>
                    </a:ext>
                  </a:extLst>
                </p:cNvPr>
                <p:cNvSpPr txBox="1"/>
                <p:nvPr/>
              </p:nvSpPr>
              <p:spPr>
                <a:xfrm>
                  <a:off x="6919929" y="4680708"/>
                  <a:ext cx="487680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B003E3B-9D07-42CA-84E2-729ECC6B4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9929" y="4680708"/>
                  <a:ext cx="487680" cy="391646"/>
                </a:xfrm>
                <a:prstGeom prst="rect">
                  <a:avLst/>
                </a:prstGeom>
                <a:blipFill>
                  <a:blip r:embed="rId4"/>
                  <a:stretch>
                    <a:fillRect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DFB94A4-2E32-43C1-8C16-24418A32796B}"/>
                </a:ext>
              </a:extLst>
            </p:cNvPr>
            <p:cNvCxnSpPr/>
            <p:nvPr/>
          </p:nvCxnSpPr>
          <p:spPr>
            <a:xfrm>
              <a:off x="1074420" y="2955640"/>
              <a:ext cx="0" cy="161636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E039E5-B4FB-49F1-85F4-96ABF1224209}"/>
                </a:ext>
              </a:extLst>
            </p:cNvPr>
            <p:cNvCxnSpPr/>
            <p:nvPr/>
          </p:nvCxnSpPr>
          <p:spPr>
            <a:xfrm>
              <a:off x="1066800" y="4572000"/>
              <a:ext cx="4463744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48AABD3-F577-4825-B869-88C2B34F92AA}"/>
                </a:ext>
              </a:extLst>
            </p:cNvPr>
            <p:cNvSpPr txBox="1"/>
            <p:nvPr/>
          </p:nvSpPr>
          <p:spPr>
            <a:xfrm>
              <a:off x="2211985" y="2532482"/>
              <a:ext cx="2164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pathogenic</a:t>
              </a:r>
              <a:r>
                <a:rPr lang="en-US" dirty="0"/>
                <a:t> </a:t>
              </a:r>
              <a:r>
                <a:rPr lang="en-US" altLang="zh-CN" dirty="0"/>
                <a:t>variants</a:t>
              </a:r>
              <a:endParaRPr lang="en-US" dirty="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04165274-6BB0-454C-979E-7ED3623C0780}"/>
                </a:ext>
              </a:extLst>
            </p:cNvPr>
            <p:cNvSpPr/>
            <p:nvPr/>
          </p:nvSpPr>
          <p:spPr>
            <a:xfrm>
              <a:off x="1348740" y="4159911"/>
              <a:ext cx="3680460" cy="313029"/>
            </a:xfrm>
            <a:custGeom>
              <a:avLst/>
              <a:gdLst>
                <a:gd name="connsiteX0" fmla="*/ 0 w 4907280"/>
                <a:gd name="connsiteY0" fmla="*/ 397052 h 417372"/>
                <a:gd name="connsiteX1" fmla="*/ 3556000 w 4907280"/>
                <a:gd name="connsiteY1" fmla="*/ 10972 h 417372"/>
                <a:gd name="connsiteX2" fmla="*/ 4460240 w 4907280"/>
                <a:gd name="connsiteY2" fmla="*/ 132892 h 417372"/>
                <a:gd name="connsiteX3" fmla="*/ 4907280 w 4907280"/>
                <a:gd name="connsiteY3" fmla="*/ 417372 h 41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07280" h="417372">
                  <a:moveTo>
                    <a:pt x="0" y="397052"/>
                  </a:moveTo>
                  <a:cubicBezTo>
                    <a:pt x="1406313" y="226025"/>
                    <a:pt x="2812627" y="54999"/>
                    <a:pt x="3556000" y="10972"/>
                  </a:cubicBezTo>
                  <a:cubicBezTo>
                    <a:pt x="4299373" y="-33055"/>
                    <a:pt x="4235027" y="65159"/>
                    <a:pt x="4460240" y="132892"/>
                  </a:cubicBezTo>
                  <a:cubicBezTo>
                    <a:pt x="4685453" y="200625"/>
                    <a:pt x="4820920" y="344559"/>
                    <a:pt x="4907280" y="417372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0000"/>
                </a:solidFill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C2B5503-2324-4163-BDC6-3B0CB97C65FF}"/>
                </a:ext>
              </a:extLst>
            </p:cNvPr>
            <p:cNvCxnSpPr/>
            <p:nvPr/>
          </p:nvCxnSpPr>
          <p:spPr>
            <a:xfrm>
              <a:off x="3947160" y="3169920"/>
              <a:ext cx="0" cy="130302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766F91D-58F6-4D0E-9A4B-DAEF6FD6EBBF}"/>
                    </a:ext>
                  </a:extLst>
                </p:cNvPr>
                <p:cNvSpPr txBox="1"/>
                <p:nvPr/>
              </p:nvSpPr>
              <p:spPr>
                <a:xfrm>
                  <a:off x="3703320" y="4678680"/>
                  <a:ext cx="487680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766F91D-58F6-4D0E-9A4B-DAEF6FD6EB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3320" y="4678680"/>
                  <a:ext cx="487680" cy="391646"/>
                </a:xfrm>
                <a:prstGeom prst="rect">
                  <a:avLst/>
                </a:prstGeom>
                <a:blipFill>
                  <a:blip r:embed="rId5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8F967ED-B961-4435-BBAF-09499382224B}"/>
                  </a:ext>
                </a:extLst>
              </p:cNvPr>
              <p:cNvSpPr/>
              <p:nvPr/>
            </p:nvSpPr>
            <p:spPr>
              <a:xfrm>
                <a:off x="3365491" y="6187123"/>
                <a:ext cx="4582540" cy="606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Eigen(</a:t>
                </a:r>
                <a:r>
                  <a:rPr lang="en-US" sz="2800" dirty="0" err="1">
                    <a:ea typeface="SimSun" panose="0201060003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sz="28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8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𝑗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8F967ED-B961-4435-BBAF-0949938222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491" y="6187123"/>
                <a:ext cx="4582540" cy="606576"/>
              </a:xfrm>
              <a:prstGeom prst="rect">
                <a:avLst/>
              </a:prstGeom>
              <a:blipFill>
                <a:blip r:embed="rId6"/>
                <a:stretch>
                  <a:fillRect l="-2660" t="-4040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B85DE-0F5B-4DC6-A949-4855D0C2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4273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66538-73EA-44AE-8BF2-7521819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Eigen: 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6ACD9-2CD4-4FA7-9E9F-AD111665A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281F7DC-19F5-4325-9D9B-CB9D3AE358C5}"/>
                  </a:ext>
                </a:extLst>
              </p:cNvPr>
              <p:cNvSpPr/>
              <p:nvPr/>
            </p:nvSpPr>
            <p:spPr>
              <a:xfrm>
                <a:off x="3276600" y="1752600"/>
                <a:ext cx="2925942" cy="424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US" sz="20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Calibri" panose="020F050202020403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281F7DC-19F5-4325-9D9B-CB9D3AE358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1752600"/>
                <a:ext cx="2925942" cy="424796"/>
              </a:xfrm>
              <a:prstGeom prst="rect">
                <a:avLst/>
              </a:prstGeom>
              <a:blipFill>
                <a:blip r:embed="rId2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995037A5-9FF0-4103-BB83-8986F4215024}"/>
              </a:ext>
            </a:extLst>
          </p:cNvPr>
          <p:cNvGrpSpPr/>
          <p:nvPr/>
        </p:nvGrpSpPr>
        <p:grpSpPr>
          <a:xfrm>
            <a:off x="762000" y="2590800"/>
            <a:ext cx="6412344" cy="2134033"/>
            <a:chOff x="573294" y="1956214"/>
            <a:chExt cx="6412344" cy="2134033"/>
          </a:xfrm>
        </p:grpSpPr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97C5E84B-F6D2-4896-BCEB-22F2C1533BDE}"/>
                </a:ext>
              </a:extLst>
            </p:cNvPr>
            <p:cNvSpPr/>
            <p:nvPr/>
          </p:nvSpPr>
          <p:spPr>
            <a:xfrm>
              <a:off x="2698122" y="2382918"/>
              <a:ext cx="3322320" cy="1060019"/>
            </a:xfrm>
            <a:custGeom>
              <a:avLst/>
              <a:gdLst>
                <a:gd name="connsiteX0" fmla="*/ 0 w 4429760"/>
                <a:gd name="connsiteY0" fmla="*/ 1413359 h 1413359"/>
                <a:gd name="connsiteX1" fmla="*/ 1300480 w 4429760"/>
                <a:gd name="connsiteY1" fmla="*/ 1119 h 1413359"/>
                <a:gd name="connsiteX2" fmla="*/ 3434080 w 4429760"/>
                <a:gd name="connsiteY2" fmla="*/ 1179679 h 1413359"/>
                <a:gd name="connsiteX3" fmla="*/ 4429760 w 4429760"/>
                <a:gd name="connsiteY3" fmla="*/ 1372719 h 141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9760" h="1413359">
                  <a:moveTo>
                    <a:pt x="0" y="1413359"/>
                  </a:moveTo>
                  <a:cubicBezTo>
                    <a:pt x="364066" y="726712"/>
                    <a:pt x="728133" y="40066"/>
                    <a:pt x="1300480" y="1119"/>
                  </a:cubicBezTo>
                  <a:cubicBezTo>
                    <a:pt x="1872827" y="-37828"/>
                    <a:pt x="2912533" y="951079"/>
                    <a:pt x="3434080" y="1179679"/>
                  </a:cubicBezTo>
                  <a:cubicBezTo>
                    <a:pt x="3955627" y="1408279"/>
                    <a:pt x="4231640" y="1357479"/>
                    <a:pt x="4429760" y="1372719"/>
                  </a:cubicBezTo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FF0000"/>
                </a:solidFill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6F85869-3F7A-4FD7-9375-2B6245BA765A}"/>
                </a:ext>
              </a:extLst>
            </p:cNvPr>
            <p:cNvCxnSpPr/>
            <p:nvPr/>
          </p:nvCxnSpPr>
          <p:spPr>
            <a:xfrm>
              <a:off x="3967276" y="2170494"/>
              <a:ext cx="0" cy="1303020"/>
            </a:xfrm>
            <a:prstGeom prst="line">
              <a:avLst/>
            </a:prstGeom>
            <a:ln w="15875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4EDF72E-E88A-41B5-B69C-5988B81BBB0B}"/>
                    </a:ext>
                  </a:extLst>
                </p:cNvPr>
                <p:cNvSpPr txBox="1"/>
                <p:nvPr/>
              </p:nvSpPr>
              <p:spPr>
                <a:xfrm>
                  <a:off x="3715289" y="3698601"/>
                  <a:ext cx="487680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4EDF72E-E88A-41B5-B69C-5988B81BBB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5289" y="3698601"/>
                  <a:ext cx="487680" cy="391646"/>
                </a:xfrm>
                <a:prstGeom prst="rect">
                  <a:avLst/>
                </a:prstGeom>
                <a:blipFill>
                  <a:blip r:embed="rId3"/>
                  <a:stretch>
                    <a:fillRect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3F98754-A52F-4513-AB43-3EB9DC0F322D}"/>
                </a:ext>
              </a:extLst>
            </p:cNvPr>
            <p:cNvCxnSpPr/>
            <p:nvPr/>
          </p:nvCxnSpPr>
          <p:spPr>
            <a:xfrm>
              <a:off x="2529514" y="1956214"/>
              <a:ext cx="0" cy="161636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FBDB2EA-A7E0-4DA9-A39A-A9407184B606}"/>
                </a:ext>
              </a:extLst>
            </p:cNvPr>
            <p:cNvCxnSpPr/>
            <p:nvPr/>
          </p:nvCxnSpPr>
          <p:spPr>
            <a:xfrm>
              <a:off x="2521894" y="3572574"/>
              <a:ext cx="4463744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DDA1DFCD-BBB2-4D7F-9AC7-85B8C7DA597E}"/>
                </a:ext>
              </a:extLst>
            </p:cNvPr>
            <p:cNvSpPr/>
            <p:nvPr/>
          </p:nvSpPr>
          <p:spPr>
            <a:xfrm>
              <a:off x="2734617" y="3043598"/>
              <a:ext cx="3680460" cy="313029"/>
            </a:xfrm>
            <a:custGeom>
              <a:avLst/>
              <a:gdLst>
                <a:gd name="connsiteX0" fmla="*/ 0 w 4907280"/>
                <a:gd name="connsiteY0" fmla="*/ 397052 h 417372"/>
                <a:gd name="connsiteX1" fmla="*/ 3556000 w 4907280"/>
                <a:gd name="connsiteY1" fmla="*/ 10972 h 417372"/>
                <a:gd name="connsiteX2" fmla="*/ 4460240 w 4907280"/>
                <a:gd name="connsiteY2" fmla="*/ 132892 h 417372"/>
                <a:gd name="connsiteX3" fmla="*/ 4907280 w 4907280"/>
                <a:gd name="connsiteY3" fmla="*/ 417372 h 41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07280" h="417372">
                  <a:moveTo>
                    <a:pt x="0" y="397052"/>
                  </a:moveTo>
                  <a:cubicBezTo>
                    <a:pt x="1406313" y="226025"/>
                    <a:pt x="2812627" y="54999"/>
                    <a:pt x="3556000" y="10972"/>
                  </a:cubicBezTo>
                  <a:cubicBezTo>
                    <a:pt x="4299373" y="-33055"/>
                    <a:pt x="4235027" y="65159"/>
                    <a:pt x="4460240" y="132892"/>
                  </a:cubicBezTo>
                  <a:cubicBezTo>
                    <a:pt x="4685453" y="200625"/>
                    <a:pt x="4820920" y="344559"/>
                    <a:pt x="4907280" y="417372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0000"/>
                </a:solidFill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76A6433-6EE7-4A0D-839A-DBB1FD0DC40B}"/>
                </a:ext>
              </a:extLst>
            </p:cNvPr>
            <p:cNvCxnSpPr/>
            <p:nvPr/>
          </p:nvCxnSpPr>
          <p:spPr>
            <a:xfrm>
              <a:off x="5402254" y="2170494"/>
              <a:ext cx="0" cy="130302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83A5127-22CB-4F8B-99EC-3E5EDB134237}"/>
                    </a:ext>
                  </a:extLst>
                </p:cNvPr>
                <p:cNvSpPr txBox="1"/>
                <p:nvPr/>
              </p:nvSpPr>
              <p:spPr>
                <a:xfrm>
                  <a:off x="5147322" y="3695850"/>
                  <a:ext cx="487680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83A5127-22CB-4F8B-99EC-3E5EDB1342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7322" y="3695850"/>
                  <a:ext cx="487680" cy="391646"/>
                </a:xfrm>
                <a:prstGeom prst="rect">
                  <a:avLst/>
                </a:prstGeom>
                <a:blipFill>
                  <a:blip r:embed="rId4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899D294-EB0C-4F0B-9154-69CB312F70B3}"/>
                </a:ext>
              </a:extLst>
            </p:cNvPr>
            <p:cNvSpPr txBox="1"/>
            <p:nvPr/>
          </p:nvSpPr>
          <p:spPr>
            <a:xfrm>
              <a:off x="573294" y="2601581"/>
              <a:ext cx="14092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Annotation 1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60DBCD5-78E8-498E-B99F-1430AA5935D9}"/>
              </a:ext>
            </a:extLst>
          </p:cNvPr>
          <p:cNvGrpSpPr/>
          <p:nvPr/>
        </p:nvGrpSpPr>
        <p:grpSpPr>
          <a:xfrm>
            <a:off x="758228" y="4443279"/>
            <a:ext cx="6785572" cy="2164250"/>
            <a:chOff x="554504" y="4217216"/>
            <a:chExt cx="6785572" cy="2164250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E1B6AF7-6002-491C-8619-1D7B9885DDE8}"/>
                </a:ext>
              </a:extLst>
            </p:cNvPr>
            <p:cNvCxnSpPr>
              <a:cxnSpLocks/>
            </p:cNvCxnSpPr>
            <p:nvPr/>
          </p:nvCxnSpPr>
          <p:spPr>
            <a:xfrm>
              <a:off x="2518422" y="4217216"/>
              <a:ext cx="1" cy="168151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B96B987-D200-4482-A3E1-700171A00B0D}"/>
                </a:ext>
              </a:extLst>
            </p:cNvPr>
            <p:cNvCxnSpPr>
              <a:cxnSpLocks/>
            </p:cNvCxnSpPr>
            <p:nvPr/>
          </p:nvCxnSpPr>
          <p:spPr>
            <a:xfrm>
              <a:off x="2510803" y="5898734"/>
              <a:ext cx="4829273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AFC96FA-4575-49BF-A030-268605FD303C}"/>
                    </a:ext>
                  </a:extLst>
                </p:cNvPr>
                <p:cNvSpPr txBox="1"/>
                <p:nvPr/>
              </p:nvSpPr>
              <p:spPr>
                <a:xfrm>
                  <a:off x="5929208" y="5989657"/>
                  <a:ext cx="487680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AFC96FA-4575-49BF-A030-268605FD30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9208" y="5989657"/>
                  <a:ext cx="487680" cy="391646"/>
                </a:xfrm>
                <a:prstGeom prst="rect">
                  <a:avLst/>
                </a:prstGeom>
                <a:blipFill>
                  <a:blip r:embed="rId5"/>
                  <a:stretch>
                    <a:fillRect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07EB454E-756D-4A51-B225-49CCA446E64C}"/>
                </a:ext>
              </a:extLst>
            </p:cNvPr>
            <p:cNvSpPr/>
            <p:nvPr/>
          </p:nvSpPr>
          <p:spPr>
            <a:xfrm>
              <a:off x="2521894" y="4671420"/>
              <a:ext cx="3322320" cy="1060019"/>
            </a:xfrm>
            <a:custGeom>
              <a:avLst/>
              <a:gdLst>
                <a:gd name="connsiteX0" fmla="*/ 0 w 4429760"/>
                <a:gd name="connsiteY0" fmla="*/ 1413359 h 1413359"/>
                <a:gd name="connsiteX1" fmla="*/ 1300480 w 4429760"/>
                <a:gd name="connsiteY1" fmla="*/ 1119 h 1413359"/>
                <a:gd name="connsiteX2" fmla="*/ 3434080 w 4429760"/>
                <a:gd name="connsiteY2" fmla="*/ 1179679 h 1413359"/>
                <a:gd name="connsiteX3" fmla="*/ 4429760 w 4429760"/>
                <a:gd name="connsiteY3" fmla="*/ 1372719 h 141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9760" h="1413359">
                  <a:moveTo>
                    <a:pt x="0" y="1413359"/>
                  </a:moveTo>
                  <a:cubicBezTo>
                    <a:pt x="364066" y="726712"/>
                    <a:pt x="728133" y="40066"/>
                    <a:pt x="1300480" y="1119"/>
                  </a:cubicBezTo>
                  <a:cubicBezTo>
                    <a:pt x="1872827" y="-37828"/>
                    <a:pt x="2912533" y="951079"/>
                    <a:pt x="3434080" y="1179679"/>
                  </a:cubicBezTo>
                  <a:cubicBezTo>
                    <a:pt x="3955627" y="1408279"/>
                    <a:pt x="4231640" y="1357479"/>
                    <a:pt x="4429760" y="1372719"/>
                  </a:cubicBezTo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FF0000"/>
                </a:solidFill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842DDDF-48F4-4AD5-8B60-33552CF6E60E}"/>
                </a:ext>
              </a:extLst>
            </p:cNvPr>
            <p:cNvCxnSpPr/>
            <p:nvPr/>
          </p:nvCxnSpPr>
          <p:spPr>
            <a:xfrm>
              <a:off x="3791048" y="4458996"/>
              <a:ext cx="0" cy="1303020"/>
            </a:xfrm>
            <a:prstGeom prst="line">
              <a:avLst/>
            </a:prstGeom>
            <a:ln w="15875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46BE51A6-8E20-46D4-A0B2-5D018FDE8639}"/>
                </a:ext>
              </a:extLst>
            </p:cNvPr>
            <p:cNvSpPr/>
            <p:nvPr/>
          </p:nvSpPr>
          <p:spPr>
            <a:xfrm>
              <a:off x="3550932" y="5402289"/>
              <a:ext cx="3680460" cy="313029"/>
            </a:xfrm>
            <a:custGeom>
              <a:avLst/>
              <a:gdLst>
                <a:gd name="connsiteX0" fmla="*/ 0 w 4907280"/>
                <a:gd name="connsiteY0" fmla="*/ 397052 h 417372"/>
                <a:gd name="connsiteX1" fmla="*/ 3556000 w 4907280"/>
                <a:gd name="connsiteY1" fmla="*/ 10972 h 417372"/>
                <a:gd name="connsiteX2" fmla="*/ 4460240 w 4907280"/>
                <a:gd name="connsiteY2" fmla="*/ 132892 h 417372"/>
                <a:gd name="connsiteX3" fmla="*/ 4907280 w 4907280"/>
                <a:gd name="connsiteY3" fmla="*/ 417372 h 41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07280" h="417372">
                  <a:moveTo>
                    <a:pt x="0" y="397052"/>
                  </a:moveTo>
                  <a:cubicBezTo>
                    <a:pt x="1406313" y="226025"/>
                    <a:pt x="2812627" y="54999"/>
                    <a:pt x="3556000" y="10972"/>
                  </a:cubicBezTo>
                  <a:cubicBezTo>
                    <a:pt x="4299373" y="-33055"/>
                    <a:pt x="4235027" y="65159"/>
                    <a:pt x="4460240" y="132892"/>
                  </a:cubicBezTo>
                  <a:cubicBezTo>
                    <a:pt x="4685453" y="200625"/>
                    <a:pt x="4820920" y="344559"/>
                    <a:pt x="4907280" y="417372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FF0000"/>
                </a:solidFill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E3FE319-33DF-4245-8C35-8EA73C47AACA}"/>
                </a:ext>
              </a:extLst>
            </p:cNvPr>
            <p:cNvCxnSpPr/>
            <p:nvPr/>
          </p:nvCxnSpPr>
          <p:spPr>
            <a:xfrm>
              <a:off x="6173048" y="4549919"/>
              <a:ext cx="0" cy="130302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D0E1EFCB-B0ED-41EF-9B49-A89FF6EFA99D}"/>
                    </a:ext>
                  </a:extLst>
                </p:cNvPr>
                <p:cNvSpPr txBox="1"/>
                <p:nvPr/>
              </p:nvSpPr>
              <p:spPr>
                <a:xfrm>
                  <a:off x="3547208" y="5989820"/>
                  <a:ext cx="487680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D0E1EFCB-B0ED-41EF-9B49-A89FF6EFA9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7208" y="5989820"/>
                  <a:ext cx="487680" cy="391646"/>
                </a:xfrm>
                <a:prstGeom prst="rect">
                  <a:avLst/>
                </a:prstGeom>
                <a:blipFill>
                  <a:blip r:embed="rId6"/>
                  <a:stretch>
                    <a:fillRect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6A8523F-3D07-4ADC-97FD-17A46F218BCB}"/>
                </a:ext>
              </a:extLst>
            </p:cNvPr>
            <p:cNvSpPr txBox="1"/>
            <p:nvPr/>
          </p:nvSpPr>
          <p:spPr>
            <a:xfrm>
              <a:off x="554504" y="4677582"/>
              <a:ext cx="14092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Annotation 2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9EAA7-7251-43AC-94F7-44BBCAC00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36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2: hidden features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quite often our knowledge is very limited (again!)</a:t>
            </a:r>
          </a:p>
          <a:p>
            <a:r>
              <a:rPr lang="en-US" dirty="0"/>
              <a:t>Flooding of genomics data means more noise</a:t>
            </a:r>
          </a:p>
          <a:p>
            <a:r>
              <a:rPr lang="en-US" dirty="0"/>
              <a:t>Possible solution</a:t>
            </a:r>
          </a:p>
          <a:p>
            <a:pPr lvl="1"/>
            <a:r>
              <a:rPr lang="en-US" dirty="0"/>
              <a:t>Automatic feature extract with deep learning?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2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14" y="87171"/>
            <a:ext cx="8239372" cy="668365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1520F-4ABA-4D17-96ED-F3971D1D58C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476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384248-2802-4288-AD6D-192719DA7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FACDD6-C8DB-4932-8FF6-DA25EC0D6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9461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ED655C-F4FE-4D80-9A67-C29D13B23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0942"/>
            <a:ext cx="9144000" cy="1142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B0C3D7-A2B0-41CE-952B-A6BD9203E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63066"/>
            <a:ext cx="9144000" cy="359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8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9BC5EE-9E61-4693-ABAB-EB9FA8913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38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0A002D-2C20-4DD3-AD2D-8C50A0427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20" y="10160"/>
            <a:ext cx="9144000" cy="11949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1EE449-A082-43CF-BDBE-7E8567A69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9064"/>
            <a:ext cx="9144000" cy="1895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804030-2333-49FB-AEEF-A38FE6923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24366"/>
            <a:ext cx="9144000" cy="829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EBC851-A061-4EB9-87C8-E84B8B0BB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" y="3953738"/>
            <a:ext cx="9144000" cy="1790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3214F-2F11-4C29-AC65-1AD70448D0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" y="5597549"/>
            <a:ext cx="9144000" cy="130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8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C6DA-FA40-7547-B84A-CB41FCBC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Training</a:t>
            </a:r>
            <a:r>
              <a:rPr lang="zh-CN" altLang="en-US" dirty="0"/>
              <a:t> </a:t>
            </a:r>
            <a:r>
              <a:rPr lang="en-US" altLang="zh-CN" dirty="0"/>
              <a:t>data/testing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84497-C79D-0C41-B367-00695B394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28</a:t>
            </a:r>
            <a:r>
              <a:rPr lang="zh-CN" altLang="en-US" dirty="0"/>
              <a:t> </a:t>
            </a:r>
            <a:r>
              <a:rPr lang="en-US" altLang="zh-CN" dirty="0"/>
              <a:t>million</a:t>
            </a:r>
            <a:r>
              <a:rPr lang="zh-CN" altLang="en-US" dirty="0"/>
              <a:t> </a:t>
            </a:r>
            <a:r>
              <a:rPr lang="en-US" altLang="zh-CN" dirty="0"/>
              <a:t>SNVs</a:t>
            </a:r>
            <a:r>
              <a:rPr lang="zh-CN" altLang="en-US" dirty="0"/>
              <a:t> </a:t>
            </a:r>
            <a:r>
              <a:rPr lang="en-US" altLang="zh-CN" dirty="0"/>
              <a:t>used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CADD</a:t>
            </a:r>
            <a:r>
              <a:rPr lang="zh-CN" altLang="en-US" dirty="0"/>
              <a:t> </a:t>
            </a:r>
            <a:r>
              <a:rPr lang="en-US" altLang="zh-CN" dirty="0"/>
              <a:t>training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</a:p>
          <a:p>
            <a:pPr lvl="1"/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true</a:t>
            </a:r>
            <a:r>
              <a:rPr lang="zh-CN" altLang="en-US" dirty="0"/>
              <a:t> </a:t>
            </a:r>
            <a:r>
              <a:rPr lang="en-US" altLang="zh-CN" dirty="0"/>
              <a:t>positives:</a:t>
            </a:r>
            <a:r>
              <a:rPr lang="zh-CN" altLang="en-US" dirty="0"/>
              <a:t> </a:t>
            </a:r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million</a:t>
            </a:r>
            <a:r>
              <a:rPr lang="zh-CN" altLang="en-US" dirty="0"/>
              <a:t> </a:t>
            </a:r>
            <a:r>
              <a:rPr lang="en-US" altLang="zh-CN" dirty="0"/>
              <a:t>simulated</a:t>
            </a:r>
            <a:r>
              <a:rPr lang="zh-CN" altLang="en-US" dirty="0"/>
              <a:t> </a:t>
            </a:r>
            <a:r>
              <a:rPr lang="en-US" altLang="zh-CN" dirty="0"/>
              <a:t>SNVs</a:t>
            </a:r>
          </a:p>
          <a:p>
            <a:pPr lvl="1"/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true</a:t>
            </a:r>
            <a:r>
              <a:rPr lang="zh-CN" altLang="en-US" dirty="0"/>
              <a:t> </a:t>
            </a:r>
            <a:r>
              <a:rPr lang="en-US" altLang="zh-CN" dirty="0"/>
              <a:t>negatives:</a:t>
            </a:r>
            <a:r>
              <a:rPr lang="zh-CN" altLang="en-US" dirty="0"/>
              <a:t> </a:t>
            </a:r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million</a:t>
            </a:r>
            <a:r>
              <a:rPr lang="zh-CN" altLang="en-US" dirty="0"/>
              <a:t> </a:t>
            </a:r>
            <a:r>
              <a:rPr lang="en-US" altLang="zh-CN" dirty="0"/>
              <a:t>derived</a:t>
            </a:r>
            <a:r>
              <a:rPr lang="zh-CN" altLang="en-US" dirty="0"/>
              <a:t> </a:t>
            </a:r>
            <a:r>
              <a:rPr lang="en-US" altLang="zh-CN" dirty="0"/>
              <a:t>SNVs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split</a:t>
            </a:r>
            <a:r>
              <a:rPr lang="zh-CN" altLang="en-US" dirty="0"/>
              <a:t> </a:t>
            </a:r>
            <a:r>
              <a:rPr lang="en-US" altLang="zh-CN" dirty="0"/>
              <a:t>28</a:t>
            </a:r>
            <a:r>
              <a:rPr lang="zh-CN" altLang="en-US" dirty="0"/>
              <a:t> </a:t>
            </a:r>
            <a:r>
              <a:rPr lang="en-US" altLang="zh-CN" dirty="0"/>
              <a:t>million</a:t>
            </a:r>
            <a:r>
              <a:rPr lang="zh-CN" altLang="en-US" dirty="0"/>
              <a:t> </a:t>
            </a:r>
            <a:r>
              <a:rPr lang="en-US" altLang="zh-CN" dirty="0"/>
              <a:t>SNVs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training</a:t>
            </a:r>
            <a:r>
              <a:rPr lang="zh-CN" altLang="en-US" dirty="0"/>
              <a:t> </a:t>
            </a:r>
            <a:r>
              <a:rPr lang="en-US" altLang="zh-CN" dirty="0"/>
              <a:t>(70%),</a:t>
            </a:r>
            <a:r>
              <a:rPr lang="zh-CN" altLang="en-US" dirty="0"/>
              <a:t> </a:t>
            </a:r>
            <a:r>
              <a:rPr lang="en-US" altLang="zh-CN" dirty="0"/>
              <a:t>validation</a:t>
            </a:r>
            <a:r>
              <a:rPr lang="zh-CN" altLang="en-US" dirty="0"/>
              <a:t> </a:t>
            </a:r>
            <a:r>
              <a:rPr lang="en-US" altLang="zh-CN" dirty="0"/>
              <a:t>(15%)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testing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(15%)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57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65EF9-813E-3B42-BAB2-9AFC6749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Model</a:t>
            </a:r>
            <a:r>
              <a:rPr lang="zh-CN" altLang="en-US" dirty="0"/>
              <a:t> </a:t>
            </a:r>
            <a:r>
              <a:rPr lang="en-US" altLang="zh-CN" dirty="0"/>
              <a:t>training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5C3A3-CF44-D043-ACC7-9046C0EE3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0200"/>
            <a:ext cx="7886700" cy="4127255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/>
              <a:t>Convolutional</a:t>
            </a:r>
            <a:r>
              <a:rPr lang="zh-CN" altLang="en-US" dirty="0"/>
              <a:t> </a:t>
            </a:r>
            <a:r>
              <a:rPr lang="en-US" altLang="zh-CN" dirty="0"/>
              <a:t>neural</a:t>
            </a:r>
            <a:r>
              <a:rPr lang="zh-CN" altLang="en-US" dirty="0"/>
              <a:t> </a:t>
            </a:r>
            <a:r>
              <a:rPr lang="en-US" altLang="zh-CN" dirty="0"/>
              <a:t>network</a:t>
            </a:r>
          </a:p>
          <a:p>
            <a:r>
              <a:rPr lang="en-US" altLang="zh-CN" dirty="0"/>
              <a:t>One-hot</a:t>
            </a:r>
            <a:r>
              <a:rPr lang="zh-CN" altLang="en-US" dirty="0"/>
              <a:t> </a:t>
            </a:r>
            <a:r>
              <a:rPr lang="en-US" altLang="zh-CN" dirty="0"/>
              <a:t>encode</a:t>
            </a:r>
            <a:r>
              <a:rPr lang="zh-CN" altLang="en-US" dirty="0"/>
              <a:t> </a:t>
            </a:r>
            <a:r>
              <a:rPr lang="en-US" altLang="zh-CN" dirty="0"/>
              <a:t>A,C,G,T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vectors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length</a:t>
            </a:r>
            <a:r>
              <a:rPr lang="zh-CN" altLang="en-US" dirty="0"/>
              <a:t> </a:t>
            </a:r>
            <a:r>
              <a:rPr lang="en-US" altLang="zh-CN" dirty="0"/>
              <a:t>4: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X:</a:t>
            </a:r>
            <a:r>
              <a:rPr lang="zh-CN" altLang="en-US" dirty="0"/>
              <a:t> </a:t>
            </a:r>
            <a:r>
              <a:rPr lang="en-US" altLang="zh-CN" dirty="0"/>
              <a:t>matrix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shape:</a:t>
            </a:r>
            <a:r>
              <a:rPr lang="zh-CN" altLang="en-US" dirty="0"/>
              <a:t> </a:t>
            </a:r>
            <a:r>
              <a:rPr lang="en-US" altLang="zh-CN" dirty="0"/>
              <a:t>1000x4</a:t>
            </a:r>
            <a:r>
              <a:rPr lang="zh-CN" altLang="en-US" dirty="0"/>
              <a:t> </a:t>
            </a:r>
            <a:r>
              <a:rPr lang="en-US" altLang="zh-CN" dirty="0"/>
              <a:t>centered</a:t>
            </a:r>
            <a:r>
              <a:rPr lang="zh-CN" altLang="en-US" dirty="0"/>
              <a:t> </a:t>
            </a:r>
            <a:r>
              <a:rPr lang="en-US" altLang="zh-CN" dirty="0"/>
              <a:t>around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labeled</a:t>
            </a:r>
            <a:r>
              <a:rPr lang="zh-CN" altLang="en-US" dirty="0"/>
              <a:t> </a:t>
            </a:r>
            <a:r>
              <a:rPr lang="en-US" altLang="zh-CN" dirty="0"/>
              <a:t>SNV</a:t>
            </a:r>
            <a:endParaRPr lang="en-US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Y:</a:t>
            </a:r>
            <a:r>
              <a:rPr lang="zh-CN" altLang="en-US" dirty="0"/>
              <a:t> </a:t>
            </a:r>
            <a:r>
              <a:rPr lang="en-US" altLang="zh-CN" dirty="0"/>
              <a:t>0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1;</a:t>
            </a:r>
            <a:r>
              <a:rPr lang="zh-CN" altLang="en-US" dirty="0"/>
              <a:t> </a:t>
            </a:r>
            <a:r>
              <a:rPr lang="en-US" altLang="zh-CN" dirty="0"/>
              <a:t>0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True</a:t>
            </a:r>
            <a:r>
              <a:rPr lang="zh-CN" altLang="en-US" dirty="0"/>
              <a:t> </a:t>
            </a:r>
            <a:r>
              <a:rPr lang="en-US" altLang="zh-CN" dirty="0"/>
              <a:t>negatives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True</a:t>
            </a:r>
            <a:r>
              <a:rPr lang="zh-CN" altLang="en-US" dirty="0"/>
              <a:t> </a:t>
            </a:r>
            <a:r>
              <a:rPr lang="en-US" altLang="zh-CN" dirty="0"/>
              <a:t>positives</a:t>
            </a:r>
            <a:r>
              <a:rPr lang="zh-CN" altLang="en-US" dirty="0"/>
              <a:t> 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081534" y="2341161"/>
            <a:ext cx="3258688" cy="1188032"/>
            <a:chOff x="1081534" y="2341161"/>
            <a:chExt cx="3258688" cy="11880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E11FBD-15AE-6446-B927-EAEB02F8232F}"/>
                </a:ext>
              </a:extLst>
            </p:cNvPr>
            <p:cNvSpPr txBox="1"/>
            <p:nvPr/>
          </p:nvSpPr>
          <p:spPr>
            <a:xfrm>
              <a:off x="4101670" y="2618995"/>
              <a:ext cx="2078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C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081534" y="2341161"/>
              <a:ext cx="3258688" cy="1188032"/>
              <a:chOff x="1193895" y="2788522"/>
              <a:chExt cx="3258688" cy="118803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5846694-5B9A-474A-A7E6-5A3F883C51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93895" y="2848781"/>
                <a:ext cx="3009900" cy="1076325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26B9D4-3B2D-5447-84C1-BE0198B82B93}"/>
                  </a:ext>
                </a:extLst>
              </p:cNvPr>
              <p:cNvSpPr txBox="1"/>
              <p:nvPr/>
            </p:nvSpPr>
            <p:spPr>
              <a:xfrm>
                <a:off x="4214031" y="2788522"/>
                <a:ext cx="207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A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862EA1-0FD3-8448-B820-308ABA36FA1B}"/>
                  </a:ext>
                </a:extLst>
              </p:cNvPr>
              <p:cNvSpPr txBox="1"/>
              <p:nvPr/>
            </p:nvSpPr>
            <p:spPr>
              <a:xfrm>
                <a:off x="4244739" y="3607222"/>
                <a:ext cx="207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T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52DB9E-EE0E-C945-A436-EAC6232720AA}"/>
                  </a:ext>
                </a:extLst>
              </p:cNvPr>
              <p:cNvSpPr txBox="1"/>
              <p:nvPr/>
            </p:nvSpPr>
            <p:spPr>
              <a:xfrm>
                <a:off x="4219149" y="3336206"/>
                <a:ext cx="2078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G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3CE6A31-73FA-0B46-B782-6885510F8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37992"/>
            <a:ext cx="4087788" cy="89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985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D7AA5-4AF8-EF44-A908-12EA9D795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36" y="857251"/>
            <a:ext cx="7886700" cy="994172"/>
          </a:xfrm>
        </p:spPr>
        <p:txBody>
          <a:bodyPr/>
          <a:lstStyle/>
          <a:p>
            <a:r>
              <a:rPr lang="en-US" altLang="zh-CN" dirty="0"/>
              <a:t>Structure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output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30D3A0-50CB-AC4B-9F0F-8650799184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52566" y="4518782"/>
            <a:ext cx="4306857" cy="9617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2BED8C-0171-074D-91CF-A6F2AFE72FBC}"/>
              </a:ext>
            </a:extLst>
          </p:cNvPr>
          <p:cNvSpPr/>
          <p:nvPr/>
        </p:nvSpPr>
        <p:spPr>
          <a:xfrm>
            <a:off x="5230631" y="1769839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Parameters: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zh-CN" dirty="0"/>
              <a:t>Adam</a:t>
            </a:r>
            <a:r>
              <a:rPr lang="zh-CN" altLang="en-US" dirty="0"/>
              <a:t> </a:t>
            </a:r>
            <a:r>
              <a:rPr lang="en-US" altLang="zh-CN" dirty="0"/>
              <a:t>optimizer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/>
              <a:t>Number of kernels = 32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/>
              <a:t>Kernel length = 5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/>
              <a:t>Max norm weight constraint = 3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zh-CN" dirty="0"/>
              <a:t>Dropout</a:t>
            </a:r>
            <a:r>
              <a:rPr lang="zh-CN" altLang="en-US" dirty="0"/>
              <a:t> </a:t>
            </a:r>
            <a:r>
              <a:rPr lang="en-US" altLang="zh-CN" dirty="0"/>
              <a:t>rate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0.2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A097ED-A8D0-8340-976F-DB3AD0E25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96" y="1769839"/>
            <a:ext cx="4579879" cy="371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391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UTHealth</a:t>
            </a:r>
          </a:p>
          <a:p>
            <a:pPr lvl="1"/>
            <a:r>
              <a:rPr lang="en-US" dirty="0"/>
              <a:t>Yun-Xin Fu</a:t>
            </a:r>
          </a:p>
          <a:p>
            <a:pPr lvl="1"/>
            <a:r>
              <a:rPr lang="en-US" dirty="0"/>
              <a:t>Eric Boerwinkle</a:t>
            </a:r>
          </a:p>
          <a:p>
            <a:pPr lvl="1"/>
            <a:r>
              <a:rPr lang="en-US" dirty="0"/>
              <a:t>Alanna Morrison</a:t>
            </a:r>
          </a:p>
          <a:p>
            <a:pPr lvl="1"/>
            <a:r>
              <a:rPr lang="en-US" dirty="0"/>
              <a:t>Zhongming Zhao</a:t>
            </a:r>
          </a:p>
          <a:p>
            <a:pPr lvl="1"/>
            <a:r>
              <a:rPr lang="en-US" dirty="0"/>
              <a:t>Dianna M. Milewicz</a:t>
            </a:r>
          </a:p>
          <a:p>
            <a:pPr lvl="1"/>
            <a:r>
              <a:rPr lang="en-US" dirty="0"/>
              <a:t>Dongchuan Guo</a:t>
            </a:r>
          </a:p>
          <a:p>
            <a:pPr lvl="1"/>
            <a:r>
              <a:rPr lang="en-US" dirty="0"/>
              <a:t>Degui Zhi</a:t>
            </a:r>
          </a:p>
          <a:p>
            <a:pPr lvl="1"/>
            <a:r>
              <a:rPr lang="en-US" dirty="0"/>
              <a:t>Bing Yu</a:t>
            </a:r>
          </a:p>
          <a:p>
            <a:r>
              <a:rPr lang="en-US" dirty="0"/>
              <a:t>Baylor College of Medicine</a:t>
            </a:r>
          </a:p>
          <a:p>
            <a:pPr lvl="1"/>
            <a:r>
              <a:rPr lang="en-US" dirty="0"/>
              <a:t>Richard Gibbs</a:t>
            </a:r>
          </a:p>
          <a:p>
            <a:pPr lvl="1"/>
            <a:r>
              <a:rPr lang="en-US" dirty="0"/>
              <a:t>Jeffery Rogers</a:t>
            </a:r>
          </a:p>
          <a:p>
            <a:pPr lvl="1"/>
            <a:r>
              <a:rPr lang="en-US" dirty="0"/>
              <a:t>Rui Chen</a:t>
            </a:r>
          </a:p>
          <a:p>
            <a:pPr lvl="1"/>
            <a:r>
              <a:rPr lang="en-US" dirty="0"/>
              <a:t>Fuli Yu</a:t>
            </a:r>
          </a:p>
          <a:p>
            <a:pPr lvl="1"/>
            <a:r>
              <a:rPr lang="en-US" dirty="0" err="1"/>
              <a:t>Jinlan</a:t>
            </a:r>
            <a:r>
              <a:rPr lang="en-US" dirty="0"/>
              <a:t> Zhang</a:t>
            </a:r>
          </a:p>
          <a:p>
            <a:r>
              <a:rPr lang="en-US" dirty="0"/>
              <a:t>UT MD Anderson Cancer Center</a:t>
            </a:r>
          </a:p>
          <a:p>
            <a:pPr lvl="1"/>
            <a:r>
              <a:rPr lang="en-US" dirty="0"/>
              <a:t>Ken Chen</a:t>
            </a:r>
          </a:p>
          <a:p>
            <a:pPr lvl="1"/>
            <a:r>
              <a:rPr lang="en-US" dirty="0"/>
              <a:t>Bo Peng</a:t>
            </a:r>
          </a:p>
          <a:p>
            <a:pPr lvl="1"/>
            <a:r>
              <a:rPr lang="en-US" dirty="0"/>
              <a:t>Peng Wei</a:t>
            </a:r>
          </a:p>
          <a:p>
            <a:pPr lvl="1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NHLBI Framingham Heart Study</a:t>
            </a:r>
          </a:p>
          <a:p>
            <a:pPr lvl="1"/>
            <a:r>
              <a:rPr lang="en-US" dirty="0"/>
              <a:t>Andrew D Johnson</a:t>
            </a:r>
          </a:p>
          <a:p>
            <a:pPr lvl="1"/>
            <a:r>
              <a:rPr lang="en-US" dirty="0"/>
              <a:t>L Adrienne Cupples </a:t>
            </a:r>
          </a:p>
          <a:p>
            <a:r>
              <a:rPr lang="en-US" dirty="0"/>
              <a:t>Icahn School of Medicine at Mount Sinai</a:t>
            </a:r>
          </a:p>
          <a:p>
            <a:pPr lvl="1"/>
            <a:r>
              <a:rPr lang="en-US" dirty="0"/>
              <a:t>Robert J Klein </a:t>
            </a:r>
          </a:p>
          <a:p>
            <a:r>
              <a:rPr lang="en-US" dirty="0"/>
              <a:t>Children's Hospital of </a:t>
            </a:r>
            <a:r>
              <a:rPr lang="en-US" dirty="0" smtClean="0"/>
              <a:t>Philadelphia</a:t>
            </a:r>
            <a:endParaRPr lang="en-US" dirty="0" smtClean="0"/>
          </a:p>
          <a:p>
            <a:pPr lvl="1"/>
            <a:r>
              <a:rPr lang="en-US" dirty="0" smtClean="0"/>
              <a:t>Kai Wang </a:t>
            </a:r>
          </a:p>
          <a:p>
            <a:r>
              <a:rPr lang="en-US" dirty="0" smtClean="0"/>
              <a:t>Scripps </a:t>
            </a:r>
            <a:r>
              <a:rPr lang="en-US" dirty="0"/>
              <a:t>Research Institute</a:t>
            </a:r>
          </a:p>
          <a:p>
            <a:pPr lvl="1"/>
            <a:r>
              <a:rPr lang="en-US" dirty="0"/>
              <a:t>Chunlei Wu </a:t>
            </a:r>
          </a:p>
          <a:p>
            <a:r>
              <a:rPr lang="en-US" dirty="0" smtClean="0"/>
              <a:t>Johns Hopkins University</a:t>
            </a:r>
          </a:p>
          <a:p>
            <a:pPr lvl="1"/>
            <a:r>
              <a:rPr lang="en-US" dirty="0" err="1" smtClean="0"/>
              <a:t>Shizhong</a:t>
            </a:r>
            <a:r>
              <a:rPr lang="en-US" dirty="0" smtClean="0"/>
              <a:t> Han 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70C2A7-AA43-447A-B9AE-F8DA9C5B7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42</a:t>
            </a:fld>
            <a:endParaRPr lang="en-US"/>
          </a:p>
        </p:txBody>
      </p:sp>
      <p:pic>
        <p:nvPicPr>
          <p:cNvPr id="1026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05" y="4800098"/>
            <a:ext cx="155257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832" y="4771523"/>
            <a:ext cx="1552575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44164" y="6366712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Xueqiu</a:t>
            </a:r>
            <a:r>
              <a:rPr lang="en-US" sz="1600" dirty="0"/>
              <a:t> Jian, PhD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5482" y="6369635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Chang Li, PhD</a:t>
            </a:r>
          </a:p>
        </p:txBody>
      </p:sp>
    </p:spTree>
    <p:extLst>
      <p:ext uri="{BB962C8B-B14F-4D97-AF65-F5344CB8AC3E}">
        <p14:creationId xmlns:p14="http://schemas.microsoft.com/office/powerpoint/2010/main" val="2962581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81D6-D2A7-4E50-9931-ED32BA0FE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00B81-3185-4214-9D64-D48546E25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18C52-F3E2-45AD-848B-7D4DDBDA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C1C-9771-4E21-A9F5-7FC0B72C653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911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14" y="1198028"/>
            <a:ext cx="8239372" cy="446194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1520F-4ABA-4D17-96ED-F3971D1D58C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046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57" y="924942"/>
            <a:ext cx="8276486" cy="500811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1520F-4ABA-4D17-96ED-F3971D1D58C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102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28" y="1184142"/>
            <a:ext cx="8165144" cy="448971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1520F-4ABA-4D17-96ED-F3971D1D58C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148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1520F-4ABA-4D17-96ED-F3971D1D58CC}" type="slidenum">
              <a:rPr lang="en-US" smtClean="0"/>
              <a:t>47</a:t>
            </a:fld>
            <a:endParaRPr lang="en-US"/>
          </a:p>
        </p:txBody>
      </p:sp>
      <p:pic>
        <p:nvPicPr>
          <p:cNvPr id="19458" name="Picture 2" descr="https://www.genome.gov/images/content/costpergenome_2017.jpg">
            <a:extLst>
              <a:ext uri="{FF2B5EF4-FFF2-40B4-BE49-F238E27FC236}">
                <a16:creationId xmlns:a16="http://schemas.microsoft.com/office/drawing/2014/main" id="{741371A6-7FD9-454B-9C18-2227F7755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9165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94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List of Personal Genome Sequencing Services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1520F-4ABA-4D17-96ED-F3971D1D58CC}" type="slidenum">
              <a:rPr lang="en-US" smtClean="0"/>
              <a:t>48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DF215B-2705-4E9B-A35C-1F4159E73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330" y="1028121"/>
            <a:ext cx="6467475" cy="58388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98195" y="6589947"/>
            <a:ext cx="77458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FF0000"/>
                </a:solidFill>
                <a:hlinkClick r:id="rId3"/>
              </a:rPr>
              <a:t>http://arep.med.harvard.edu/gmc/genome_services.html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95833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llumina NovaSeq 6000 System (Photo: Business Wire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3632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21" y="589748"/>
            <a:ext cx="4867275" cy="26003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1520F-4ABA-4D17-96ED-F3971D1D58C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95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10823</TotalTime>
  <Words>1336</Words>
  <Application>Microsoft Office PowerPoint</Application>
  <PresentationFormat>On-screen Show (4:3)</PresentationFormat>
  <Paragraphs>357</Paragraphs>
  <Slides>49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SimSun</vt:lpstr>
      <vt:lpstr>SimSun</vt:lpstr>
      <vt:lpstr>Arial</vt:lpstr>
      <vt:lpstr>Calibri</vt:lpstr>
      <vt:lpstr>Cambria</vt:lpstr>
      <vt:lpstr>Cambria Math</vt:lpstr>
      <vt:lpstr>Times New Roman</vt:lpstr>
      <vt:lpstr>Office Theme</vt:lpstr>
      <vt:lpstr>Functional interpretation of human DNA variants using existing knowledge and machine learning </vt:lpstr>
      <vt:lpstr>My research</vt:lpstr>
      <vt:lpstr>background</vt:lpstr>
      <vt:lpstr>DNA, genome, and chromosomes</vt:lpstr>
      <vt:lpstr>Eukaryote gene structure diagram</vt:lpstr>
      <vt:lpstr>PowerPoint Presentation</vt:lpstr>
      <vt:lpstr>PowerPoint Presentation</vt:lpstr>
      <vt:lpstr>DNA mutation and polymorphism</vt:lpstr>
      <vt:lpstr>SNV and indel</vt:lpstr>
      <vt:lpstr>What is functional annotation?</vt:lpstr>
      <vt:lpstr>Why we need them?</vt:lpstr>
      <vt:lpstr>knowledge integration</vt:lpstr>
      <vt:lpstr>dbNSFP: a database for missense SNV</vt:lpstr>
      <vt:lpstr>dbNSFP for whole exome sequence database for nonsynonymous SNPs’ functional predictions</vt:lpstr>
      <vt:lpstr>PowerPoint Presentation</vt:lpstr>
      <vt:lpstr>Deleteriousness prediction</vt:lpstr>
      <vt:lpstr>Variant classification with tabular data</vt:lpstr>
      <vt:lpstr>PowerPoint Presentation</vt:lpstr>
      <vt:lpstr>Missense mutations  - background</vt:lpstr>
      <vt:lpstr>Scores are not highly correlated</vt:lpstr>
      <vt:lpstr>Let’s vote</vt:lpstr>
      <vt:lpstr>Missense mutations  - our approach</vt:lpstr>
      <vt:lpstr>Training/testing data</vt:lpstr>
      <vt:lpstr>Performance</vt:lpstr>
      <vt:lpstr>Mutations in splice region - background</vt:lpstr>
      <vt:lpstr>Mutations in splice region  - our approach</vt:lpstr>
      <vt:lpstr>Training/testing data</vt:lpstr>
      <vt:lpstr>Performance</vt:lpstr>
      <vt:lpstr>Independent evaluation</vt:lpstr>
      <vt:lpstr>Challenges and open questions</vt:lpstr>
      <vt:lpstr>Problem 1: no enough labeled data</vt:lpstr>
      <vt:lpstr>Prediction without labeled data?</vt:lpstr>
      <vt:lpstr>Eigen: background</vt:lpstr>
      <vt:lpstr>Eigen: rationale</vt:lpstr>
      <vt:lpstr>Problem 2: hidden features </vt:lpstr>
      <vt:lpstr>PowerPoint Presentation</vt:lpstr>
      <vt:lpstr>PowerPoint Presentation</vt:lpstr>
      <vt:lpstr>PowerPoint Presentation</vt:lpstr>
      <vt:lpstr>Training data/testing data</vt:lpstr>
      <vt:lpstr>Model training</vt:lpstr>
      <vt:lpstr>Structure and output</vt:lpstr>
      <vt:lpstr>Acknowledge</vt:lpstr>
      <vt:lpstr>Thank you!</vt:lpstr>
      <vt:lpstr>PowerPoint Presentation</vt:lpstr>
      <vt:lpstr>PowerPoint Presentation</vt:lpstr>
      <vt:lpstr>PowerPoint Presentation</vt:lpstr>
      <vt:lpstr>PowerPoint Presentation</vt:lpstr>
      <vt:lpstr>List of Personal Genome Sequencing Services</vt:lpstr>
      <vt:lpstr>PowerPoint Presentation</vt:lpstr>
    </vt:vector>
  </TitlesOfParts>
  <Company>UT School of Public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Genome Annotation</dc:title>
  <dc:creator>Liu, Xiaoming</dc:creator>
  <cp:lastModifiedBy>Liu, Xiaoming</cp:lastModifiedBy>
  <cp:revision>283</cp:revision>
  <dcterms:created xsi:type="dcterms:W3CDTF">2014-08-29T03:19:45Z</dcterms:created>
  <dcterms:modified xsi:type="dcterms:W3CDTF">2020-02-07T17:52:03Z</dcterms:modified>
</cp:coreProperties>
</file>