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5"/>
  </p:notesMasterIdLst>
  <p:handoutMasterIdLst>
    <p:handoutMasterId r:id="rId76"/>
  </p:handoutMasterIdLst>
  <p:sldIdLst>
    <p:sldId id="446" r:id="rId2"/>
    <p:sldId id="256" r:id="rId3"/>
    <p:sldId id="370" r:id="rId4"/>
    <p:sldId id="323" r:id="rId5"/>
    <p:sldId id="258" r:id="rId6"/>
    <p:sldId id="435" r:id="rId7"/>
    <p:sldId id="325" r:id="rId8"/>
    <p:sldId id="326" r:id="rId9"/>
    <p:sldId id="373" r:id="rId10"/>
    <p:sldId id="328" r:id="rId11"/>
    <p:sldId id="495" r:id="rId12"/>
    <p:sldId id="500" r:id="rId13"/>
    <p:sldId id="329" r:id="rId14"/>
    <p:sldId id="374" r:id="rId15"/>
    <p:sldId id="426" r:id="rId16"/>
    <p:sldId id="436" r:id="rId17"/>
    <p:sldId id="427" r:id="rId18"/>
    <p:sldId id="428" r:id="rId19"/>
    <p:sldId id="497" r:id="rId20"/>
    <p:sldId id="517" r:id="rId21"/>
    <p:sldId id="518" r:id="rId22"/>
    <p:sldId id="519" r:id="rId23"/>
    <p:sldId id="332" r:id="rId24"/>
    <p:sldId id="516" r:id="rId25"/>
    <p:sldId id="333" r:id="rId26"/>
    <p:sldId id="520" r:id="rId27"/>
    <p:sldId id="521" r:id="rId28"/>
    <p:sldId id="522" r:id="rId29"/>
    <p:sldId id="523" r:id="rId30"/>
    <p:sldId id="336" r:id="rId31"/>
    <p:sldId id="524" r:id="rId32"/>
    <p:sldId id="525" r:id="rId33"/>
    <p:sldId id="526" r:id="rId34"/>
    <p:sldId id="527" r:id="rId35"/>
    <p:sldId id="398" r:id="rId36"/>
    <p:sldId id="300" r:id="rId37"/>
    <p:sldId id="339" r:id="rId38"/>
    <p:sldId id="301" r:id="rId39"/>
    <p:sldId id="338" r:id="rId40"/>
    <p:sldId id="302" r:id="rId41"/>
    <p:sldId id="303" r:id="rId42"/>
    <p:sldId id="431" r:id="rId43"/>
    <p:sldId id="304" r:id="rId44"/>
    <p:sldId id="305" r:id="rId45"/>
    <p:sldId id="306" r:id="rId46"/>
    <p:sldId id="349" r:id="rId47"/>
    <p:sldId id="415" r:id="rId48"/>
    <p:sldId id="395" r:id="rId49"/>
    <p:sldId id="354" r:id="rId50"/>
    <p:sldId id="356" r:id="rId51"/>
    <p:sldId id="357" r:id="rId52"/>
    <p:sldId id="307" r:id="rId53"/>
    <p:sldId id="308" r:id="rId54"/>
    <p:sldId id="393" r:id="rId55"/>
    <p:sldId id="409" r:id="rId56"/>
    <p:sldId id="384" r:id="rId57"/>
    <p:sldId id="312" r:id="rId58"/>
    <p:sldId id="391" r:id="rId59"/>
    <p:sldId id="314" r:id="rId60"/>
    <p:sldId id="316" r:id="rId61"/>
    <p:sldId id="378" r:id="rId62"/>
    <p:sldId id="368" r:id="rId63"/>
    <p:sldId id="506" r:id="rId64"/>
    <p:sldId id="488" r:id="rId65"/>
    <p:sldId id="478" r:id="rId66"/>
    <p:sldId id="494" r:id="rId67"/>
    <p:sldId id="489" r:id="rId68"/>
    <p:sldId id="490" r:id="rId69"/>
    <p:sldId id="480" r:id="rId70"/>
    <p:sldId id="507" r:id="rId71"/>
    <p:sldId id="508" r:id="rId72"/>
    <p:sldId id="499" r:id="rId73"/>
    <p:sldId id="498" r:id="rId74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10"/>
    <p:restoredTop sz="94686"/>
  </p:normalViewPr>
  <p:slideViewPr>
    <p:cSldViewPr snapToGrid="0" snapToObjects="1">
      <p:cViewPr varScale="1">
        <p:scale>
          <a:sx n="126" d="100"/>
          <a:sy n="126" d="100"/>
        </p:scale>
        <p:origin x="-354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0060"/>
          </a:xfrm>
          <a:prstGeom prst="rect">
            <a:avLst/>
          </a:prstGeom>
        </p:spPr>
        <p:txBody>
          <a:bodyPr vert="horz" lIns="96652" tIns="48327" rIns="96652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1"/>
            <a:ext cx="3169920" cy="480060"/>
          </a:xfrm>
          <a:prstGeom prst="rect">
            <a:avLst/>
          </a:prstGeom>
        </p:spPr>
        <p:txBody>
          <a:bodyPr vert="horz" lIns="96652" tIns="48327" rIns="96652" bIns="48327" rtlCol="0"/>
          <a:lstStyle>
            <a:lvl1pPr algn="r">
              <a:defRPr sz="1200"/>
            </a:lvl1pPr>
          </a:lstStyle>
          <a:p>
            <a:fld id="{B1AD91A8-65FA-4274-A3B6-89BF3D230237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2" tIns="48327" rIns="96652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2" tIns="48327" rIns="96652" bIns="48327" rtlCol="0" anchor="b"/>
          <a:lstStyle>
            <a:lvl1pPr algn="r">
              <a:defRPr sz="1200"/>
            </a:lvl1pPr>
          </a:lstStyle>
          <a:p>
            <a:fld id="{6DC38EB7-29F9-4ED8-A959-33B1C38E7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7577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0060"/>
          </a:xfrm>
          <a:prstGeom prst="rect">
            <a:avLst/>
          </a:prstGeom>
        </p:spPr>
        <p:txBody>
          <a:bodyPr vert="horz" lIns="96652" tIns="48327" rIns="96652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0060"/>
          </a:xfrm>
          <a:prstGeom prst="rect">
            <a:avLst/>
          </a:prstGeom>
        </p:spPr>
        <p:txBody>
          <a:bodyPr vert="horz" lIns="96652" tIns="48327" rIns="96652" bIns="48327" rtlCol="0"/>
          <a:lstStyle>
            <a:lvl1pPr algn="r">
              <a:defRPr sz="1200"/>
            </a:lvl1pPr>
          </a:lstStyle>
          <a:p>
            <a:fld id="{ACB96F60-6FC3-47AB-A65C-F770300480EB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5713" y="719138"/>
            <a:ext cx="4803775" cy="3602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2" tIns="48327" rIns="96652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0"/>
            <a:ext cx="5852160" cy="4320540"/>
          </a:xfrm>
          <a:prstGeom prst="rect">
            <a:avLst/>
          </a:prstGeom>
        </p:spPr>
        <p:txBody>
          <a:bodyPr vert="horz" lIns="96652" tIns="48327" rIns="96652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2" tIns="48327" rIns="96652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2" tIns="48327" rIns="96652" bIns="48327" rtlCol="0" anchor="b"/>
          <a:lstStyle>
            <a:lvl1pPr algn="r">
              <a:defRPr sz="1200"/>
            </a:lvl1pPr>
          </a:lstStyle>
          <a:p>
            <a:fld id="{AF1AE66E-1914-418E-AA9C-2DE18B8F2B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344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1EA107-A5B0-4C6B-A761-DEBAA5D06E15}" type="slidenum">
              <a:rPr lang="en-US"/>
              <a:pPr/>
              <a:t>18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All-stages, microarray/RNA</a:t>
            </a:r>
            <a:r>
              <a:rPr lang="en-US" baseline="0" dirty="0"/>
              <a:t> </a:t>
            </a:r>
            <a:r>
              <a:rPr lang="en-US" baseline="0" dirty="0" err="1"/>
              <a:t>seq</a:t>
            </a:r>
            <a:r>
              <a:rPr lang="en-US" baseline="0" dirty="0"/>
              <a:t>, 74 genes</a:t>
            </a:r>
          </a:p>
          <a:p>
            <a:r>
              <a:rPr lang="en-US" baseline="0" dirty="0"/>
              <a:t>Slide 3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C6C33-0EEA-4A99-B3DD-A0BA7D09D782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302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All-stages, microarray/RNA</a:t>
            </a:r>
            <a:r>
              <a:rPr lang="en-US" baseline="0" dirty="0"/>
              <a:t> </a:t>
            </a:r>
            <a:r>
              <a:rPr lang="en-US" baseline="0" dirty="0" err="1"/>
              <a:t>seq</a:t>
            </a:r>
            <a:r>
              <a:rPr lang="en-US" baseline="0" dirty="0"/>
              <a:t>, 74 genes</a:t>
            </a:r>
          </a:p>
          <a:p>
            <a:r>
              <a:rPr lang="en-US" baseline="0" dirty="0"/>
              <a:t>Slide 3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C6C33-0EEA-4A99-B3DD-A0BA7D09D782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302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All-stages, microarray/RNA</a:t>
            </a:r>
            <a:r>
              <a:rPr lang="en-US" baseline="0" dirty="0"/>
              <a:t> </a:t>
            </a:r>
            <a:r>
              <a:rPr lang="en-US" baseline="0" dirty="0" err="1"/>
              <a:t>seq</a:t>
            </a:r>
            <a:r>
              <a:rPr lang="en-US" baseline="0" dirty="0"/>
              <a:t>, 74 genes</a:t>
            </a:r>
          </a:p>
          <a:p>
            <a:r>
              <a:rPr lang="en-US" baseline="0" dirty="0"/>
              <a:t>Slide 3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C6C33-0EEA-4A99-B3DD-A0BA7D09D782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302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EF5EE-AA9B-9E49-8230-2E6FA8E21122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2A97-8FF8-2945-BCDE-83A4CF855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504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EF5EE-AA9B-9E49-8230-2E6FA8E21122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2A97-8FF8-2945-BCDE-83A4CF855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494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EF5EE-AA9B-9E49-8230-2E6FA8E21122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2A97-8FF8-2945-BCDE-83A4CF855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736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EF5EE-AA9B-9E49-8230-2E6FA8E21122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2A97-8FF8-2945-BCDE-83A4CF855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979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EF5EE-AA9B-9E49-8230-2E6FA8E21122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2A97-8FF8-2945-BCDE-83A4CF855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112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EF5EE-AA9B-9E49-8230-2E6FA8E21122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2A97-8FF8-2945-BCDE-83A4CF855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492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EF5EE-AA9B-9E49-8230-2E6FA8E21122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2A97-8FF8-2945-BCDE-83A4CF855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589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EF5EE-AA9B-9E49-8230-2E6FA8E21122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2A97-8FF8-2945-BCDE-83A4CF855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490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EF5EE-AA9B-9E49-8230-2E6FA8E21122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2A97-8FF8-2945-BCDE-83A4CF855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830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EF5EE-AA9B-9E49-8230-2E6FA8E21122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2A97-8FF8-2945-BCDE-83A4CF855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264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EF5EE-AA9B-9E49-8230-2E6FA8E21122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2A97-8FF8-2945-BCDE-83A4CF855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2766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5561A39-0E69-474F-B0CB-5322BC11889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085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DE98608-D44E-4CC1-9A2B-67FA6E244BF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687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EF5EE-AA9B-9E49-8230-2E6FA8E21122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62A97-8FF8-2945-BCDE-83A4CF855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938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7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3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tiff"/><Relationship Id="rId5" Type="http://schemas.openxmlformats.org/officeDocument/2006/relationships/image" Target="../media/image34.tiff"/><Relationship Id="rId4" Type="http://schemas.openxmlformats.org/officeDocument/2006/relationships/image" Target="../media/image33.tif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tiff"/><Relationship Id="rId4" Type="http://schemas.openxmlformats.org/officeDocument/2006/relationships/image" Target="../media/image37.tif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tiff"/><Relationship Id="rId5" Type="http://schemas.openxmlformats.org/officeDocument/2006/relationships/image" Target="../media/image41.tiff"/><Relationship Id="rId4" Type="http://schemas.openxmlformats.org/officeDocument/2006/relationships/image" Target="../media/image40.tif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3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4.emf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812" y="1239336"/>
            <a:ext cx="8621845" cy="2403750"/>
          </a:xfrm>
        </p:spPr>
        <p:txBody>
          <a:bodyPr>
            <a:normAutofit/>
          </a:bodyPr>
          <a:lstStyle/>
          <a:p>
            <a:r>
              <a:rPr lang="en-US" sz="3200" dirty="0"/>
              <a:t>Utilization of Statistical Strategies in Team Science: An Outlier Approach in a Genomic Research and Data Visualization and Reduction in a Processed Image Data Analysis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3450" y="3781425"/>
            <a:ext cx="7239000" cy="1752600"/>
          </a:xfrm>
        </p:spPr>
        <p:txBody>
          <a:bodyPr>
            <a:normAutofit fontScale="92500"/>
          </a:bodyPr>
          <a:lstStyle/>
          <a:p>
            <a:r>
              <a:rPr lang="en-US" dirty="0"/>
              <a:t>Dung-</a:t>
            </a:r>
            <a:r>
              <a:rPr lang="en-US" dirty="0" err="1"/>
              <a:t>Tsa</a:t>
            </a:r>
            <a:r>
              <a:rPr lang="en-US" dirty="0"/>
              <a:t> Chen, PhD</a:t>
            </a:r>
          </a:p>
          <a:p>
            <a:r>
              <a:rPr lang="en-US" dirty="0"/>
              <a:t>Biostatistics and Bioinformatics Department</a:t>
            </a:r>
          </a:p>
          <a:p>
            <a:r>
              <a:rPr lang="en-US" dirty="0"/>
              <a:t>Moffitt Cancer Center</a:t>
            </a:r>
          </a:p>
        </p:txBody>
      </p:sp>
      <p:pic>
        <p:nvPicPr>
          <p:cNvPr id="4" name="Picture 7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803" y="0"/>
            <a:ext cx="3249197" cy="1239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30489" y="305835"/>
            <a:ext cx="5732004" cy="83099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sz="2400" dirty="0"/>
              <a:t>USF Interdisciplinary Data Sciences Consortium (IDSC) Seminar Series</a:t>
            </a:r>
          </a:p>
        </p:txBody>
      </p:sp>
    </p:spTree>
    <p:extLst>
      <p:ext uri="{BB962C8B-B14F-4D97-AF65-F5344CB8AC3E}">
        <p14:creationId xmlns:p14="http://schemas.microsoft.com/office/powerpoint/2010/main" val="75927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2425310"/>
            <a:ext cx="8019589" cy="2233776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Team </a:t>
            </a:r>
            <a:r>
              <a:rPr lang="en-US" b="1" dirty="0">
                <a:solidFill>
                  <a:srgbClr val="C00000"/>
                </a:solidFill>
              </a:rPr>
              <a:t>Science Experiences</a:t>
            </a:r>
            <a:r>
              <a:rPr lang="en-US" b="1" dirty="0"/>
              <a:t>            </a:t>
            </a:r>
            <a:endParaRPr lang="en-US" dirty="0"/>
          </a:p>
        </p:txBody>
      </p:sp>
      <p:pic>
        <p:nvPicPr>
          <p:cNvPr id="4" name="Picture 7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803" y="0"/>
            <a:ext cx="3249197" cy="1239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295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Team Science?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collaborative effort (Cross-disciplinary team science) to address a scientific challenge </a:t>
            </a:r>
          </a:p>
          <a:p>
            <a:pPr lvl="1"/>
            <a:r>
              <a:rPr lang="en-US" dirty="0"/>
              <a:t>To leverage the strengths and expertise of professionals in every field.</a:t>
            </a:r>
          </a:p>
          <a:p>
            <a:pPr lvl="1"/>
            <a:r>
              <a:rPr lang="en-US" dirty="0"/>
              <a:t>To accelerate innovation and the translation of scientific findings into effective practices.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4790" y="6216847"/>
            <a:ext cx="5569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NCI (http://www.teamsciencetoolkit.cancer.gov/)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06172" y="4766180"/>
            <a:ext cx="54718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C00000"/>
                </a:solidFill>
              </a:rPr>
              <a:t>Teamwork!!! </a:t>
            </a:r>
          </a:p>
        </p:txBody>
      </p:sp>
    </p:spTree>
    <p:extLst>
      <p:ext uri="{BB962C8B-B14F-4D97-AF65-F5344CB8AC3E}">
        <p14:creationId xmlns:p14="http://schemas.microsoft.com/office/powerpoint/2010/main" val="3362148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Major Team Science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800" dirty="0"/>
              <a:t> </a:t>
            </a:r>
            <a:endParaRPr lang="en-US" sz="5400" dirty="0"/>
          </a:p>
          <a:p>
            <a:pPr lvl="0"/>
            <a:r>
              <a:rPr lang="en-US" u="sng" dirty="0"/>
              <a:t>Genomic signature development</a:t>
            </a:r>
            <a:endParaRPr lang="en-US" dirty="0"/>
          </a:p>
          <a:p>
            <a:pPr lvl="1"/>
            <a:r>
              <a:rPr lang="en-US" dirty="0"/>
              <a:t>Malignancy-risk (MR) gene signature in breast and lung cancer, E2F and NF-KB signatures in lung cancer, BAD signature in ovarian cancer, a 15-gene signature in pancreatic cancer, a microRNA signature in predicting IPMN risk in pancreatic cancer, a senescence gene signature in brain cancer. </a:t>
            </a:r>
          </a:p>
          <a:p>
            <a:r>
              <a:rPr lang="en-US" sz="800" dirty="0"/>
              <a:t> </a:t>
            </a:r>
            <a:endParaRPr lang="en-US" sz="4800" dirty="0"/>
          </a:p>
          <a:p>
            <a:pPr lvl="0"/>
            <a:r>
              <a:rPr lang="en-US" u="sng" dirty="0"/>
              <a:t>Clinical trial design</a:t>
            </a:r>
            <a:endParaRPr lang="en-US" dirty="0"/>
          </a:p>
          <a:p>
            <a:pPr lvl="1"/>
            <a:r>
              <a:rPr lang="en-US" dirty="0"/>
              <a:t>Bayesian pick-the-winner design, Two-stage design for gene signature validation, Modified CRM, Design for comparison of two treatment assignment strategies. </a:t>
            </a:r>
          </a:p>
          <a:p>
            <a:pPr lvl="0"/>
            <a:r>
              <a:rPr lang="en-US" u="sng" dirty="0"/>
              <a:t>Biostatistics Core for program project developments</a:t>
            </a:r>
            <a:endParaRPr lang="en-US" dirty="0"/>
          </a:p>
          <a:p>
            <a:pPr lvl="1"/>
            <a:r>
              <a:rPr lang="en-US" dirty="0"/>
              <a:t>Lung, Multiple Myeloma, and GI.</a:t>
            </a:r>
          </a:p>
          <a:p>
            <a:r>
              <a:rPr lang="en-US" sz="800" dirty="0"/>
              <a:t> </a:t>
            </a:r>
            <a:endParaRPr lang="en-US" sz="4800" dirty="0"/>
          </a:p>
          <a:p>
            <a:r>
              <a:rPr lang="en-US" sz="800" dirty="0"/>
              <a:t> </a:t>
            </a:r>
            <a:endParaRPr lang="en-US" sz="4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33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1412"/>
            <a:ext cx="8229600" cy="3223392"/>
          </a:xfrm>
        </p:spPr>
        <p:txBody>
          <a:bodyPr/>
          <a:lstStyle/>
          <a:p>
            <a:r>
              <a:rPr lang="en-US" dirty="0"/>
              <a:t>Roadmap from Bench to Bedside:</a:t>
            </a:r>
            <a:br>
              <a:rPr lang="en-US" dirty="0"/>
            </a:br>
            <a:r>
              <a:rPr lang="en-US" dirty="0"/>
              <a:t>MR/E2F Genomic Profiling in Breast and Lung </a:t>
            </a:r>
            <a:r>
              <a:rPr lang="en-US" dirty="0" smtClean="0"/>
              <a:t>Cancer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40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65237"/>
            <a:ext cx="8229600" cy="7921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600" b="1" dirty="0"/>
              <a:t>Applications in Precision Medicine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1082675" y="6416675"/>
            <a:ext cx="502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Char char="o"/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o"/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charset="0"/>
              </a:rPr>
              <a:t>Courtesy use of </a:t>
            </a:r>
            <a:r>
              <a:rPr lang="en-US" altLang="en-US" sz="1800" dirty="0" err="1">
                <a:latin typeface="Arial" charset="0"/>
              </a:rPr>
              <a:t>Majewski</a:t>
            </a:r>
            <a:r>
              <a:rPr lang="en-US" altLang="en-US" sz="1800" dirty="0">
                <a:latin typeface="Arial" charset="0"/>
              </a:rPr>
              <a:t> and </a:t>
            </a:r>
            <a:r>
              <a:rPr lang="en-US" altLang="en-US" sz="1800" dirty="0" err="1">
                <a:latin typeface="Arial" charset="0"/>
              </a:rPr>
              <a:t>Bernards</a:t>
            </a:r>
            <a:r>
              <a:rPr lang="en-US" altLang="en-US" sz="1800" dirty="0">
                <a:latin typeface="Arial" charset="0"/>
              </a:rPr>
              <a:t>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50" y="2133600"/>
            <a:ext cx="5975350" cy="420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873750" y="4121665"/>
            <a:ext cx="2609850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Longer survival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73750" y="4755295"/>
            <a:ext cx="2609850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Poor survival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0684" y="74613"/>
            <a:ext cx="8977116" cy="1143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Roadmap from Bench to Bedside:</a:t>
            </a:r>
            <a:br>
              <a:rPr lang="en-US" dirty="0"/>
            </a:br>
            <a:r>
              <a:rPr lang="en-US" sz="3600" dirty="0"/>
              <a:t>MR/E2F Genomic Profiling in Breast and Lung Cancer</a:t>
            </a:r>
          </a:p>
        </p:txBody>
      </p:sp>
    </p:spTree>
    <p:extLst>
      <p:ext uri="{BB962C8B-B14F-4D97-AF65-F5344CB8AC3E}">
        <p14:creationId xmlns:p14="http://schemas.microsoft.com/office/powerpoint/2010/main" val="99940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9" grpId="0"/>
      <p:bldP spid="3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84" y="274638"/>
            <a:ext cx="8977116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Roadmap from Bench to Bedside:</a:t>
            </a:r>
            <a:br>
              <a:rPr lang="en-US" dirty="0"/>
            </a:br>
            <a:r>
              <a:rPr lang="en-US" sz="3600" dirty="0"/>
              <a:t>MR/E2F Genomic Profiling in Breast and Lung Cancer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472267" y="1964821"/>
            <a:ext cx="6144235" cy="521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>
                <a:effectLst/>
                <a:latin typeface="Calibri"/>
                <a:ea typeface="Calibri"/>
                <a:cs typeface="Times New Roman"/>
              </a:rPr>
              <a:t>Dynamic </a:t>
            </a:r>
            <a:r>
              <a:rPr lang="en-US" sz="2800" b="1" dirty="0">
                <a:ea typeface="Calibri"/>
                <a:cs typeface="Times New Roman"/>
              </a:rPr>
              <a:t>Team</a:t>
            </a:r>
            <a:r>
              <a:rPr lang="en-US" sz="2800" dirty="0">
                <a:ea typeface="Calibri"/>
                <a:cs typeface="Times New Roman"/>
              </a:rPr>
              <a:t> </a:t>
            </a:r>
            <a:r>
              <a:rPr lang="en-US" sz="2800" b="1" dirty="0">
                <a:ea typeface="Calibri"/>
                <a:cs typeface="Times New Roman"/>
              </a:rPr>
              <a:t>for Science</a:t>
            </a:r>
            <a:r>
              <a:rPr lang="en-US" sz="2800" dirty="0">
                <a:ea typeface="Calibri"/>
                <a:cs typeface="Times New Roman"/>
              </a:rPr>
              <a:t> </a:t>
            </a:r>
            <a:r>
              <a:rPr lang="en-US" sz="2800" b="1" dirty="0">
                <a:effectLst/>
                <a:latin typeface="Calibri"/>
                <a:ea typeface="Calibri"/>
                <a:cs typeface="Times New Roman"/>
              </a:rPr>
              <a:t>Research</a:t>
            </a:r>
            <a:endParaRPr lang="en-US" sz="28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0684" y="2833883"/>
            <a:ext cx="2964188" cy="457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effectLst/>
                <a:latin typeface="Calibri"/>
                <a:ea typeface="Calibri"/>
                <a:cs typeface="Times New Roman"/>
              </a:rPr>
              <a:t>Quantitative Science*</a:t>
            </a:r>
            <a:endParaRPr lang="en-US" sz="2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211736" y="2833883"/>
            <a:ext cx="2665299" cy="457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effectLst/>
                <a:latin typeface="Calibri"/>
                <a:ea typeface="Calibri"/>
                <a:cs typeface="Times New Roman"/>
              </a:rPr>
              <a:t>Molecular Biology*</a:t>
            </a:r>
            <a:endParaRPr lang="en-US" sz="2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6017224" y="2833883"/>
            <a:ext cx="2716366" cy="457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effectLst/>
                <a:latin typeface="Calibri"/>
                <a:ea typeface="Calibri"/>
                <a:cs typeface="Times New Roman"/>
              </a:rPr>
              <a:t>Clinical Science*</a:t>
            </a:r>
            <a:endParaRPr lang="en-US" sz="2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231939" y="3528185"/>
            <a:ext cx="2822933" cy="28069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b="1" dirty="0">
                <a:solidFill>
                  <a:srgbClr val="FF0000"/>
                </a:solidFill>
                <a:effectLst/>
                <a:latin typeface="Calibri"/>
                <a:ea typeface="Calibri"/>
                <a:cs typeface="Times New Roman"/>
              </a:rPr>
              <a:t>Dung-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Calibri"/>
                <a:ea typeface="Calibri"/>
                <a:cs typeface="Times New Roman"/>
              </a:rPr>
              <a:t>Tsa</a:t>
            </a:r>
            <a:r>
              <a:rPr lang="en-US" sz="2000" b="1" dirty="0">
                <a:solidFill>
                  <a:srgbClr val="FF0000"/>
                </a:solidFill>
                <a:effectLst/>
                <a:latin typeface="Calibri"/>
                <a:ea typeface="Calibri"/>
                <a:cs typeface="Times New Roman"/>
              </a:rPr>
              <a:t> Chen, PhD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latin typeface="Calibri"/>
                <a:ea typeface="Calibri"/>
                <a:cs typeface="Times New Roman"/>
              </a:rPr>
              <a:t>Lu Chen</a:t>
            </a:r>
            <a:r>
              <a:rPr lang="en-US" sz="2000" b="1" dirty="0">
                <a:ea typeface="Calibri"/>
                <a:cs typeface="Times New Roman"/>
              </a:rPr>
              <a:t>, PhD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a typeface="Calibri"/>
                <a:cs typeface="Times New Roman"/>
              </a:rPr>
              <a:t>William Fulp, MS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a typeface="Calibri"/>
                <a:cs typeface="Times New Roman"/>
              </a:rPr>
              <a:t>Matthew Schabath, PhD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/>
              <a:t>Jamie Teer, PhD</a:t>
            </a:r>
            <a:endParaRPr lang="en-US" sz="2000" b="1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a typeface="Calibri"/>
                <a:cs typeface="Times New Roman"/>
              </a:rPr>
              <a:t>Eric Welsh, PhD</a:t>
            </a:r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3149600" y="3559673"/>
            <a:ext cx="2774950" cy="26597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b="1" dirty="0">
                <a:solidFill>
                  <a:srgbClr val="FF0000"/>
                </a:solidFill>
                <a:effectLst/>
                <a:latin typeface="Calibri"/>
                <a:ea typeface="Calibri"/>
                <a:cs typeface="Times New Roman"/>
              </a:rPr>
              <a:t>Douglas Cress, PhD (E2F)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 err="1"/>
              <a:t>Brienne</a:t>
            </a:r>
            <a:r>
              <a:rPr lang="en-US" sz="2000" b="1" dirty="0"/>
              <a:t> E. Engel, PhD</a:t>
            </a:r>
            <a:endParaRPr lang="en-US" sz="2000" b="1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a typeface="Calibri"/>
                <a:cs typeface="Times New Roman"/>
              </a:rPr>
              <a:t>Mike Gruidl, PhD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900" b="1" dirty="0"/>
              <a:t>Courtney A. Kurtyka, PhD</a:t>
            </a:r>
            <a:endParaRPr lang="en-US" sz="1900" b="1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a typeface="Calibri"/>
                <a:cs typeface="Times New Roman"/>
              </a:rPr>
              <a:t>Sean Yoder, MS</a:t>
            </a:r>
            <a:endParaRPr lang="en-US" sz="2000" b="1" dirty="0">
              <a:latin typeface="Calibri"/>
              <a:ea typeface="Calibri"/>
              <a:cs typeface="Times New Roman"/>
            </a:endParaRPr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6036993" y="3559673"/>
            <a:ext cx="2812283" cy="26597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it-IT" sz="2000" b="1" dirty="0">
                <a:ea typeface="Calibri"/>
                <a:cs typeface="Times New Roman"/>
              </a:rPr>
              <a:t>Alberto Chiappori, MD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it-IT" sz="2000" b="1" dirty="0">
                <a:ea typeface="Calibri"/>
                <a:cs typeface="Times New Roman"/>
              </a:rPr>
              <a:t>Jhanelle Gray, MD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it-IT" sz="2000" b="1" dirty="0">
                <a:ea typeface="Calibri"/>
                <a:cs typeface="Times New Roman"/>
              </a:rPr>
              <a:t>Eric Haura, MD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a typeface="Calibri"/>
                <a:cs typeface="Times New Roman"/>
              </a:rPr>
              <a:t>Anthony Magliocco, MD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solidFill>
                  <a:srgbClr val="FF0000"/>
                </a:solidFill>
                <a:ea typeface="Calibri"/>
                <a:cs typeface="Times New Roman"/>
              </a:rPr>
              <a:t>Timothy </a:t>
            </a:r>
            <a:r>
              <a:rPr lang="en-US" sz="2000" b="1" dirty="0" err="1">
                <a:solidFill>
                  <a:srgbClr val="FF0000"/>
                </a:solidFill>
                <a:ea typeface="Calibri"/>
                <a:cs typeface="Times New Roman"/>
              </a:rPr>
              <a:t>Yeatman</a:t>
            </a:r>
            <a:r>
              <a:rPr lang="en-US" sz="2000" b="1" dirty="0">
                <a:solidFill>
                  <a:srgbClr val="FF0000"/>
                </a:solidFill>
                <a:ea typeface="Calibri"/>
                <a:cs typeface="Times New Roman"/>
              </a:rPr>
              <a:t>, MD (MR)</a:t>
            </a:r>
            <a:endParaRPr lang="en-US" sz="2000" b="1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8736" y="6335157"/>
            <a:ext cx="34119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*alphabetical order</a:t>
            </a:r>
          </a:p>
        </p:txBody>
      </p:sp>
    </p:spTree>
    <p:extLst>
      <p:ext uri="{BB962C8B-B14F-4D97-AF65-F5344CB8AC3E}">
        <p14:creationId xmlns:p14="http://schemas.microsoft.com/office/powerpoint/2010/main" val="204342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303" y="-13854"/>
            <a:ext cx="8641074" cy="802210"/>
          </a:xfrm>
        </p:spPr>
        <p:txBody>
          <a:bodyPr>
            <a:normAutofit fontScale="90000"/>
          </a:bodyPr>
          <a:lstStyle/>
          <a:p>
            <a:r>
              <a:rPr lang="en-US" dirty="0"/>
              <a:t>Scope of Genomic Profiling Development</a:t>
            </a: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55303" y="1256919"/>
            <a:ext cx="2240274" cy="4572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effectLst/>
                <a:latin typeface="Calibri"/>
                <a:ea typeface="Calibri"/>
                <a:cs typeface="Times New Roman"/>
              </a:rPr>
              <a:t>Discovery Stage</a:t>
            </a:r>
            <a:endParaRPr lang="en-US" sz="2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2773429" y="1256919"/>
            <a:ext cx="2932125" cy="4572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00" dirty="0">
                <a:effectLst/>
                <a:latin typeface="Calibri"/>
                <a:ea typeface="Calibri"/>
                <a:cs typeface="Times New Roman"/>
              </a:rPr>
              <a:t>  </a:t>
            </a:r>
            <a:r>
              <a:rPr lang="en-US" sz="2400" b="1" dirty="0">
                <a:effectLst/>
                <a:latin typeface="Calibri"/>
                <a:ea typeface="Calibri"/>
                <a:cs typeface="Times New Roman"/>
              </a:rPr>
              <a:t>Test Validation Stage</a:t>
            </a:r>
            <a:endParaRPr lang="en-US" sz="2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6046092" y="1256919"/>
            <a:ext cx="2750285" cy="4572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effectLst/>
                <a:latin typeface="Calibri"/>
                <a:ea typeface="Calibri"/>
                <a:cs typeface="Times New Roman"/>
              </a:rPr>
              <a:t>Clinical Utility Stage</a:t>
            </a:r>
            <a:endParaRPr lang="en-US" sz="2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2461229" y="1394835"/>
            <a:ext cx="274414" cy="2286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5749479" y="1386648"/>
            <a:ext cx="274414" cy="2286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/>
          <p:cNvCxnSpPr/>
          <p:nvPr/>
        </p:nvCxnSpPr>
        <p:spPr>
          <a:xfrm>
            <a:off x="90684" y="1910602"/>
            <a:ext cx="8902176" cy="151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90684" y="4118512"/>
            <a:ext cx="8902176" cy="151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0" y="1944451"/>
            <a:ext cx="8846206" cy="2089674"/>
            <a:chOff x="0" y="1944451"/>
            <a:chExt cx="8846206" cy="2089674"/>
          </a:xfrm>
        </p:grpSpPr>
        <p:sp>
          <p:nvSpPr>
            <p:cNvPr id="21" name="Text Box 18"/>
            <p:cNvSpPr txBox="1">
              <a:spLocks noChangeArrowheads="1"/>
            </p:cNvSpPr>
            <p:nvPr/>
          </p:nvSpPr>
          <p:spPr bwMode="auto">
            <a:xfrm>
              <a:off x="6046092" y="2521775"/>
              <a:ext cx="2800114" cy="49215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>
                  <a:effectLst/>
                  <a:latin typeface="Calibri"/>
                  <a:ea typeface="Calibri"/>
                  <a:cs typeface="Times New Roman"/>
                </a:rPr>
                <a:t>Prospective clinical trials</a:t>
              </a:r>
              <a:endParaRPr lang="en-US" sz="2000" dirty="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22" name="Text Box 13"/>
            <p:cNvSpPr txBox="1">
              <a:spLocks noChangeArrowheads="1"/>
            </p:cNvSpPr>
            <p:nvPr/>
          </p:nvSpPr>
          <p:spPr bwMode="auto">
            <a:xfrm>
              <a:off x="3132858" y="2447622"/>
              <a:ext cx="2217515" cy="4572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just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>
                  <a:effectLst/>
                  <a:latin typeface="Calibri"/>
                  <a:ea typeface="Calibri"/>
                  <a:cs typeface="Times New Roman"/>
                </a:rPr>
                <a:t>Analytic validation</a:t>
              </a:r>
              <a:endParaRPr lang="en-US" sz="2000" dirty="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23" name="Text Box 14"/>
            <p:cNvSpPr txBox="1">
              <a:spLocks noChangeArrowheads="1"/>
            </p:cNvSpPr>
            <p:nvPr/>
          </p:nvSpPr>
          <p:spPr bwMode="auto">
            <a:xfrm>
              <a:off x="3132858" y="3184904"/>
              <a:ext cx="2156878" cy="46381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>
                  <a:effectLst/>
                  <a:latin typeface="Calibri"/>
                  <a:ea typeface="Calibri"/>
                  <a:cs typeface="Times New Roman"/>
                </a:rPr>
                <a:t>Clinical validation</a:t>
              </a:r>
              <a:endParaRPr lang="en-US" sz="2000" dirty="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24" name="Text Box 13"/>
            <p:cNvSpPr txBox="1">
              <a:spLocks noChangeArrowheads="1"/>
            </p:cNvSpPr>
            <p:nvPr/>
          </p:nvSpPr>
          <p:spPr bwMode="auto">
            <a:xfrm>
              <a:off x="280038" y="2463188"/>
              <a:ext cx="1915234" cy="72171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>
                  <a:effectLst/>
                  <a:latin typeface="Calibri"/>
                  <a:ea typeface="Calibri"/>
                  <a:cs typeface="Times New Roman"/>
                </a:rPr>
                <a:t>Genomic profile development</a:t>
              </a:r>
              <a:endParaRPr lang="en-US" sz="2000" dirty="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25" name="Text Box 13"/>
            <p:cNvSpPr txBox="1">
              <a:spLocks noChangeArrowheads="1"/>
            </p:cNvSpPr>
            <p:nvPr/>
          </p:nvSpPr>
          <p:spPr bwMode="auto">
            <a:xfrm>
              <a:off x="280038" y="3288341"/>
              <a:ext cx="1990804" cy="74578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>
                  <a:effectLst/>
                  <a:latin typeface="Calibri"/>
                  <a:ea typeface="Calibri"/>
                  <a:cs typeface="Times New Roman"/>
                </a:rPr>
                <a:t>Evaluation in external cohorts</a:t>
              </a:r>
              <a:endParaRPr lang="en-US" sz="2000" dirty="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29" name="Text Box 13"/>
            <p:cNvSpPr txBox="1">
              <a:spLocks noChangeArrowheads="1"/>
            </p:cNvSpPr>
            <p:nvPr/>
          </p:nvSpPr>
          <p:spPr bwMode="auto">
            <a:xfrm>
              <a:off x="0" y="1944451"/>
              <a:ext cx="906843" cy="454759"/>
            </a:xfrm>
            <a:prstGeom prst="rect">
              <a:avLst/>
            </a:prstGeom>
            <a:solidFill>
              <a:schemeClr val="accent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400" b="1" dirty="0">
                  <a:effectLst/>
                  <a:latin typeface="Calibri"/>
                  <a:ea typeface="Calibri"/>
                  <a:cs typeface="Times New Roman"/>
                </a:rPr>
                <a:t>Task:</a:t>
              </a:r>
              <a:endParaRPr lang="en-US" sz="2400" dirty="0">
                <a:effectLst/>
                <a:latin typeface="Calibri"/>
                <a:ea typeface="Calibri"/>
                <a:cs typeface="Times New Roman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488" y="4133626"/>
            <a:ext cx="8841718" cy="2709260"/>
            <a:chOff x="4488" y="4133626"/>
            <a:chExt cx="8841718" cy="2709260"/>
          </a:xfrm>
        </p:grpSpPr>
        <p:sp>
          <p:nvSpPr>
            <p:cNvPr id="30" name="Text Box 13"/>
            <p:cNvSpPr txBox="1">
              <a:spLocks noChangeArrowheads="1"/>
            </p:cNvSpPr>
            <p:nvPr/>
          </p:nvSpPr>
          <p:spPr bwMode="auto">
            <a:xfrm>
              <a:off x="4488" y="4133626"/>
              <a:ext cx="1446462" cy="454759"/>
            </a:xfrm>
            <a:prstGeom prst="rect">
              <a:avLst/>
            </a:prstGeom>
            <a:solidFill>
              <a:schemeClr val="accent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400" b="1" dirty="0">
                  <a:effectLst/>
                  <a:latin typeface="Calibri"/>
                  <a:ea typeface="Calibri"/>
                  <a:cs typeface="Times New Roman"/>
                </a:rPr>
                <a:t>Progress:</a:t>
              </a:r>
              <a:endParaRPr lang="en-US" sz="2400" dirty="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31" name="Text Box 13"/>
            <p:cNvSpPr txBox="1">
              <a:spLocks noChangeArrowheads="1"/>
            </p:cNvSpPr>
            <p:nvPr/>
          </p:nvSpPr>
          <p:spPr bwMode="auto">
            <a:xfrm>
              <a:off x="280038" y="4625757"/>
              <a:ext cx="2402706" cy="107847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>
                  <a:effectLst/>
                  <a:latin typeface="Calibri"/>
                  <a:ea typeface="Calibri"/>
                  <a:cs typeface="Times New Roman"/>
                </a:rPr>
                <a:t>Two </a:t>
              </a:r>
              <a:r>
                <a:rPr lang="en-US" sz="2000" b="1" dirty="0">
                  <a:latin typeface="Calibri"/>
                  <a:ea typeface="Calibri"/>
                  <a:cs typeface="Times New Roman"/>
                </a:rPr>
                <a:t>gene signatures developed (MR and E2F)</a:t>
              </a:r>
            </a:p>
          </p:txBody>
        </p:sp>
        <p:sp>
          <p:nvSpPr>
            <p:cNvPr id="32" name="Text Box 13"/>
            <p:cNvSpPr txBox="1">
              <a:spLocks noChangeArrowheads="1"/>
            </p:cNvSpPr>
            <p:nvPr/>
          </p:nvSpPr>
          <p:spPr bwMode="auto">
            <a:xfrm>
              <a:off x="280038" y="5761830"/>
              <a:ext cx="2402706" cy="107847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2000" b="1" dirty="0">
                  <a:latin typeface="Calibri"/>
                  <a:ea typeface="Calibri"/>
                  <a:cs typeface="Times New Roman"/>
                </a:rPr>
                <a:t>Significance in numerous cohorts (n&gt;10, including TCC) </a:t>
              </a:r>
            </a:p>
          </p:txBody>
        </p:sp>
        <p:sp>
          <p:nvSpPr>
            <p:cNvPr id="35" name="Text Box 13"/>
            <p:cNvSpPr txBox="1">
              <a:spLocks noChangeArrowheads="1"/>
            </p:cNvSpPr>
            <p:nvPr/>
          </p:nvSpPr>
          <p:spPr bwMode="auto">
            <a:xfrm>
              <a:off x="3132856" y="4211136"/>
              <a:ext cx="3041233" cy="263175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2000" dirty="0"/>
                <a:t>•</a:t>
              </a:r>
              <a:r>
                <a:rPr lang="en-US" sz="2000" b="1" dirty="0">
                  <a:effectLst/>
                  <a:latin typeface="Calibri"/>
                  <a:ea typeface="Calibri"/>
                  <a:cs typeface="Times New Roman"/>
                </a:rPr>
                <a:t> </a:t>
              </a:r>
              <a:r>
                <a:rPr lang="en-US" sz="2000" b="1" dirty="0">
                  <a:ea typeface="Calibri"/>
                  <a:cs typeface="Times New Roman"/>
                </a:rPr>
                <a:t>Four unique validation cohorts</a:t>
              </a:r>
            </a:p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2000" dirty="0"/>
                <a:t>•</a:t>
              </a:r>
              <a:r>
                <a:rPr lang="en-US" sz="2000" b="1" dirty="0">
                  <a:ea typeface="Calibri"/>
                  <a:cs typeface="Times New Roman"/>
                </a:rPr>
                <a:t> </a:t>
              </a:r>
              <a:r>
                <a:rPr lang="en-US" sz="2000" b="1" dirty="0">
                  <a:effectLst/>
                  <a:latin typeface="Calibri"/>
                  <a:ea typeface="Calibri"/>
                  <a:cs typeface="Times New Roman"/>
                </a:rPr>
                <a:t>Robustness in </a:t>
              </a:r>
              <a:r>
                <a:rPr lang="en-US" sz="2000" b="1" dirty="0">
                  <a:latin typeface="Calibri"/>
                  <a:ea typeface="Calibri"/>
                  <a:cs typeface="Times New Roman"/>
                </a:rPr>
                <a:t>platforms and tissue types </a:t>
              </a:r>
            </a:p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2000" dirty="0"/>
                <a:t>•</a:t>
              </a:r>
              <a:r>
                <a:rPr lang="en-US" sz="2000" b="1" dirty="0">
                  <a:latin typeface="Calibri"/>
                  <a:ea typeface="Calibri"/>
                  <a:cs typeface="Times New Roman"/>
                </a:rPr>
                <a:t> Prognostic and predictive</a:t>
              </a:r>
            </a:p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2000" dirty="0"/>
                <a:t>• </a:t>
              </a:r>
              <a:r>
                <a:rPr lang="en-US" sz="2000" b="1" dirty="0">
                  <a:latin typeface="Calibri"/>
                  <a:ea typeface="Calibri"/>
                  <a:cs typeface="Times New Roman"/>
                </a:rPr>
                <a:t>CLIA-assay development</a:t>
              </a:r>
            </a:p>
          </p:txBody>
        </p:sp>
        <p:sp>
          <p:nvSpPr>
            <p:cNvPr id="39" name="Text Box 13"/>
            <p:cNvSpPr txBox="1">
              <a:spLocks noChangeArrowheads="1"/>
            </p:cNvSpPr>
            <p:nvPr/>
          </p:nvSpPr>
          <p:spPr bwMode="auto">
            <a:xfrm>
              <a:off x="6383637" y="4191598"/>
              <a:ext cx="2462569" cy="210946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2000" dirty="0"/>
                <a:t>•</a:t>
              </a:r>
              <a:r>
                <a:rPr lang="en-US" sz="2000" b="1" dirty="0">
                  <a:effectLst/>
                  <a:latin typeface="Calibri"/>
                  <a:ea typeface="Calibri"/>
                  <a:cs typeface="Times New Roman"/>
                </a:rPr>
                <a:t> Neo-adjuvant chemotherapy observation trial  </a:t>
              </a:r>
              <a:endParaRPr lang="en-US" sz="2000" b="1" dirty="0">
                <a:latin typeface="Calibri"/>
                <a:ea typeface="Calibri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2000" dirty="0"/>
                <a:t>•</a:t>
              </a:r>
              <a:r>
                <a:rPr lang="en-US" sz="2000" b="1" dirty="0">
                  <a:latin typeface="Calibri"/>
                  <a:ea typeface="Calibri"/>
                  <a:cs typeface="Times New Roman"/>
                </a:rPr>
                <a:t> Prospective </a:t>
              </a:r>
              <a:r>
                <a:rPr lang="en-US" sz="2000" b="1" dirty="0">
                  <a:ea typeface="Calibri"/>
                  <a:cs typeface="Times New Roman"/>
                </a:rPr>
                <a:t>observation trial</a:t>
              </a:r>
              <a:r>
                <a:rPr lang="en-US" sz="2000" b="1" dirty="0">
                  <a:latin typeface="Calibri"/>
                  <a:ea typeface="Calibri"/>
                  <a:cs typeface="Times New Roman"/>
                </a:rPr>
                <a:t>  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824815" y="557947"/>
            <a:ext cx="7582615" cy="927572"/>
            <a:chOff x="824815" y="557947"/>
            <a:chExt cx="7582615" cy="927572"/>
          </a:xfrm>
        </p:grpSpPr>
        <p:sp>
          <p:nvSpPr>
            <p:cNvPr id="33" name="Rectangle 32"/>
            <p:cNvSpPr/>
            <p:nvPr/>
          </p:nvSpPr>
          <p:spPr>
            <a:xfrm>
              <a:off x="824815" y="557947"/>
              <a:ext cx="529312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5400" b="1" dirty="0">
                  <a:solidFill>
                    <a:srgbClr val="FF0000"/>
                  </a:solidFill>
                </a:rPr>
                <a:t>√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266993" y="562189"/>
              <a:ext cx="1740348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Almost</a:t>
              </a:r>
              <a:r>
                <a:rPr lang="en-US" sz="5400" b="1" dirty="0">
                  <a:solidFill>
                    <a:srgbClr val="FF0000"/>
                  </a:solidFill>
                </a:rPr>
                <a:t> √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6487545" y="794073"/>
              <a:ext cx="191988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Near future</a:t>
              </a:r>
              <a:endParaRPr lang="en-US" sz="54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3233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/>
              <a:t>Outline for Our Genomic Profiling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Malignancy-Risk (MR) Gene Signature in Breast and Lung Cancer</a:t>
            </a:r>
          </a:p>
          <a:p>
            <a:r>
              <a:rPr lang="en-US" dirty="0"/>
              <a:t>A Statistical Method to Identify Outlier Genes</a:t>
            </a:r>
          </a:p>
          <a:p>
            <a:r>
              <a:rPr lang="en-US" dirty="0"/>
              <a:t>A Sibling Gene Signature: E2F Signature Development</a:t>
            </a:r>
          </a:p>
          <a:p>
            <a:r>
              <a:rPr lang="en-US" dirty="0"/>
              <a:t>A Two-Stage Design for Gene Signature Validation</a:t>
            </a:r>
          </a:p>
        </p:txBody>
      </p:sp>
    </p:spTree>
    <p:extLst>
      <p:ext uri="{BB962C8B-B14F-4D97-AF65-F5344CB8AC3E}">
        <p14:creationId xmlns:p14="http://schemas.microsoft.com/office/powerpoint/2010/main" val="127671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598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000" dirty="0">
                <a:cs typeface="+mj-cs"/>
              </a:rPr>
              <a:t>A Malignancy-Risk (MR) Gene Signature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4836"/>
            <a:ext cx="8229600" cy="4525963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Brief summary: </a:t>
            </a:r>
          </a:p>
          <a:p>
            <a:pPr lvl="1" eaLnBrk="1" hangingPunct="1">
              <a:defRPr/>
            </a:pPr>
            <a:r>
              <a:rPr lang="en-US" dirty="0"/>
              <a:t>117 genes (96 oncogenes and 21 tumor suppressed genes)</a:t>
            </a:r>
          </a:p>
          <a:p>
            <a:pPr lvl="1" eaLnBrk="1" hangingPunct="1">
              <a:defRPr/>
            </a:pPr>
            <a:r>
              <a:rPr lang="en-US" dirty="0"/>
              <a:t>Associated with many cell cycle related pathways (11 pathways)</a:t>
            </a:r>
          </a:p>
          <a:p>
            <a:pPr marL="0" indent="0">
              <a:buFontTx/>
              <a:buNone/>
              <a:defRPr/>
            </a:pPr>
            <a:endParaRPr lang="en-US" dirty="0"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3238" y="3943062"/>
            <a:ext cx="8305800" cy="283462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b="1" dirty="0">
                <a:latin typeface="Arial" pitchFamily="34" charset="0"/>
                <a:ea typeface="ＭＳ Ｐゴシック" pitchFamily="34" charset="-128"/>
                <a:cs typeface="+mn-cs"/>
              </a:rPr>
              <a:t>References:</a:t>
            </a:r>
          </a:p>
          <a:p>
            <a:pPr marL="285750" indent="-285750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dirty="0">
                <a:latin typeface="+mj-lt"/>
                <a:ea typeface="ＭＳ Ｐゴシック" pitchFamily="34" charset="-128"/>
              </a:rPr>
              <a:t>Proliferative genes dominate malignancy-risk gene signature in histologically-normal breast tissue. Chen et al., </a:t>
            </a:r>
            <a:r>
              <a:rPr lang="en-US" i="1" u="sng" dirty="0">
                <a:latin typeface="+mj-lt"/>
                <a:ea typeface="ＭＳ Ｐゴシック" pitchFamily="34" charset="-128"/>
              </a:rPr>
              <a:t>Breast Cancer Res Treat</a:t>
            </a:r>
            <a:r>
              <a:rPr lang="en-US" dirty="0">
                <a:latin typeface="+mj-lt"/>
                <a:ea typeface="ＭＳ Ｐゴシック" pitchFamily="34" charset="-128"/>
              </a:rPr>
              <a:t>, 2010</a:t>
            </a:r>
          </a:p>
          <a:p>
            <a:pPr marL="285750" indent="-285750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dirty="0">
                <a:latin typeface="+mj-lt"/>
                <a:ea typeface="ＭＳ Ｐゴシック" pitchFamily="34" charset="-128"/>
              </a:rPr>
              <a:t>Evaluation of malignancy-risk gene signature in breast cancer patients. Chen et al., </a:t>
            </a:r>
            <a:r>
              <a:rPr lang="en-US" i="1" u="sng" dirty="0">
                <a:latin typeface="+mj-lt"/>
                <a:ea typeface="ＭＳ Ｐゴシック" pitchFamily="34" charset="-128"/>
              </a:rPr>
              <a:t>Breast Cancer Res Treat</a:t>
            </a:r>
            <a:r>
              <a:rPr lang="en-US" dirty="0">
                <a:latin typeface="+mj-lt"/>
                <a:ea typeface="ＭＳ Ｐゴシック" pitchFamily="34" charset="-128"/>
              </a:rPr>
              <a:t>, 2010</a:t>
            </a:r>
          </a:p>
          <a:p>
            <a:pPr marL="285750" indent="-285750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dirty="0">
                <a:latin typeface="+mj-lt"/>
                <a:ea typeface="ＭＳ Ｐゴシック" pitchFamily="34" charset="-128"/>
              </a:rPr>
              <a:t>Distribution based p value for outlier sum in differential gene expression analysis. Chen et al., </a:t>
            </a:r>
            <a:r>
              <a:rPr lang="en-US" i="1" u="sng" dirty="0" err="1">
                <a:latin typeface="+mj-lt"/>
                <a:ea typeface="ＭＳ Ｐゴシック" pitchFamily="34" charset="-128"/>
              </a:rPr>
              <a:t>Biometrika</a:t>
            </a:r>
            <a:r>
              <a:rPr lang="en-US" i="1" dirty="0">
                <a:latin typeface="+mj-lt"/>
                <a:ea typeface="ＭＳ Ｐゴシック" pitchFamily="34" charset="-128"/>
              </a:rPr>
              <a:t>, </a:t>
            </a:r>
            <a:r>
              <a:rPr lang="en-US" dirty="0">
                <a:latin typeface="+mj-lt"/>
                <a:ea typeface="ＭＳ Ｐゴシック" pitchFamily="34" charset="-128"/>
              </a:rPr>
              <a:t>2010</a:t>
            </a:r>
          </a:p>
          <a:p>
            <a:pPr marL="285750" indent="-285750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dirty="0">
                <a:latin typeface="+mj-lt"/>
              </a:rPr>
              <a:t>Novel molecular markers of malignancy in histologically normal and benign breast. </a:t>
            </a:r>
            <a:r>
              <a:rPr lang="en-US" dirty="0" err="1">
                <a:latin typeface="+mj-lt"/>
              </a:rPr>
              <a:t>Nasir</a:t>
            </a:r>
            <a:r>
              <a:rPr lang="en-US" dirty="0">
                <a:latin typeface="+mj-lt"/>
              </a:rPr>
              <a:t> et al. </a:t>
            </a:r>
            <a:r>
              <a:rPr lang="en-US" i="1" u="sng" dirty="0" err="1">
                <a:latin typeface="+mj-lt"/>
              </a:rPr>
              <a:t>Patholog</a:t>
            </a:r>
            <a:r>
              <a:rPr lang="en-US" i="1" u="sng" dirty="0">
                <a:latin typeface="+mj-lt"/>
              </a:rPr>
              <a:t> Res </a:t>
            </a:r>
            <a:r>
              <a:rPr lang="en-US" i="1" u="sng" dirty="0" err="1">
                <a:latin typeface="+mj-lt"/>
              </a:rPr>
              <a:t>Int</a:t>
            </a:r>
            <a:r>
              <a:rPr lang="en-US" dirty="0">
                <a:latin typeface="+mj-lt"/>
              </a:rPr>
              <a:t>, 2011</a:t>
            </a:r>
            <a:endParaRPr lang="en-US" dirty="0">
              <a:latin typeface="+mj-lt"/>
              <a:ea typeface="ＭＳ Ｐゴシック" pitchFamily="34" charset="-128"/>
            </a:endParaRPr>
          </a:p>
          <a:p>
            <a:pPr marL="285750" indent="-285750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dirty="0">
                <a:latin typeface="+mj-lt"/>
              </a:rPr>
              <a:t>Prognostic and Predictive Value of a Malignancy-Risk Gene Signature in Early-Stage Non-Small Cell Lung Cancer. Chen et al. </a:t>
            </a:r>
            <a:r>
              <a:rPr lang="en-US" i="1" u="sng" dirty="0">
                <a:latin typeface="+mj-lt"/>
              </a:rPr>
              <a:t>JNCI</a:t>
            </a:r>
            <a:r>
              <a:rPr lang="en-US" dirty="0">
                <a:latin typeface="+mj-lt"/>
              </a:rPr>
              <a:t>, 2011 </a:t>
            </a:r>
            <a:r>
              <a:rPr lang="en-US" b="1" dirty="0">
                <a:solidFill>
                  <a:srgbClr val="FF0000"/>
                </a:solidFill>
                <a:latin typeface="+mj-lt"/>
              </a:rPr>
              <a:t>(Team Publication Award, 2011)</a:t>
            </a:r>
            <a:endParaRPr lang="en-US" b="1" dirty="0">
              <a:solidFill>
                <a:srgbClr val="FF0000"/>
              </a:solidFill>
              <a:latin typeface="+mj-lt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531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162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/>
              <a:t>A Patent for Malignancy Risk Genomic Profiling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" y="1295083"/>
            <a:ext cx="5628640" cy="4221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210820" y="4308793"/>
            <a:ext cx="8823960" cy="2415540"/>
            <a:chOff x="210820" y="4308793"/>
            <a:chExt cx="8823960" cy="2415540"/>
          </a:xfrm>
        </p:grpSpPr>
        <p:pic>
          <p:nvPicPr>
            <p:cNvPr id="25603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4060" y="4308793"/>
              <a:ext cx="3220720" cy="24155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210820" y="5710664"/>
              <a:ext cx="5069840" cy="830997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Many Patent Opportunities for Statistician in Golden Data Science Era  </a:t>
              </a:r>
            </a:p>
          </p:txBody>
        </p:sp>
        <p:sp>
          <p:nvSpPr>
            <p:cNvPr id="5" name="Right Arrow 4"/>
            <p:cNvSpPr/>
            <p:nvPr/>
          </p:nvSpPr>
          <p:spPr>
            <a:xfrm>
              <a:off x="5280660" y="5903912"/>
              <a:ext cx="533400" cy="4445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9803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475" y="541368"/>
            <a:ext cx="4991100" cy="616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610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Breast Cancer Data (PI: Dr. </a:t>
            </a:r>
            <a:r>
              <a:rPr lang="en-US" dirty="0" err="1"/>
              <a:t>Yeatman</a:t>
            </a:r>
            <a:r>
              <a:rPr lang="en-US" dirty="0"/>
              <a:t>)</a:t>
            </a:r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304800" y="1447800"/>
            <a:ext cx="868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/>
              <a:t>Objective</a:t>
            </a:r>
            <a:r>
              <a:rPr lang="en-US" sz="2400"/>
              <a:t>: To identify high-risk genes for cancer development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8229600" cy="4525963"/>
          </a:xfrm>
        </p:spPr>
        <p:txBody>
          <a:bodyPr/>
          <a:lstStyle/>
          <a:p>
            <a:pPr eaLnBrk="1" hangingPunct="1"/>
            <a:endParaRPr lang="en-US" dirty="0"/>
          </a:p>
        </p:txBody>
      </p:sp>
      <p:pic>
        <p:nvPicPr>
          <p:cNvPr id="4403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362200"/>
            <a:ext cx="4572000" cy="372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038" name="Group 6"/>
          <p:cNvGrpSpPr>
            <a:grpSpLocks/>
          </p:cNvGrpSpPr>
          <p:nvPr/>
        </p:nvGrpSpPr>
        <p:grpSpPr bwMode="auto">
          <a:xfrm>
            <a:off x="2590800" y="2667000"/>
            <a:ext cx="4724400" cy="1447800"/>
            <a:chOff x="1632" y="1680"/>
            <a:chExt cx="2976" cy="912"/>
          </a:xfrm>
        </p:grpSpPr>
        <p:sp>
          <p:nvSpPr>
            <p:cNvPr id="44055" name="Text Box 7"/>
            <p:cNvSpPr txBox="1">
              <a:spLocks noChangeArrowheads="1"/>
            </p:cNvSpPr>
            <p:nvPr/>
          </p:nvSpPr>
          <p:spPr bwMode="auto">
            <a:xfrm>
              <a:off x="3552" y="1680"/>
              <a:ext cx="105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Tumor (T)</a:t>
              </a:r>
            </a:p>
          </p:txBody>
        </p:sp>
        <p:sp>
          <p:nvSpPr>
            <p:cNvPr id="44056" name="Line 8"/>
            <p:cNvSpPr>
              <a:spLocks noChangeShapeType="1"/>
            </p:cNvSpPr>
            <p:nvPr/>
          </p:nvSpPr>
          <p:spPr bwMode="auto">
            <a:xfrm flipH="1">
              <a:off x="1632" y="1872"/>
              <a:ext cx="1200" cy="72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39" name="Group 9"/>
          <p:cNvGrpSpPr>
            <a:grpSpLocks/>
          </p:cNvGrpSpPr>
          <p:nvPr/>
        </p:nvGrpSpPr>
        <p:grpSpPr bwMode="auto">
          <a:xfrm>
            <a:off x="3048000" y="3810000"/>
            <a:ext cx="4267200" cy="381000"/>
            <a:chOff x="1920" y="2400"/>
            <a:chExt cx="2688" cy="240"/>
          </a:xfrm>
        </p:grpSpPr>
        <p:sp>
          <p:nvSpPr>
            <p:cNvPr id="44053" name="Text Box 10"/>
            <p:cNvSpPr txBox="1">
              <a:spLocks noChangeArrowheads="1"/>
            </p:cNvSpPr>
            <p:nvPr/>
          </p:nvSpPr>
          <p:spPr bwMode="auto">
            <a:xfrm>
              <a:off x="3552" y="2400"/>
              <a:ext cx="105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Normal (N1)</a:t>
              </a:r>
            </a:p>
          </p:txBody>
        </p:sp>
        <p:sp>
          <p:nvSpPr>
            <p:cNvPr id="44054" name="Line 11"/>
            <p:cNvSpPr>
              <a:spLocks noChangeShapeType="1"/>
            </p:cNvSpPr>
            <p:nvPr/>
          </p:nvSpPr>
          <p:spPr bwMode="auto">
            <a:xfrm flipH="1">
              <a:off x="1920" y="2544"/>
              <a:ext cx="960" cy="9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40" name="Group 12"/>
          <p:cNvGrpSpPr>
            <a:grpSpLocks/>
          </p:cNvGrpSpPr>
          <p:nvPr/>
        </p:nvGrpSpPr>
        <p:grpSpPr bwMode="auto">
          <a:xfrm>
            <a:off x="3352800" y="4419600"/>
            <a:ext cx="3962400" cy="366713"/>
            <a:chOff x="2112" y="2784"/>
            <a:chExt cx="2496" cy="231"/>
          </a:xfrm>
        </p:grpSpPr>
        <p:sp>
          <p:nvSpPr>
            <p:cNvPr id="44051" name="Text Box 13"/>
            <p:cNvSpPr txBox="1">
              <a:spLocks noChangeArrowheads="1"/>
            </p:cNvSpPr>
            <p:nvPr/>
          </p:nvSpPr>
          <p:spPr bwMode="auto">
            <a:xfrm>
              <a:off x="3552" y="2784"/>
              <a:ext cx="105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Normal (N2)</a:t>
              </a:r>
            </a:p>
          </p:txBody>
        </p:sp>
        <p:sp>
          <p:nvSpPr>
            <p:cNvPr id="44052" name="Line 14"/>
            <p:cNvSpPr>
              <a:spLocks noChangeShapeType="1"/>
            </p:cNvSpPr>
            <p:nvPr/>
          </p:nvSpPr>
          <p:spPr bwMode="auto">
            <a:xfrm flipH="1">
              <a:off x="2112" y="2880"/>
              <a:ext cx="768" cy="9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41" name="Group 15"/>
          <p:cNvGrpSpPr>
            <a:grpSpLocks/>
          </p:cNvGrpSpPr>
          <p:nvPr/>
        </p:nvGrpSpPr>
        <p:grpSpPr bwMode="auto">
          <a:xfrm>
            <a:off x="3581400" y="5334000"/>
            <a:ext cx="3733800" cy="595313"/>
            <a:chOff x="2256" y="3360"/>
            <a:chExt cx="2352" cy="375"/>
          </a:xfrm>
        </p:grpSpPr>
        <p:sp>
          <p:nvSpPr>
            <p:cNvPr id="44049" name="Text Box 16"/>
            <p:cNvSpPr txBox="1">
              <a:spLocks noChangeArrowheads="1"/>
            </p:cNvSpPr>
            <p:nvPr/>
          </p:nvSpPr>
          <p:spPr bwMode="auto">
            <a:xfrm>
              <a:off x="3552" y="3504"/>
              <a:ext cx="105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Normal (N</a:t>
              </a:r>
              <a:r>
                <a:rPr lang="en-US" sz="2400" baseline="-25000"/>
                <a:t>i</a:t>
              </a:r>
              <a:r>
                <a:rPr lang="en-US"/>
                <a:t>)</a:t>
              </a:r>
            </a:p>
          </p:txBody>
        </p:sp>
        <p:sp>
          <p:nvSpPr>
            <p:cNvPr id="44050" name="Line 17"/>
            <p:cNvSpPr>
              <a:spLocks noChangeShapeType="1"/>
            </p:cNvSpPr>
            <p:nvPr/>
          </p:nvSpPr>
          <p:spPr bwMode="auto">
            <a:xfrm flipH="1" flipV="1">
              <a:off x="2256" y="3360"/>
              <a:ext cx="624" cy="288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042" name="Text Box 18"/>
          <p:cNvSpPr txBox="1">
            <a:spLocks noChangeArrowheads="1"/>
          </p:cNvSpPr>
          <p:nvPr/>
        </p:nvSpPr>
        <p:spPr bwMode="auto">
          <a:xfrm>
            <a:off x="4495800" y="49530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/>
          </a:p>
        </p:txBody>
      </p:sp>
      <p:grpSp>
        <p:nvGrpSpPr>
          <p:cNvPr id="44043" name="Group 19"/>
          <p:cNvGrpSpPr>
            <a:grpSpLocks/>
          </p:cNvGrpSpPr>
          <p:nvPr/>
        </p:nvGrpSpPr>
        <p:grpSpPr bwMode="auto">
          <a:xfrm>
            <a:off x="4495800" y="4876800"/>
            <a:ext cx="2362200" cy="579438"/>
            <a:chOff x="2832" y="3072"/>
            <a:chExt cx="1488" cy="365"/>
          </a:xfrm>
        </p:grpSpPr>
        <p:sp>
          <p:nvSpPr>
            <p:cNvPr id="44047" name="Text Box 20"/>
            <p:cNvSpPr txBox="1">
              <a:spLocks noChangeArrowheads="1"/>
            </p:cNvSpPr>
            <p:nvPr/>
          </p:nvSpPr>
          <p:spPr bwMode="auto">
            <a:xfrm>
              <a:off x="3456" y="3120"/>
              <a:ext cx="86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400"/>
                <a:t>…</a:t>
              </a:r>
            </a:p>
          </p:txBody>
        </p:sp>
        <p:sp>
          <p:nvSpPr>
            <p:cNvPr id="44048" name="Text Box 21"/>
            <p:cNvSpPr txBox="1">
              <a:spLocks noChangeArrowheads="1"/>
            </p:cNvSpPr>
            <p:nvPr/>
          </p:nvSpPr>
          <p:spPr bwMode="auto">
            <a:xfrm>
              <a:off x="2832" y="3072"/>
              <a:ext cx="576" cy="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3200"/>
                <a:t>...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86057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Gene Profile for Tumor Development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52228" name="Line 4"/>
          <p:cNvSpPr>
            <a:spLocks noChangeShapeType="1"/>
          </p:cNvSpPr>
          <p:nvPr/>
        </p:nvSpPr>
        <p:spPr bwMode="auto">
          <a:xfrm flipV="1">
            <a:off x="2819400" y="3276600"/>
            <a:ext cx="3657600" cy="205740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43" name="Rectangle 15"/>
          <p:cNvSpPr>
            <a:spLocks noChangeArrowheads="1"/>
          </p:cNvSpPr>
          <p:nvPr/>
        </p:nvSpPr>
        <p:spPr bwMode="auto">
          <a:xfrm>
            <a:off x="1060501" y="3367285"/>
            <a:ext cx="4521149" cy="584775"/>
          </a:xfrm>
          <a:prstGeom prst="rect">
            <a:avLst/>
          </a:prstGeom>
          <a:solidFill>
            <a:schemeClr val="accent6">
              <a:lumMod val="20000"/>
              <a:lumOff val="80000"/>
              <a:alpha val="18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square" anchor="ctr">
            <a:spAutoFit/>
          </a:bodyPr>
          <a:lstStyle/>
          <a:p>
            <a:r>
              <a:rPr lang="en-US" sz="3200" b="1" dirty="0"/>
              <a:t>Develop a gene signature</a:t>
            </a:r>
          </a:p>
        </p:txBody>
      </p:sp>
      <p:grpSp>
        <p:nvGrpSpPr>
          <p:cNvPr id="52241" name="Group 17"/>
          <p:cNvGrpSpPr>
            <a:grpSpLocks/>
          </p:cNvGrpSpPr>
          <p:nvPr/>
        </p:nvGrpSpPr>
        <p:grpSpPr bwMode="auto">
          <a:xfrm>
            <a:off x="1066800" y="5029200"/>
            <a:ext cx="1600200" cy="1371600"/>
            <a:chOff x="672" y="3168"/>
            <a:chExt cx="1008" cy="864"/>
          </a:xfrm>
        </p:grpSpPr>
        <p:sp>
          <p:nvSpPr>
            <p:cNvPr id="48141" name="Oval 18"/>
            <p:cNvSpPr>
              <a:spLocks noChangeArrowheads="1"/>
            </p:cNvSpPr>
            <p:nvPr/>
          </p:nvSpPr>
          <p:spPr bwMode="auto">
            <a:xfrm>
              <a:off x="672" y="3168"/>
              <a:ext cx="1008" cy="86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2" name="Text Box 19"/>
            <p:cNvSpPr txBox="1">
              <a:spLocks noChangeArrowheads="1"/>
            </p:cNvSpPr>
            <p:nvPr/>
          </p:nvSpPr>
          <p:spPr bwMode="auto">
            <a:xfrm>
              <a:off x="816" y="3504"/>
              <a:ext cx="7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Normal</a:t>
              </a:r>
            </a:p>
          </p:txBody>
        </p:sp>
      </p:grpSp>
      <p:grpSp>
        <p:nvGrpSpPr>
          <p:cNvPr id="52244" name="Group 20"/>
          <p:cNvGrpSpPr>
            <a:grpSpLocks/>
          </p:cNvGrpSpPr>
          <p:nvPr/>
        </p:nvGrpSpPr>
        <p:grpSpPr bwMode="auto">
          <a:xfrm>
            <a:off x="6324600" y="1828800"/>
            <a:ext cx="1676400" cy="1600200"/>
            <a:chOff x="3984" y="1152"/>
            <a:chExt cx="1056" cy="1008"/>
          </a:xfrm>
        </p:grpSpPr>
        <p:sp>
          <p:nvSpPr>
            <p:cNvPr id="48139" name="Oval 21"/>
            <p:cNvSpPr>
              <a:spLocks noChangeArrowheads="1"/>
            </p:cNvSpPr>
            <p:nvPr/>
          </p:nvSpPr>
          <p:spPr bwMode="auto">
            <a:xfrm>
              <a:off x="3984" y="1152"/>
              <a:ext cx="1056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0" name="Text Box 22"/>
            <p:cNvSpPr txBox="1">
              <a:spLocks noChangeArrowheads="1"/>
            </p:cNvSpPr>
            <p:nvPr/>
          </p:nvSpPr>
          <p:spPr bwMode="auto">
            <a:xfrm>
              <a:off x="4224" y="1488"/>
              <a:ext cx="5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Tumor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304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5762364" y="1010489"/>
            <a:ext cx="3230495" cy="3504362"/>
          </a:xfrm>
          <a:prstGeom prst="rect">
            <a:avLst/>
          </a:prstGeom>
          <a:pattFill prst="wdUpDiag">
            <a:fgClr>
              <a:schemeClr val="accent1"/>
            </a:fgClr>
            <a:bgClr>
              <a:schemeClr val="bg1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35643" y="1000125"/>
            <a:ext cx="3013836" cy="3514725"/>
          </a:xfrm>
          <a:prstGeom prst="rect">
            <a:avLst/>
          </a:prstGeom>
          <a:pattFill prst="wdUpDiag">
            <a:fgClr>
              <a:schemeClr val="accent1"/>
            </a:fgClr>
            <a:bgClr>
              <a:schemeClr val="bg1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304" y="-13854"/>
            <a:ext cx="8760096" cy="802210"/>
          </a:xfrm>
        </p:spPr>
        <p:txBody>
          <a:bodyPr>
            <a:normAutofit fontScale="90000"/>
          </a:bodyPr>
          <a:lstStyle/>
          <a:p>
            <a:r>
              <a:rPr lang="en-US" dirty="0"/>
              <a:t>Scope of Genomic Profiling Development</a:t>
            </a: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55303" y="1256919"/>
            <a:ext cx="2240274" cy="4572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effectLst/>
                <a:latin typeface="Calibri"/>
                <a:ea typeface="Calibri"/>
                <a:cs typeface="Times New Roman"/>
              </a:rPr>
              <a:t>Discovery Stage</a:t>
            </a:r>
            <a:endParaRPr lang="en-US" sz="2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2773429" y="1256919"/>
            <a:ext cx="2932125" cy="457200"/>
          </a:xfrm>
          <a:prstGeom prst="rect">
            <a:avLst/>
          </a:prstGeom>
          <a:pattFill prst="wdUpDiag">
            <a:fgClr>
              <a:schemeClr val="tx2"/>
            </a:fgClr>
            <a:bgClr>
              <a:schemeClr val="bg1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00" dirty="0">
                <a:effectLst/>
                <a:latin typeface="Calibri"/>
                <a:ea typeface="Calibri"/>
                <a:cs typeface="Times New Roman"/>
              </a:rPr>
              <a:t>  </a:t>
            </a:r>
            <a:r>
              <a:rPr lang="en-US" sz="2400" b="1" dirty="0">
                <a:effectLst/>
                <a:latin typeface="Calibri"/>
                <a:ea typeface="Calibri"/>
                <a:cs typeface="Times New Roman"/>
              </a:rPr>
              <a:t>Test Validation Stage</a:t>
            </a:r>
            <a:endParaRPr lang="en-US" sz="2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6046092" y="1256919"/>
            <a:ext cx="2750285" cy="457200"/>
          </a:xfrm>
          <a:prstGeom prst="rect">
            <a:avLst/>
          </a:prstGeom>
          <a:pattFill prst="wdUpDiag">
            <a:fgClr>
              <a:schemeClr val="tx2"/>
            </a:fgClr>
            <a:bgClr>
              <a:schemeClr val="bg1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effectLst/>
                <a:latin typeface="Calibri"/>
                <a:ea typeface="Calibri"/>
                <a:cs typeface="Times New Roman"/>
              </a:rPr>
              <a:t>Clinical Utility Stage</a:t>
            </a:r>
            <a:endParaRPr lang="en-US" sz="2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2461229" y="1394835"/>
            <a:ext cx="274414" cy="2286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5749479" y="1386648"/>
            <a:ext cx="274414" cy="228600"/>
          </a:xfrm>
          <a:prstGeom prst="rightArrow">
            <a:avLst/>
          </a:prstGeom>
          <a:pattFill prst="wdUpDiag">
            <a:fgClr>
              <a:schemeClr val="tx2"/>
            </a:fgClr>
            <a:bgClr>
              <a:schemeClr val="bg1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6046092" y="2521775"/>
            <a:ext cx="2800114" cy="492152"/>
          </a:xfrm>
          <a:prstGeom prst="rect">
            <a:avLst/>
          </a:prstGeom>
          <a:pattFill prst="wdUpDiag">
            <a:fgClr>
              <a:schemeClr val="tx2"/>
            </a:fgClr>
            <a:bgClr>
              <a:schemeClr val="bg1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b="1" dirty="0">
                <a:effectLst/>
                <a:latin typeface="Calibri"/>
                <a:ea typeface="Calibri"/>
                <a:cs typeface="Times New Roman"/>
              </a:rPr>
              <a:t>Prospective clinical trials</a:t>
            </a:r>
            <a:endParaRPr lang="en-US" sz="20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3132858" y="2447622"/>
            <a:ext cx="2217515" cy="457200"/>
          </a:xfrm>
          <a:prstGeom prst="rect">
            <a:avLst/>
          </a:prstGeom>
          <a:pattFill prst="wdUpDiag">
            <a:fgClr>
              <a:schemeClr val="tx2"/>
            </a:fgClr>
            <a:bgClr>
              <a:schemeClr val="bg1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b="1" dirty="0">
                <a:effectLst/>
                <a:latin typeface="Calibri"/>
                <a:ea typeface="Calibri"/>
                <a:cs typeface="Times New Roman"/>
              </a:rPr>
              <a:t>Analytic validation</a:t>
            </a:r>
            <a:endParaRPr lang="en-US" sz="20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23" name="Text Box 14"/>
          <p:cNvSpPr txBox="1">
            <a:spLocks noChangeArrowheads="1"/>
          </p:cNvSpPr>
          <p:nvPr/>
        </p:nvSpPr>
        <p:spPr bwMode="auto">
          <a:xfrm>
            <a:off x="3132858" y="3184904"/>
            <a:ext cx="2156878" cy="463813"/>
          </a:xfrm>
          <a:prstGeom prst="rect">
            <a:avLst/>
          </a:prstGeom>
          <a:pattFill prst="wdUpDiag">
            <a:fgClr>
              <a:schemeClr val="tx2"/>
            </a:fgClr>
            <a:bgClr>
              <a:schemeClr val="bg1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b="1" dirty="0">
                <a:effectLst/>
                <a:latin typeface="Calibri"/>
                <a:ea typeface="Calibri"/>
                <a:cs typeface="Times New Roman"/>
              </a:rPr>
              <a:t>Clinical validation</a:t>
            </a:r>
            <a:endParaRPr lang="en-US" sz="20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24" name="Text Box 13"/>
          <p:cNvSpPr txBox="1">
            <a:spLocks noChangeArrowheads="1"/>
          </p:cNvSpPr>
          <p:nvPr/>
        </p:nvSpPr>
        <p:spPr bwMode="auto">
          <a:xfrm>
            <a:off x="155304" y="2266949"/>
            <a:ext cx="2443131" cy="9179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effectLst/>
                <a:latin typeface="Calibri"/>
                <a:ea typeface="Calibri"/>
                <a:cs typeface="Times New Roman"/>
              </a:rPr>
              <a:t>Genomic profiling development</a:t>
            </a:r>
            <a:endParaRPr lang="en-US" sz="2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25" name="Text Box 13"/>
          <p:cNvSpPr txBox="1">
            <a:spLocks noChangeArrowheads="1"/>
          </p:cNvSpPr>
          <p:nvPr/>
        </p:nvSpPr>
        <p:spPr bwMode="auto">
          <a:xfrm>
            <a:off x="155305" y="3490581"/>
            <a:ext cx="2443132" cy="10455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effectLst/>
                <a:latin typeface="Calibri"/>
                <a:ea typeface="Calibri"/>
                <a:cs typeface="Times New Roman"/>
              </a:rPr>
              <a:t>Evaluation in external cohorts</a:t>
            </a:r>
            <a:endParaRPr lang="en-US" sz="2400" dirty="0">
              <a:effectLst/>
              <a:latin typeface="Calibri"/>
              <a:ea typeface="Calibri"/>
              <a:cs typeface="Times New Roman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90684" y="1910602"/>
            <a:ext cx="8902176" cy="151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017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/>
              <a:t>Breast Cancer Data: Design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8229600" cy="4525963"/>
          </a:xfrm>
        </p:spPr>
        <p:txBody>
          <a:bodyPr/>
          <a:lstStyle/>
          <a:p>
            <a:pPr eaLnBrk="1" hangingPunct="1"/>
            <a:endParaRPr lang="en-US" dirty="0"/>
          </a:p>
        </p:txBody>
      </p:sp>
      <p:pic>
        <p:nvPicPr>
          <p:cNvPr id="4403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362200"/>
            <a:ext cx="4572000" cy="372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038" name="Group 6"/>
          <p:cNvGrpSpPr>
            <a:grpSpLocks/>
          </p:cNvGrpSpPr>
          <p:nvPr/>
        </p:nvGrpSpPr>
        <p:grpSpPr bwMode="auto">
          <a:xfrm>
            <a:off x="2590800" y="2667000"/>
            <a:ext cx="4724400" cy="1447800"/>
            <a:chOff x="1632" y="1680"/>
            <a:chExt cx="2976" cy="912"/>
          </a:xfrm>
        </p:grpSpPr>
        <p:sp>
          <p:nvSpPr>
            <p:cNvPr id="44055" name="Text Box 7"/>
            <p:cNvSpPr txBox="1">
              <a:spLocks noChangeArrowheads="1"/>
            </p:cNvSpPr>
            <p:nvPr/>
          </p:nvSpPr>
          <p:spPr bwMode="auto">
            <a:xfrm>
              <a:off x="3552" y="1680"/>
              <a:ext cx="105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Tumor (T)</a:t>
              </a:r>
            </a:p>
          </p:txBody>
        </p:sp>
        <p:sp>
          <p:nvSpPr>
            <p:cNvPr id="44056" name="Line 8"/>
            <p:cNvSpPr>
              <a:spLocks noChangeShapeType="1"/>
            </p:cNvSpPr>
            <p:nvPr/>
          </p:nvSpPr>
          <p:spPr bwMode="auto">
            <a:xfrm flipH="1">
              <a:off x="1632" y="1872"/>
              <a:ext cx="1200" cy="72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39" name="Group 9"/>
          <p:cNvGrpSpPr>
            <a:grpSpLocks/>
          </p:cNvGrpSpPr>
          <p:nvPr/>
        </p:nvGrpSpPr>
        <p:grpSpPr bwMode="auto">
          <a:xfrm>
            <a:off x="3048000" y="3810000"/>
            <a:ext cx="4267200" cy="381000"/>
            <a:chOff x="1920" y="2400"/>
            <a:chExt cx="2688" cy="240"/>
          </a:xfrm>
        </p:grpSpPr>
        <p:sp>
          <p:nvSpPr>
            <p:cNvPr id="44053" name="Text Box 10"/>
            <p:cNvSpPr txBox="1">
              <a:spLocks noChangeArrowheads="1"/>
            </p:cNvSpPr>
            <p:nvPr/>
          </p:nvSpPr>
          <p:spPr bwMode="auto">
            <a:xfrm>
              <a:off x="3552" y="2400"/>
              <a:ext cx="105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Normal (N1)</a:t>
              </a:r>
            </a:p>
          </p:txBody>
        </p:sp>
        <p:sp>
          <p:nvSpPr>
            <p:cNvPr id="44054" name="Line 11"/>
            <p:cNvSpPr>
              <a:spLocks noChangeShapeType="1"/>
            </p:cNvSpPr>
            <p:nvPr/>
          </p:nvSpPr>
          <p:spPr bwMode="auto">
            <a:xfrm flipH="1">
              <a:off x="1920" y="2544"/>
              <a:ext cx="960" cy="9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40" name="Group 12"/>
          <p:cNvGrpSpPr>
            <a:grpSpLocks/>
          </p:cNvGrpSpPr>
          <p:nvPr/>
        </p:nvGrpSpPr>
        <p:grpSpPr bwMode="auto">
          <a:xfrm>
            <a:off x="3352800" y="4419600"/>
            <a:ext cx="3962400" cy="366713"/>
            <a:chOff x="2112" y="2784"/>
            <a:chExt cx="2496" cy="231"/>
          </a:xfrm>
        </p:grpSpPr>
        <p:sp>
          <p:nvSpPr>
            <p:cNvPr id="44051" name="Text Box 13"/>
            <p:cNvSpPr txBox="1">
              <a:spLocks noChangeArrowheads="1"/>
            </p:cNvSpPr>
            <p:nvPr/>
          </p:nvSpPr>
          <p:spPr bwMode="auto">
            <a:xfrm>
              <a:off x="3552" y="2784"/>
              <a:ext cx="105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Normal (N2)</a:t>
              </a:r>
            </a:p>
          </p:txBody>
        </p:sp>
        <p:sp>
          <p:nvSpPr>
            <p:cNvPr id="44052" name="Line 14"/>
            <p:cNvSpPr>
              <a:spLocks noChangeShapeType="1"/>
            </p:cNvSpPr>
            <p:nvPr/>
          </p:nvSpPr>
          <p:spPr bwMode="auto">
            <a:xfrm flipH="1">
              <a:off x="2112" y="2880"/>
              <a:ext cx="768" cy="9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41" name="Group 15"/>
          <p:cNvGrpSpPr>
            <a:grpSpLocks/>
          </p:cNvGrpSpPr>
          <p:nvPr/>
        </p:nvGrpSpPr>
        <p:grpSpPr bwMode="auto">
          <a:xfrm>
            <a:off x="3581400" y="5334000"/>
            <a:ext cx="3733800" cy="595313"/>
            <a:chOff x="2256" y="3360"/>
            <a:chExt cx="2352" cy="375"/>
          </a:xfrm>
        </p:grpSpPr>
        <p:sp>
          <p:nvSpPr>
            <p:cNvPr id="44049" name="Text Box 16"/>
            <p:cNvSpPr txBox="1">
              <a:spLocks noChangeArrowheads="1"/>
            </p:cNvSpPr>
            <p:nvPr/>
          </p:nvSpPr>
          <p:spPr bwMode="auto">
            <a:xfrm>
              <a:off x="3552" y="3504"/>
              <a:ext cx="105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Normal (N</a:t>
              </a:r>
              <a:r>
                <a:rPr lang="en-US" sz="2400" baseline="-25000"/>
                <a:t>i</a:t>
              </a:r>
              <a:r>
                <a:rPr lang="en-US"/>
                <a:t>)</a:t>
              </a:r>
            </a:p>
          </p:txBody>
        </p:sp>
        <p:sp>
          <p:nvSpPr>
            <p:cNvPr id="44050" name="Line 17"/>
            <p:cNvSpPr>
              <a:spLocks noChangeShapeType="1"/>
            </p:cNvSpPr>
            <p:nvPr/>
          </p:nvSpPr>
          <p:spPr bwMode="auto">
            <a:xfrm flipH="1" flipV="1">
              <a:off x="2256" y="3360"/>
              <a:ext cx="624" cy="288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042" name="Text Box 18"/>
          <p:cNvSpPr txBox="1">
            <a:spLocks noChangeArrowheads="1"/>
          </p:cNvSpPr>
          <p:nvPr/>
        </p:nvSpPr>
        <p:spPr bwMode="auto">
          <a:xfrm>
            <a:off x="4495800" y="49530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/>
          </a:p>
        </p:txBody>
      </p:sp>
      <p:grpSp>
        <p:nvGrpSpPr>
          <p:cNvPr id="44043" name="Group 19"/>
          <p:cNvGrpSpPr>
            <a:grpSpLocks/>
          </p:cNvGrpSpPr>
          <p:nvPr/>
        </p:nvGrpSpPr>
        <p:grpSpPr bwMode="auto">
          <a:xfrm>
            <a:off x="4495800" y="4876800"/>
            <a:ext cx="2362200" cy="579438"/>
            <a:chOff x="2832" y="3072"/>
            <a:chExt cx="1488" cy="365"/>
          </a:xfrm>
        </p:grpSpPr>
        <p:sp>
          <p:nvSpPr>
            <p:cNvPr id="44047" name="Text Box 20"/>
            <p:cNvSpPr txBox="1">
              <a:spLocks noChangeArrowheads="1"/>
            </p:cNvSpPr>
            <p:nvPr/>
          </p:nvSpPr>
          <p:spPr bwMode="auto">
            <a:xfrm>
              <a:off x="3456" y="3120"/>
              <a:ext cx="86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400"/>
                <a:t>…</a:t>
              </a:r>
            </a:p>
          </p:txBody>
        </p:sp>
        <p:sp>
          <p:nvSpPr>
            <p:cNvPr id="44048" name="Text Box 21"/>
            <p:cNvSpPr txBox="1">
              <a:spLocks noChangeArrowheads="1"/>
            </p:cNvSpPr>
            <p:nvPr/>
          </p:nvSpPr>
          <p:spPr bwMode="auto">
            <a:xfrm>
              <a:off x="2832" y="3072"/>
              <a:ext cx="576" cy="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3200"/>
                <a:t>...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2956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Collected Breast Cancer Data: </a:t>
            </a:r>
            <a:r>
              <a:rPr lang="en-US" b="1" dirty="0">
                <a:solidFill>
                  <a:srgbClr val="C00000"/>
                </a:solidFill>
              </a:rPr>
              <a:t>Unbalanced</a:t>
            </a:r>
          </a:p>
        </p:txBody>
      </p:sp>
      <p:graphicFrame>
        <p:nvGraphicFramePr>
          <p:cNvPr id="87162" name="Group 122"/>
          <p:cNvGraphicFramePr>
            <a:graphicFrameLocks noGrp="1"/>
          </p:cNvGraphicFramePr>
          <p:nvPr>
            <p:ph idx="1"/>
          </p:nvPr>
        </p:nvGraphicFramePr>
        <p:xfrm>
          <a:off x="609600" y="1447800"/>
          <a:ext cx="6734175" cy="3905250"/>
        </p:xfrm>
        <a:graphic>
          <a:graphicData uri="http://schemas.openxmlformats.org/drawingml/2006/table">
            <a:tbl>
              <a:tblPr/>
              <a:tblGrid>
                <a:gridCol w="9620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620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620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6202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6202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6202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6202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T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B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B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B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B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B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B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(T,N)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BA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B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B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B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B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B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B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(T,N)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BA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B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B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B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B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B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B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(T,N)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BA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…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7138" name="Text Box 98"/>
          <p:cNvSpPr txBox="1">
            <a:spLocks noChangeArrowheads="1"/>
          </p:cNvSpPr>
          <p:nvPr/>
        </p:nvSpPr>
        <p:spPr bwMode="auto">
          <a:xfrm>
            <a:off x="609600" y="5715000"/>
            <a:ext cx="7315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 total of 90 cases: 143 normal breast tissues and 42 IDC tissues</a:t>
            </a:r>
          </a:p>
        </p:txBody>
      </p:sp>
      <p:sp>
        <p:nvSpPr>
          <p:cNvPr id="87145" name="Text Box 105"/>
          <p:cNvSpPr txBox="1">
            <a:spLocks noChangeArrowheads="1"/>
          </p:cNvSpPr>
          <p:nvPr/>
        </p:nvSpPr>
        <p:spPr bwMode="auto">
          <a:xfrm>
            <a:off x="7467600" y="1905000"/>
            <a:ext cx="1524000" cy="1063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11 cases  (34 tissues)</a:t>
            </a:r>
          </a:p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87146" name="Text Box 106"/>
          <p:cNvSpPr txBox="1">
            <a:spLocks noChangeArrowheads="1"/>
          </p:cNvSpPr>
          <p:nvPr/>
        </p:nvSpPr>
        <p:spPr bwMode="auto">
          <a:xfrm>
            <a:off x="7467600" y="3048000"/>
            <a:ext cx="1524000" cy="1063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60 cases  (123 tissues)</a:t>
            </a:r>
          </a:p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87147" name="Text Box 107"/>
          <p:cNvSpPr txBox="1">
            <a:spLocks noChangeArrowheads="1"/>
          </p:cNvSpPr>
          <p:nvPr/>
        </p:nvSpPr>
        <p:spPr bwMode="auto">
          <a:xfrm>
            <a:off x="7467600" y="4267200"/>
            <a:ext cx="15240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19 cases  (28 tissues)</a:t>
            </a:r>
          </a:p>
        </p:txBody>
      </p:sp>
    </p:spTree>
    <p:extLst>
      <p:ext uri="{BB962C8B-B14F-4D97-AF65-F5344CB8AC3E}">
        <p14:creationId xmlns:p14="http://schemas.microsoft.com/office/powerpoint/2010/main" val="217033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5" name="Line 27"/>
          <p:cNvSpPr>
            <a:spLocks noChangeShapeType="1"/>
          </p:cNvSpPr>
          <p:nvPr/>
        </p:nvSpPr>
        <p:spPr bwMode="auto">
          <a:xfrm>
            <a:off x="4845808" y="2474105"/>
            <a:ext cx="0" cy="51464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81000" y="1314450"/>
            <a:ext cx="8249631" cy="46166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 dirty="0"/>
              <a:t>Identify Invasive Ductal Carcinoma (IDC) signature (1038 genes)</a:t>
            </a:r>
            <a:endParaRPr lang="en-US" sz="2400" dirty="0"/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1736052" y="3095624"/>
            <a:ext cx="5216782" cy="83099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Develop an Outlier gene signature </a:t>
            </a:r>
          </a:p>
          <a:p>
            <a:pPr algn="ctr"/>
            <a:r>
              <a:rPr lang="en-US" sz="2400" b="1" dirty="0"/>
              <a:t>(Malignancy-risk signature: 117 genes)</a:t>
            </a:r>
            <a:endParaRPr lang="en-US" sz="2400" dirty="0"/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 flipH="1">
            <a:off x="4968460" y="4672311"/>
            <a:ext cx="0" cy="61972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Text Box 12"/>
          <p:cNvSpPr txBox="1">
            <a:spLocks noChangeArrowheads="1"/>
          </p:cNvSpPr>
          <p:nvPr/>
        </p:nvSpPr>
        <p:spPr bwMode="auto">
          <a:xfrm>
            <a:off x="1600201" y="5296498"/>
            <a:ext cx="6477000" cy="46166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b="1" dirty="0"/>
              <a:t>Evaluate clinical associations in external cohorts </a:t>
            </a:r>
            <a:endParaRPr lang="en-US" sz="2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407371" y="57150"/>
            <a:ext cx="8389006" cy="69310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8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Flowchart of MR Signature Development 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820094" y="1911103"/>
            <a:ext cx="7405708" cy="465176"/>
            <a:chOff x="820094" y="1434853"/>
            <a:chExt cx="7405708" cy="465176"/>
          </a:xfrm>
        </p:grpSpPr>
        <p:sp>
          <p:nvSpPr>
            <p:cNvPr id="3" name="Rectangle 2"/>
            <p:cNvSpPr/>
            <p:nvPr/>
          </p:nvSpPr>
          <p:spPr>
            <a:xfrm>
              <a:off x="820094" y="1438364"/>
              <a:ext cx="4628205" cy="4616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sz="2400" dirty="0"/>
                <a:t>IDC (n = 42) vs. Normal (n = 143)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6368691" y="1434853"/>
              <a:ext cx="1857111" cy="46166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SAM method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>
              <a:off x="5506442" y="1665686"/>
              <a:ext cx="848196" cy="351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972494" y="4070904"/>
            <a:ext cx="7963104" cy="830997"/>
            <a:chOff x="972494" y="4118529"/>
            <a:chExt cx="7963104" cy="830997"/>
          </a:xfrm>
        </p:grpSpPr>
        <p:sp>
          <p:nvSpPr>
            <p:cNvPr id="29" name="Rectangle 28"/>
            <p:cNvSpPr/>
            <p:nvPr/>
          </p:nvSpPr>
          <p:spPr>
            <a:xfrm>
              <a:off x="972494" y="4122040"/>
              <a:ext cx="5110446" cy="4616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sz="2400" dirty="0"/>
                <a:t>Outliers from Normal tissues (n = 143)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6521091" y="4118529"/>
              <a:ext cx="2414507" cy="83099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Statistical outlier </a:t>
              </a:r>
            </a:p>
            <a:p>
              <a:r>
                <a:rPr lang="en-US" sz="2400" b="1" dirty="0"/>
                <a:t>methods</a:t>
              </a:r>
            </a:p>
          </p:txBody>
        </p:sp>
        <p:cxnSp>
          <p:nvCxnSpPr>
            <p:cNvPr id="31" name="Straight Arrow Connector 30"/>
            <p:cNvCxnSpPr>
              <a:endCxn id="29" idx="3"/>
            </p:cNvCxnSpPr>
            <p:nvPr/>
          </p:nvCxnSpPr>
          <p:spPr>
            <a:xfrm flipH="1">
              <a:off x="6082940" y="4349362"/>
              <a:ext cx="424098" cy="351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7816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5" grpId="0" animBg="1"/>
      <p:bldP spid="2052" grpId="0" animBg="1"/>
      <p:bldP spid="2057" grpId="0" animBg="1"/>
      <p:bldP spid="2062" grpId="0" animBg="1"/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9388"/>
            <a:ext cx="8458200" cy="664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1828800" y="685800"/>
            <a:ext cx="1066800" cy="457200"/>
          </a:xfrm>
          <a:prstGeom prst="rect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Tumor</a:t>
            </a:r>
          </a:p>
        </p:txBody>
      </p:sp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2895600" y="685800"/>
            <a:ext cx="1143000" cy="457200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Outlier</a:t>
            </a:r>
          </a:p>
        </p:txBody>
      </p:sp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3886200" y="685800"/>
            <a:ext cx="3810000" cy="457200"/>
          </a:xfrm>
          <a:prstGeom prst="rect">
            <a:avLst/>
          </a:prstGeom>
          <a:solidFill>
            <a:srgbClr val="CC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Normal</a:t>
            </a:r>
          </a:p>
        </p:txBody>
      </p:sp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3505200" y="0"/>
            <a:ext cx="541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>
                <a:solidFill>
                  <a:srgbClr val="990000"/>
                </a:solidFill>
              </a:rPr>
              <a:t>Heatmap of Malignancy Risk Genes</a:t>
            </a:r>
          </a:p>
        </p:txBody>
      </p:sp>
      <p:sp>
        <p:nvSpPr>
          <p:cNvPr id="3" name="Rectangle 2"/>
          <p:cNvSpPr/>
          <p:nvPr/>
        </p:nvSpPr>
        <p:spPr>
          <a:xfrm>
            <a:off x="2895600" y="514350"/>
            <a:ext cx="923925" cy="6191250"/>
          </a:xfrm>
          <a:prstGeom prst="rect">
            <a:avLst/>
          </a:prstGeom>
          <a:solidFill>
            <a:schemeClr val="tx2">
              <a:lumMod val="60000"/>
              <a:lumOff val="40000"/>
              <a:alpha val="1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965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839200" cy="838200"/>
          </a:xfrm>
        </p:spPr>
        <p:txBody>
          <a:bodyPr/>
          <a:lstStyle/>
          <a:p>
            <a:r>
              <a:rPr lang="en-US" sz="3600"/>
              <a:t>Outlier Versus Adjacent Normal Tissues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909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90600"/>
            <a:ext cx="8166100" cy="560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53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sz="4000"/>
              <a:t>Cont.</a:t>
            </a:r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57200"/>
            <a:ext cx="7502525" cy="532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1219200" y="5715000"/>
            <a:ext cx="7086600" cy="92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Pearson correlation=0.63 with p&lt;0.0001;                                        (a) outlier tissues versus the adjacent normal tissues (p=0.0015)    (b) adjacent versus non-adjacent normal tissues (p value=0.011). </a:t>
            </a:r>
          </a:p>
        </p:txBody>
      </p:sp>
    </p:spTree>
    <p:extLst>
      <p:ext uri="{BB962C8B-B14F-4D97-AF65-F5344CB8AC3E}">
        <p14:creationId xmlns:p14="http://schemas.microsoft.com/office/powerpoint/2010/main" val="371160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/>
              <a:t>RT-PCR Validation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14400"/>
            <a:ext cx="7769225" cy="566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2494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Clinical Association of MR Signature in Breast Cancer</a:t>
            </a: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8372707"/>
              </p:ext>
            </p:extLst>
          </p:nvPr>
        </p:nvGraphicFramePr>
        <p:xfrm>
          <a:off x="167617" y="1498242"/>
          <a:ext cx="8884966" cy="47397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355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9494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21242">
                <a:tc>
                  <a:txBody>
                    <a:bodyPr/>
                    <a:lstStyle/>
                    <a:p>
                      <a:pPr marL="0" marR="0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2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24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endParaRPr lang="en-US" sz="24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29932">
                <a:tc>
                  <a:txBody>
                    <a:bodyPr/>
                    <a:lstStyle/>
                    <a:p>
                      <a:pPr marL="0" marR="0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mbria"/>
                          <a:cs typeface="Arial" pitchFamily="34" charset="0"/>
                        </a:rPr>
                        <a:t>Cancer Risk</a:t>
                      </a:r>
                    </a:p>
                  </a:txBody>
                  <a:tcPr marL="68580" marR="6858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</a:t>
                      </a: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IDC vs. normal (p=0.03; </a:t>
                      </a:r>
                      <a:r>
                        <a:rPr lang="en-US" sz="2200" dirty="0" err="1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Turashvili</a:t>
                      </a:r>
                      <a:r>
                        <a:rPr lang="en-US" sz="2200" baseline="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et al.</a:t>
                      </a:r>
                      <a:r>
                        <a:rPr lang="en-US" sz="2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  <a:endParaRPr lang="en-US" sz="2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48326">
                <a:tc>
                  <a:txBody>
                    <a:bodyPr/>
                    <a:lstStyle/>
                    <a:p>
                      <a:pPr marL="0" marR="0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endParaRPr lang="en-US" sz="24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</a:t>
                      </a:r>
                      <a:r>
                        <a:rPr lang="en-US" sz="22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Relapse</a:t>
                      </a:r>
                      <a:r>
                        <a:rPr lang="en-US" sz="2200" baseline="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of primary cancer                             (p&lt;0.0001; </a:t>
                      </a:r>
                      <a:r>
                        <a:rPr lang="en-US" sz="2200" dirty="0" err="1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Chanrion</a:t>
                      </a:r>
                      <a:r>
                        <a:rPr lang="en-US" sz="22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et al.</a:t>
                      </a:r>
                      <a:r>
                        <a:rPr lang="en-US" sz="2200" baseline="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  <a:endParaRPr lang="en-US" sz="2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53571">
                <a:tc>
                  <a:txBody>
                    <a:bodyPr/>
                    <a:lstStyle/>
                    <a:p>
                      <a:pPr marL="0" marR="0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Disease Progression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Normal, outlier normal, DCIS, IDC                      (</a:t>
                      </a:r>
                      <a:r>
                        <a:rPr lang="en-US" sz="2200" baseline="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r=0.87; p&lt;0.0001; TCC)</a:t>
                      </a:r>
                      <a:endParaRPr lang="en-US" sz="2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65473">
                <a:tc>
                  <a:txBody>
                    <a:bodyPr/>
                    <a:lstStyle/>
                    <a:p>
                      <a:pPr marL="0" marR="0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endParaRPr lang="en-US" sz="24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ADH, DCIS, IDC (r=0.50; p&lt;0.0001; Ma et al.)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09061">
                <a:tc>
                  <a:txBody>
                    <a:bodyPr/>
                    <a:lstStyle/>
                    <a:p>
                      <a:pPr marL="0" marR="0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mbria"/>
                          <a:cs typeface="Arial" pitchFamily="34" charset="0"/>
                        </a:rPr>
                        <a:t>Prognosis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Metastasis</a:t>
                      </a:r>
                      <a:r>
                        <a:rPr lang="en-US" sz="2200" baseline="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-free survival (p&lt;0.0001; </a:t>
                      </a:r>
                      <a:r>
                        <a:rPr lang="en-US" sz="2200" dirty="0" err="1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van’t</a:t>
                      </a:r>
                      <a:r>
                        <a:rPr lang="en-US" sz="22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Veer et al.</a:t>
                      </a:r>
                      <a:r>
                        <a:rPr lang="en-US" sz="2200" baseline="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  <a:endParaRPr lang="en-US" sz="2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60737">
                <a:tc>
                  <a:txBody>
                    <a:bodyPr/>
                    <a:lstStyle/>
                    <a:p>
                      <a:pPr marL="0" marR="0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endParaRPr lang="en-US" sz="24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Metastasis</a:t>
                      </a:r>
                      <a:r>
                        <a:rPr lang="en-US" sz="2200" baseline="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-free survival (p=0.0004; </a:t>
                      </a:r>
                      <a:r>
                        <a:rPr lang="en-US" sz="22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Wang et al.</a:t>
                      </a:r>
                      <a:r>
                        <a:rPr lang="en-US" sz="2200" baseline="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  <a:endParaRPr lang="en-US" sz="2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74313">
                <a:tc>
                  <a:txBody>
                    <a:bodyPr/>
                    <a:lstStyle/>
                    <a:p>
                      <a:pPr marL="0" marR="0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endParaRPr lang="en-US" sz="24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Lymph node positive (p=0.007; </a:t>
                      </a:r>
                      <a:r>
                        <a:rPr lang="en-US" sz="2200" dirty="0" err="1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Hunag</a:t>
                      </a:r>
                      <a:r>
                        <a:rPr lang="en-US" sz="22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et al.)</a:t>
                      </a:r>
                    </a:p>
                  </a:txBody>
                  <a:tcPr marL="68580" marR="6858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255" y="3044680"/>
            <a:ext cx="1352820" cy="1432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377" y="1628774"/>
            <a:ext cx="155257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320017" y="5164908"/>
            <a:ext cx="1619250" cy="1616892"/>
            <a:chOff x="320017" y="5164908"/>
            <a:chExt cx="1619250" cy="1616892"/>
          </a:xfrm>
        </p:grpSpPr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017" y="5164908"/>
              <a:ext cx="1619250" cy="16168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901043" y="5788688"/>
              <a:ext cx="2914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430611" y="5312438"/>
              <a:ext cx="2914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958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/>
              <a:t>Cancer Development in ADH Study 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143000"/>
            <a:ext cx="7010400" cy="527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6096000" y="6243638"/>
            <a:ext cx="2073275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/>
              <a:t>Poola et al’s, 2005</a:t>
            </a:r>
          </a:p>
        </p:txBody>
      </p:sp>
    </p:spTree>
    <p:extLst>
      <p:ext uri="{BB962C8B-B14F-4D97-AF65-F5344CB8AC3E}">
        <p14:creationId xmlns:p14="http://schemas.microsoft.com/office/powerpoint/2010/main" val="17168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229600" cy="2895600"/>
          </a:xfrm>
        </p:spPr>
        <p:txBody>
          <a:bodyPr/>
          <a:lstStyle/>
          <a:p>
            <a:r>
              <a:rPr lang="en-US" dirty="0"/>
              <a:t>Development of Outlier Statistics to Identify Outlier Genes</a:t>
            </a:r>
          </a:p>
        </p:txBody>
      </p:sp>
      <p:sp>
        <p:nvSpPr>
          <p:cNvPr id="2" name="Rectangle 1"/>
          <p:cNvSpPr/>
          <p:nvPr/>
        </p:nvSpPr>
        <p:spPr>
          <a:xfrm>
            <a:off x="693420" y="4746245"/>
            <a:ext cx="8069580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2400" b="1" dirty="0">
                <a:ea typeface="ＭＳ Ｐゴシック" pitchFamily="34" charset="-128"/>
              </a:rPr>
              <a:t>Reference</a:t>
            </a:r>
            <a:r>
              <a:rPr lang="en-US" sz="2400" dirty="0">
                <a:ea typeface="ＭＳ Ｐゴシック" pitchFamily="34" charset="-128"/>
              </a:rPr>
              <a:t>: 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>
                <a:ea typeface="ＭＳ Ｐゴシック" pitchFamily="34" charset="-128"/>
              </a:rPr>
              <a:t>Distribution based p value for outlier sum in differential gene expression analysis. Chen et al., </a:t>
            </a:r>
            <a:r>
              <a:rPr lang="en-US" sz="2400" i="1" u="sng" dirty="0" err="1">
                <a:ea typeface="ＭＳ Ｐゴシック" pitchFamily="34" charset="-128"/>
              </a:rPr>
              <a:t>Biometrika</a:t>
            </a:r>
            <a:r>
              <a:rPr lang="en-US" sz="2400" i="1" dirty="0">
                <a:ea typeface="ＭＳ Ｐゴシック" pitchFamily="34" charset="-128"/>
              </a:rPr>
              <a:t>, </a:t>
            </a:r>
            <a:r>
              <a:rPr lang="en-US" sz="2400" dirty="0">
                <a:ea typeface="ＭＳ Ｐゴシック" pitchFamily="34" charset="-128"/>
              </a:rPr>
              <a:t>2010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305425" y="2614895"/>
            <a:ext cx="1733550" cy="2063562"/>
            <a:chOff x="5305425" y="2614895"/>
            <a:chExt cx="1733550" cy="2063562"/>
          </a:xfrm>
        </p:grpSpPr>
        <p:sp>
          <p:nvSpPr>
            <p:cNvPr id="5" name="TextBox 4"/>
            <p:cNvSpPr txBox="1"/>
            <p:nvPr/>
          </p:nvSpPr>
          <p:spPr>
            <a:xfrm>
              <a:off x="5305425" y="3385066"/>
              <a:ext cx="1733550" cy="52322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QC outlier</a:t>
              </a:r>
            </a:p>
          </p:txBody>
        </p:sp>
        <p:sp>
          <p:nvSpPr>
            <p:cNvPr id="4" name="Multiply 3"/>
            <p:cNvSpPr/>
            <p:nvPr/>
          </p:nvSpPr>
          <p:spPr>
            <a:xfrm>
              <a:off x="5305425" y="2614895"/>
              <a:ext cx="1685925" cy="2063562"/>
            </a:xfrm>
            <a:prstGeom prst="mathMultiply">
              <a:avLst/>
            </a:prstGeom>
            <a:solidFill>
              <a:srgbClr val="C00000">
                <a:alpha val="36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87283" y="2791842"/>
            <a:ext cx="3446567" cy="1569660"/>
            <a:chOff x="687283" y="2791842"/>
            <a:chExt cx="3446567" cy="1569660"/>
          </a:xfrm>
        </p:grpSpPr>
        <p:sp>
          <p:nvSpPr>
            <p:cNvPr id="3" name="TextBox 2"/>
            <p:cNvSpPr txBox="1"/>
            <p:nvPr/>
          </p:nvSpPr>
          <p:spPr>
            <a:xfrm>
              <a:off x="1485900" y="3385066"/>
              <a:ext cx="2647950" cy="5232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Biological outlier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687283" y="2791842"/>
              <a:ext cx="798617" cy="1569660"/>
            </a:xfrm>
            <a:prstGeom prst="rect">
              <a:avLst/>
            </a:prstGeom>
            <a:solidFill>
              <a:srgbClr val="FFFF00">
                <a:alpha val="41000"/>
              </a:srgbClr>
            </a:solidFill>
          </p:spPr>
          <p:txBody>
            <a:bodyPr wrap="none">
              <a:spAutoFit/>
            </a:bodyPr>
            <a:lstStyle/>
            <a:p>
              <a:r>
                <a:rPr lang="en-US" sz="9600" b="1" dirty="0">
                  <a:solidFill>
                    <a:srgbClr val="FF0000"/>
                  </a:solidFill>
                </a:rPr>
                <a:t>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65704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32038"/>
            <a:ext cx="8229600" cy="4525962"/>
          </a:xfrm>
        </p:spPr>
        <p:txBody>
          <a:bodyPr/>
          <a:lstStyle/>
          <a:p>
            <a:pPr marL="533400" indent="-533400"/>
            <a:r>
              <a:rPr lang="en-US" sz="2800" b="1" dirty="0"/>
              <a:t>Cancer Outlier Profile Analysis (COPA)</a:t>
            </a:r>
            <a:r>
              <a:rPr lang="en-US" sz="2800" dirty="0"/>
              <a:t> </a:t>
            </a:r>
          </a:p>
          <a:p>
            <a:pPr marL="533400" indent="-533400">
              <a:buFontTx/>
              <a:buNone/>
            </a:pPr>
            <a:endParaRPr lang="en-US" sz="2800" dirty="0"/>
          </a:p>
          <a:p>
            <a:pPr marL="533400" indent="-533400">
              <a:buFontTx/>
              <a:buAutoNum type="arabicPeriod"/>
            </a:pPr>
            <a:r>
              <a:rPr lang="en-US" sz="2800" dirty="0"/>
              <a:t>Center at median.</a:t>
            </a:r>
          </a:p>
          <a:p>
            <a:pPr marL="533400" indent="-533400">
              <a:buFontTx/>
              <a:buAutoNum type="arabicPeriod"/>
            </a:pPr>
            <a:r>
              <a:rPr lang="en-US" sz="2800" dirty="0"/>
              <a:t>Scale by the median absolute deviation (MAD). </a:t>
            </a:r>
          </a:p>
          <a:p>
            <a:pPr marL="533400" indent="-533400">
              <a:buFontTx/>
              <a:buAutoNum type="arabicPeriod"/>
            </a:pPr>
            <a:r>
              <a:rPr lang="en-US" sz="2800" dirty="0"/>
              <a:t>COPA score: The </a:t>
            </a:r>
            <a:r>
              <a:rPr lang="en-US" sz="2800" dirty="0" err="1"/>
              <a:t>k</a:t>
            </a:r>
            <a:r>
              <a:rPr lang="en-US" sz="2800" baseline="30000" dirty="0" err="1"/>
              <a:t>th</a:t>
            </a:r>
            <a:r>
              <a:rPr lang="en-US" sz="2800" dirty="0"/>
              <a:t> percentiles (e.g., 90%) of the transformed expression values </a:t>
            </a:r>
          </a:p>
          <a:p>
            <a:pPr marL="533400" indent="-533400">
              <a:buFontTx/>
              <a:buAutoNum type="arabicPeriod"/>
            </a:pPr>
            <a:r>
              <a:rPr lang="en-US" sz="2800" dirty="0"/>
              <a:t>The COPA score is used as a criterion to select outlier genes. </a:t>
            </a:r>
          </a:p>
        </p:txBody>
      </p:sp>
      <p:pic>
        <p:nvPicPr>
          <p:cNvPr id="1781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8770938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47810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/>
              <a:t>Limitation of COPA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838200"/>
            <a:ext cx="4967288" cy="634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3886200" y="106680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990000"/>
                </a:solidFill>
              </a:rPr>
              <a:t>(red)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5715000" y="106680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00CC00"/>
                </a:solidFill>
              </a:rPr>
              <a:t>(green)</a:t>
            </a:r>
          </a:p>
        </p:txBody>
      </p:sp>
    </p:spTree>
    <p:extLst>
      <p:ext uri="{BB962C8B-B14F-4D97-AF65-F5344CB8AC3E}">
        <p14:creationId xmlns:p14="http://schemas.microsoft.com/office/powerpoint/2010/main" val="32282094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/>
              <a:t>Other Outlier Statistics</a:t>
            </a:r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295400"/>
            <a:ext cx="8382000" cy="4724400"/>
          </a:xfrm>
        </p:spPr>
        <p:txBody>
          <a:bodyPr/>
          <a:lstStyle/>
          <a:p>
            <a:endParaRPr lang="en-US" sz="2800"/>
          </a:p>
          <a:p>
            <a:r>
              <a:rPr lang="en-US" sz="2800"/>
              <a:t>Outlier Sum (OS) </a:t>
            </a:r>
          </a:p>
          <a:p>
            <a:pPr lvl="1">
              <a:buFontTx/>
              <a:buNone/>
            </a:pPr>
            <a:r>
              <a:rPr lang="en-US" sz="2400"/>
              <a:t>by Tibshirani and Hastie (2007)</a:t>
            </a:r>
          </a:p>
          <a:p>
            <a:endParaRPr lang="en-US" sz="2800"/>
          </a:p>
          <a:p>
            <a:endParaRPr lang="en-US" sz="2800"/>
          </a:p>
          <a:p>
            <a:endParaRPr lang="en-US" sz="2800"/>
          </a:p>
          <a:p>
            <a:r>
              <a:rPr lang="en-US" sz="2800"/>
              <a:t>Outlier Robust t-statistic (ORT) </a:t>
            </a:r>
          </a:p>
          <a:p>
            <a:pPr>
              <a:buFontTx/>
              <a:buNone/>
            </a:pPr>
            <a:r>
              <a:rPr lang="en-US" sz="2800"/>
              <a:t>	by Wu (2007): </a:t>
            </a:r>
          </a:p>
          <a:p>
            <a:endParaRPr lang="en-US" sz="2800"/>
          </a:p>
          <a:p>
            <a:endParaRPr lang="en-US" sz="2800"/>
          </a:p>
          <a:p>
            <a:endParaRPr lang="en-US" sz="2800"/>
          </a:p>
        </p:txBody>
      </p:sp>
      <p:graphicFrame>
        <p:nvGraphicFramePr>
          <p:cNvPr id="179204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531938" y="2743200"/>
          <a:ext cx="3260725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6" name="Equation" r:id="rId3" imgW="1930320" imgH="622080" progId="Equation.3">
                  <p:embed/>
                </p:oleObj>
              </mc:Choice>
              <mc:Fallback>
                <p:oleObj name="Equation" r:id="rId3" imgW="1930320" imgH="622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1938" y="2743200"/>
                        <a:ext cx="3260725" cy="105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205" name="Object 5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941388" y="5424488"/>
          <a:ext cx="4518025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7" name="Equation" r:id="rId5" imgW="2857320" imgH="660240" progId="Equation.3">
                  <p:embed/>
                </p:oleObj>
              </mc:Choice>
              <mc:Fallback>
                <p:oleObj name="Equation" r:id="rId5" imgW="285732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1388" y="5424488"/>
                        <a:ext cx="4518025" cy="1044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920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143000"/>
            <a:ext cx="29210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6410324" y="3962400"/>
            <a:ext cx="2276475" cy="9525"/>
          </a:xfrm>
          <a:prstGeom prst="line">
            <a:avLst/>
          </a:prstGeom>
          <a:ln>
            <a:solidFill>
              <a:schemeClr val="accent1">
                <a:alpha val="48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6962775" y="1219200"/>
            <a:ext cx="2105025" cy="2574925"/>
            <a:chOff x="6962775" y="1219200"/>
            <a:chExt cx="2105025" cy="2574925"/>
          </a:xfrm>
        </p:grpSpPr>
        <p:sp>
          <p:nvSpPr>
            <p:cNvPr id="5" name="Right Brace 4"/>
            <p:cNvSpPr/>
            <p:nvPr/>
          </p:nvSpPr>
          <p:spPr>
            <a:xfrm>
              <a:off x="7620000" y="1828800"/>
              <a:ext cx="533400" cy="1965325"/>
            </a:xfrm>
            <a:prstGeom prst="rightBrace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962775" y="1219200"/>
              <a:ext cx="2105025" cy="46166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Sum of Outliers</a:t>
              </a: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>
              <a:off x="8153400" y="1680865"/>
              <a:ext cx="342900" cy="106233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754628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458200" cy="1096963"/>
          </a:xfrm>
        </p:spPr>
        <p:txBody>
          <a:bodyPr/>
          <a:lstStyle/>
          <a:p>
            <a:r>
              <a:rPr lang="en-US" sz="3600"/>
              <a:t>Challenges for Existing Outlier Statistics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Sample size dependence</a:t>
            </a:r>
          </a:p>
          <a:p>
            <a:r>
              <a:rPr lang="en-US"/>
              <a:t>Difficult to determine a threshold for the test statistics to identify outlier genes.</a:t>
            </a:r>
          </a:p>
        </p:txBody>
      </p:sp>
    </p:spTree>
    <p:extLst>
      <p:ext uri="{BB962C8B-B14F-4D97-AF65-F5344CB8AC3E}">
        <p14:creationId xmlns:p14="http://schemas.microsoft.com/office/powerpoint/2010/main" val="421832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" y="76518"/>
            <a:ext cx="8648700" cy="1143000"/>
          </a:xfrm>
        </p:spPr>
        <p:txBody>
          <a:bodyPr>
            <a:noAutofit/>
          </a:bodyPr>
          <a:lstStyle/>
          <a:p>
            <a:r>
              <a:rPr lang="en-US" sz="3600" dirty="0"/>
              <a:t>Distribution Based p Value for Outlier Sum (DPOS)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02081"/>
            <a:ext cx="8229600" cy="76962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Outlier Statistics= </a:t>
            </a:r>
          </a:p>
        </p:txBody>
      </p:sp>
      <p:pic>
        <p:nvPicPr>
          <p:cNvPr id="1843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" y="3330416"/>
            <a:ext cx="7302695" cy="179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35280" y="1992996"/>
                <a:ext cx="7421880" cy="12551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𝑜𝑏𝑠𝑒𝑟𝑣𝑒𝑑</m:t>
                          </m:r>
                          <m:r>
                            <a:rPr lang="en-US" sz="2400" i="1">
                              <a:latin typeface="Cambria Math"/>
                            </a:rPr>
                            <m:t> </m:t>
                          </m:r>
                          <m:r>
                            <a:rPr lang="en-US" sz="2400" i="1">
                              <a:latin typeface="Cambria Math"/>
                            </a:rPr>
                            <m:t>𝑜𝑢𝑡𝑙𝑖𝑒𝑟</m:t>
                          </m:r>
                          <m:r>
                            <a:rPr lang="en-US" sz="2400" i="1">
                              <a:latin typeface="Cambria Math"/>
                            </a:rPr>
                            <m:t> </m:t>
                          </m:r>
                          <m:r>
                            <a:rPr lang="en-US" sz="2400" i="1">
                              <a:latin typeface="Cambria Math"/>
                            </a:rPr>
                            <m:t>𝑠𝑢𝑚</m:t>
                          </m:r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𝑒𝑥𝑝𝑒𝑐𝑡𝑒𝑑</m:t>
                          </m:r>
                          <m:r>
                            <a:rPr lang="en-US" sz="2400" i="1">
                              <a:latin typeface="Cambria Math"/>
                            </a:rPr>
                            <m:t> </m:t>
                          </m:r>
                          <m:r>
                            <a:rPr lang="en-US" sz="2400" i="1">
                              <a:latin typeface="Cambria Math"/>
                            </a:rPr>
                            <m:t>𝑜𝑢𝑡𝑙𝑖𝑒𝑟</m:t>
                          </m:r>
                          <m:r>
                            <a:rPr lang="en-US" sz="2400" i="1">
                              <a:latin typeface="Cambria Math"/>
                            </a:rPr>
                            <m:t> </m:t>
                          </m:r>
                          <m:r>
                            <a:rPr lang="en-US" sz="2400" i="1">
                              <a:latin typeface="Cambria Math"/>
                            </a:rPr>
                            <m:t>𝑠𝑢𝑚</m:t>
                          </m:r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𝑒𝑠𝑡𝑖𝑚𝑎𝑡𝑒𝑑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𝑣𝑎𝑟𝑖𝑎𝑛𝑐𝑒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𝑜𝑓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𝑜𝑢𝑡𝑙𝑖𝑒𝑟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𝑠𝑢𝑚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𝑜𝑢𝑡𝑙𝑖𝑒𝑟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𝑠𝑎𝑚𝑝𝑙𝑒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𝑠𝑖𝑧𝑒</m:t>
                                  </m:r>
                                </m:den>
                              </m:f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" y="1992996"/>
                <a:ext cx="7421880" cy="125515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5524500" y="5036820"/>
            <a:ext cx="223266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Outlier statistics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4625340" y="4709160"/>
            <a:ext cx="838200" cy="4876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693420" y="5821680"/>
            <a:ext cx="806958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2400" b="1" dirty="0">
                <a:ea typeface="ＭＳ Ｐゴシック" pitchFamily="34" charset="-128"/>
              </a:rPr>
              <a:t>Ref</a:t>
            </a:r>
            <a:r>
              <a:rPr lang="en-US" sz="2400" dirty="0">
                <a:ea typeface="ＭＳ Ｐゴシック" pitchFamily="34" charset="-128"/>
              </a:rPr>
              <a:t>: Distribution based p value for outlier sum in differential gene expression analysis. Chen et al., </a:t>
            </a:r>
            <a:r>
              <a:rPr lang="en-US" sz="2400" i="1" u="sng" dirty="0" err="1">
                <a:ea typeface="ＭＳ Ｐゴシック" pitchFamily="34" charset="-128"/>
              </a:rPr>
              <a:t>Biometrika</a:t>
            </a:r>
            <a:r>
              <a:rPr lang="en-US" sz="2400" i="1" dirty="0">
                <a:ea typeface="ＭＳ Ｐゴシック" pitchFamily="34" charset="-128"/>
              </a:rPr>
              <a:t>, </a:t>
            </a:r>
            <a:r>
              <a:rPr lang="en-US" sz="2400" dirty="0">
                <a:ea typeface="ＭＳ Ｐゴシック" pitchFamily="34" charset="-128"/>
              </a:rPr>
              <a:t>2010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508435" y="2266950"/>
            <a:ext cx="141649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~ N(0,1)</a:t>
            </a:r>
          </a:p>
        </p:txBody>
      </p:sp>
    </p:spTree>
    <p:extLst>
      <p:ext uri="{BB962C8B-B14F-4D97-AF65-F5344CB8AC3E}">
        <p14:creationId xmlns:p14="http://schemas.microsoft.com/office/powerpoint/2010/main" val="4373478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4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4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Simulation: Power Study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79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47800"/>
            <a:ext cx="7391400" cy="311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941" name="Text Box 5"/>
          <p:cNvSpPr txBox="1">
            <a:spLocks noChangeArrowheads="1"/>
          </p:cNvSpPr>
          <p:nvPr/>
        </p:nvSpPr>
        <p:spPr bwMode="auto">
          <a:xfrm>
            <a:off x="762000" y="4495800"/>
            <a:ext cx="7391400" cy="216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Simulation scheme (1,000 times)</a:t>
            </a:r>
          </a:p>
          <a:p>
            <a:pPr>
              <a:spcBef>
                <a:spcPct val="50000"/>
              </a:spcBef>
            </a:pPr>
            <a:r>
              <a:rPr lang="en-US" sz="2400"/>
              <a:t>Sample size: n1=20, n2=20</a:t>
            </a:r>
          </a:p>
          <a:p>
            <a:pPr>
              <a:spcBef>
                <a:spcPct val="50000"/>
              </a:spcBef>
            </a:pPr>
            <a:r>
              <a:rPr lang="en-US" sz="2400"/>
              <a:t>Gene size: m=1000 genes </a:t>
            </a:r>
          </a:p>
          <a:p>
            <a:pPr>
              <a:spcBef>
                <a:spcPct val="50000"/>
              </a:spcBef>
            </a:pPr>
            <a:r>
              <a:rPr lang="en-US" sz="2400"/>
              <a:t>X</a:t>
            </a:r>
            <a:r>
              <a:rPr lang="en-US" sz="2400" baseline="-25000"/>
              <a:t>(i,j)</a:t>
            </a:r>
            <a:r>
              <a:rPr lang="en-US" sz="2400"/>
              <a:t> and Y</a:t>
            </a:r>
            <a:r>
              <a:rPr lang="en-US" sz="2400" baseline="-25000"/>
              <a:t>(i,j)</a:t>
            </a:r>
            <a:r>
              <a:rPr lang="en-US" sz="2400"/>
              <a:t> ~N(0,1) </a:t>
            </a:r>
            <a:r>
              <a:rPr lang="en-US" sz="2400" b="1">
                <a:solidFill>
                  <a:srgbClr val="CC3300"/>
                </a:solidFill>
              </a:rPr>
              <a:t>except for the Gene 1</a:t>
            </a:r>
          </a:p>
        </p:txBody>
      </p:sp>
      <p:grpSp>
        <p:nvGrpSpPr>
          <p:cNvPr id="167951" name="Group 15"/>
          <p:cNvGrpSpPr>
            <a:grpSpLocks/>
          </p:cNvGrpSpPr>
          <p:nvPr/>
        </p:nvGrpSpPr>
        <p:grpSpPr bwMode="auto">
          <a:xfrm>
            <a:off x="381000" y="1524000"/>
            <a:ext cx="2590800" cy="914400"/>
            <a:chOff x="240" y="960"/>
            <a:chExt cx="1632" cy="576"/>
          </a:xfrm>
        </p:grpSpPr>
        <p:sp>
          <p:nvSpPr>
            <p:cNvPr id="167942" name="Text Box 6"/>
            <p:cNvSpPr txBox="1">
              <a:spLocks noChangeArrowheads="1"/>
            </p:cNvSpPr>
            <p:nvPr/>
          </p:nvSpPr>
          <p:spPr bwMode="auto">
            <a:xfrm>
              <a:off x="240" y="960"/>
              <a:ext cx="816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>
                  <a:solidFill>
                    <a:srgbClr val="CC3300"/>
                  </a:solidFill>
                </a:rPr>
                <a:t>N(0,1)</a:t>
              </a:r>
            </a:p>
          </p:txBody>
        </p:sp>
        <p:sp>
          <p:nvSpPr>
            <p:cNvPr id="167944" name="Line 8"/>
            <p:cNvSpPr>
              <a:spLocks noChangeShapeType="1"/>
            </p:cNvSpPr>
            <p:nvPr/>
          </p:nvSpPr>
          <p:spPr bwMode="auto">
            <a:xfrm>
              <a:off x="1056" y="1248"/>
              <a:ext cx="816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371600" y="1371600"/>
            <a:ext cx="7467600" cy="1371600"/>
            <a:chOff x="1371600" y="1371600"/>
            <a:chExt cx="7467600" cy="1371600"/>
          </a:xfrm>
        </p:grpSpPr>
        <p:grpSp>
          <p:nvGrpSpPr>
            <p:cNvPr id="167950" name="Group 14"/>
            <p:cNvGrpSpPr>
              <a:grpSpLocks/>
            </p:cNvGrpSpPr>
            <p:nvPr/>
          </p:nvGrpSpPr>
          <p:grpSpPr bwMode="auto">
            <a:xfrm>
              <a:off x="1371600" y="2286000"/>
              <a:ext cx="6629400" cy="457200"/>
              <a:chOff x="864" y="1440"/>
              <a:chExt cx="4176" cy="288"/>
            </a:xfrm>
          </p:grpSpPr>
          <p:sp>
            <p:nvSpPr>
              <p:cNvPr id="167943" name="Line 7"/>
              <p:cNvSpPr>
                <a:spLocks noChangeShapeType="1"/>
              </p:cNvSpPr>
              <p:nvPr/>
            </p:nvSpPr>
            <p:spPr bwMode="auto">
              <a:xfrm>
                <a:off x="864" y="1728"/>
                <a:ext cx="4176" cy="0"/>
              </a:xfrm>
              <a:prstGeom prst="line">
                <a:avLst/>
              </a:prstGeom>
              <a:noFill/>
              <a:ln w="25400">
                <a:solidFill>
                  <a:srgbClr val="8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7946" name="Line 10"/>
              <p:cNvSpPr>
                <a:spLocks noChangeShapeType="1"/>
              </p:cNvSpPr>
              <p:nvPr/>
            </p:nvSpPr>
            <p:spPr bwMode="auto">
              <a:xfrm>
                <a:off x="3408" y="1440"/>
                <a:ext cx="0" cy="288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7947" name="Line 11"/>
              <p:cNvSpPr>
                <a:spLocks noChangeShapeType="1"/>
              </p:cNvSpPr>
              <p:nvPr/>
            </p:nvSpPr>
            <p:spPr bwMode="auto">
              <a:xfrm>
                <a:off x="4080" y="1440"/>
                <a:ext cx="0" cy="288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7948" name="Line 12"/>
              <p:cNvSpPr>
                <a:spLocks noChangeShapeType="1"/>
              </p:cNvSpPr>
              <p:nvPr/>
            </p:nvSpPr>
            <p:spPr bwMode="auto">
              <a:xfrm>
                <a:off x="3408" y="1440"/>
                <a:ext cx="672" cy="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7952" name="Group 16"/>
            <p:cNvGrpSpPr>
              <a:grpSpLocks/>
            </p:cNvGrpSpPr>
            <p:nvPr/>
          </p:nvGrpSpPr>
          <p:grpSpPr bwMode="auto">
            <a:xfrm>
              <a:off x="6477000" y="1371600"/>
              <a:ext cx="2362200" cy="914400"/>
              <a:chOff x="4080" y="864"/>
              <a:chExt cx="1488" cy="576"/>
            </a:xfrm>
          </p:grpSpPr>
          <p:sp>
            <p:nvSpPr>
              <p:cNvPr id="167945" name="Text Box 9"/>
              <p:cNvSpPr txBox="1">
                <a:spLocks noChangeArrowheads="1"/>
              </p:cNvSpPr>
              <p:nvPr/>
            </p:nvSpPr>
            <p:spPr bwMode="auto">
              <a:xfrm>
                <a:off x="4752" y="864"/>
                <a:ext cx="816" cy="29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400" b="1">
                    <a:solidFill>
                      <a:srgbClr val="CC3300"/>
                    </a:solidFill>
                  </a:rPr>
                  <a:t>N(</a:t>
                </a:r>
                <a:r>
                  <a:rPr lang="en-US" sz="2400" b="1" i="1">
                    <a:solidFill>
                      <a:srgbClr val="CC3300"/>
                    </a:solidFill>
                  </a:rPr>
                  <a:t>h</a:t>
                </a:r>
                <a:r>
                  <a:rPr lang="en-US" sz="2400" b="1">
                    <a:solidFill>
                      <a:srgbClr val="CC3300"/>
                    </a:solidFill>
                  </a:rPr>
                  <a:t>,1)</a:t>
                </a:r>
              </a:p>
            </p:txBody>
          </p:sp>
          <p:sp>
            <p:nvSpPr>
              <p:cNvPr id="167949" name="Line 13"/>
              <p:cNvSpPr>
                <a:spLocks noChangeShapeType="1"/>
              </p:cNvSpPr>
              <p:nvPr/>
            </p:nvSpPr>
            <p:spPr bwMode="auto">
              <a:xfrm flipH="1">
                <a:off x="4080" y="1104"/>
                <a:ext cx="67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83109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Simulation: Power Study (con’t)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9069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 b="1" dirty="0"/>
              <a:t>Comparison of DPOS, t-test, COPA, OS, and ORT.</a:t>
            </a:r>
            <a:r>
              <a:rPr lang="en-US" sz="2800" dirty="0"/>
              <a:t> 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For DPOS and t-test: 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Collection of p value of the 1</a:t>
            </a:r>
            <a:r>
              <a:rPr lang="en-US" sz="2400" baseline="30000" dirty="0"/>
              <a:t>st</a:t>
            </a:r>
            <a:r>
              <a:rPr lang="en-US" sz="2400" dirty="0"/>
              <a:t> gene at each simulation.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For COPA, OS, ORT, 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p value of the 1</a:t>
            </a:r>
            <a:r>
              <a:rPr lang="en-US" sz="2400" baseline="30000" dirty="0"/>
              <a:t>st</a:t>
            </a:r>
            <a:r>
              <a:rPr lang="en-US" sz="2400" dirty="0"/>
              <a:t> gene: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dirty="0"/>
              <a:t>	Proportion of the other (null) genes with the test statistics larger than the first gene.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Power is calculated at the corrected significance level of 0.05. </a:t>
            </a:r>
          </a:p>
        </p:txBody>
      </p:sp>
    </p:spTree>
    <p:extLst>
      <p:ext uri="{BB962C8B-B14F-4D97-AF65-F5344CB8AC3E}">
        <p14:creationId xmlns:p14="http://schemas.microsoft.com/office/powerpoint/2010/main" val="124992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Result: Fixed Effect Size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577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219200"/>
            <a:ext cx="4557713" cy="519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77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1600"/>
            <a:ext cx="2678113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4686300" y="1866900"/>
            <a:ext cx="57150" cy="3829050"/>
          </a:xfrm>
          <a:prstGeom prst="line">
            <a:avLst/>
          </a:prstGeom>
          <a:ln>
            <a:solidFill>
              <a:schemeClr val="accent2">
                <a:alpha val="30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3971925" y="1990725"/>
            <a:ext cx="609600" cy="952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019425" y="3836987"/>
            <a:ext cx="553998" cy="923330"/>
          </a:xfrm>
          <a:prstGeom prst="rect">
            <a:avLst/>
          </a:prstGeom>
          <a:solidFill>
            <a:schemeClr val="bg1"/>
          </a:solidFill>
        </p:spPr>
        <p:txBody>
          <a:bodyPr vert="vert270" wrap="square" rtlCol="0">
            <a:spAutoFit/>
          </a:bodyPr>
          <a:lstStyle/>
          <a:p>
            <a:r>
              <a:rPr lang="en-US" sz="2400" b="1" dirty="0"/>
              <a:t>Power</a:t>
            </a:r>
          </a:p>
        </p:txBody>
      </p:sp>
    </p:spTree>
    <p:extLst>
      <p:ext uri="{BB962C8B-B14F-4D97-AF65-F5344CB8AC3E}">
        <p14:creationId xmlns:p14="http://schemas.microsoft.com/office/powerpoint/2010/main" val="400066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sz="4000"/>
              <a:t>Cont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97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838200"/>
            <a:ext cx="7575550" cy="574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101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2838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4000" dirty="0"/>
              <a:t>Clinical Association of MR Signature in Breast Cancer</a:t>
            </a: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45612"/>
              </p:ext>
            </p:extLst>
          </p:nvPr>
        </p:nvGraphicFramePr>
        <p:xfrm>
          <a:off x="487657" y="1422042"/>
          <a:ext cx="8199143" cy="26309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5648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0426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10910">
                <a:tc>
                  <a:txBody>
                    <a:bodyPr/>
                    <a:lstStyle/>
                    <a:p>
                      <a:pPr marL="0" marR="0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6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endParaRPr lang="en-US" sz="16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6365">
                <a:tc>
                  <a:txBody>
                    <a:bodyPr/>
                    <a:lstStyle/>
                    <a:p>
                      <a:pPr marL="0" marR="0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mbria"/>
                          <a:cs typeface="Arial" pitchFamily="34" charset="0"/>
                        </a:rPr>
                        <a:t>Cancer Risk</a:t>
                      </a:r>
                    </a:p>
                  </a:txBody>
                  <a:tcPr marL="68580" marR="6858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</a:t>
                      </a:r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IDC vs. normal (p=0.03; </a:t>
                      </a:r>
                      <a:r>
                        <a:rPr lang="en-US" sz="1600" dirty="0" err="1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Turashvili</a:t>
                      </a:r>
                      <a:r>
                        <a:rPr lang="en-US" sz="1600" baseline="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et al.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  <a:endParaRPr lang="en-US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04244">
                <a:tc>
                  <a:txBody>
                    <a:bodyPr/>
                    <a:lstStyle/>
                    <a:p>
                      <a:pPr marL="0" marR="0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endParaRPr lang="en-US" sz="16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</a:t>
                      </a:r>
                      <a:r>
                        <a:rPr lang="en-US" sz="16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Relapse</a:t>
                      </a:r>
                      <a:r>
                        <a:rPr lang="en-US" sz="1600" baseline="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of primary cancer  (p&lt;0.0001; </a:t>
                      </a:r>
                      <a:r>
                        <a:rPr lang="en-US" sz="1600" dirty="0" err="1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Chanrion</a:t>
                      </a:r>
                      <a:r>
                        <a:rPr lang="en-US" sz="16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et al.</a:t>
                      </a:r>
                      <a:r>
                        <a:rPr lang="en-US" sz="1600" baseline="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  <a:endParaRPr lang="en-US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7314">
                <a:tc>
                  <a:txBody>
                    <a:bodyPr/>
                    <a:lstStyle/>
                    <a:p>
                      <a:pPr marL="0" marR="0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Disease Progression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</a:t>
                      </a:r>
                      <a:r>
                        <a:rPr lang="en-US" sz="16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Normal, outlier normal, DCIS, IDC (</a:t>
                      </a:r>
                      <a:r>
                        <a:rPr lang="en-US" sz="1600" baseline="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r=0.87; p&lt;0.0001; TCC)</a:t>
                      </a:r>
                      <a:endParaRPr lang="en-US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6365">
                <a:tc>
                  <a:txBody>
                    <a:bodyPr/>
                    <a:lstStyle/>
                    <a:p>
                      <a:pPr marL="0" marR="0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endParaRPr lang="en-US" sz="16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</a:t>
                      </a:r>
                      <a:r>
                        <a:rPr lang="en-US" sz="16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ADH, DCIS, IDC (r=0.50; p&lt;0.0001; Ma et al.)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51205">
                <a:tc>
                  <a:txBody>
                    <a:bodyPr/>
                    <a:lstStyle/>
                    <a:p>
                      <a:pPr marL="0" marR="0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mbria"/>
                          <a:cs typeface="Arial" pitchFamily="34" charset="0"/>
                        </a:rPr>
                        <a:t>Prognosis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</a:t>
                      </a:r>
                      <a:r>
                        <a:rPr lang="en-US" sz="16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Metastasis</a:t>
                      </a:r>
                      <a:r>
                        <a:rPr lang="en-US" sz="1600" baseline="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-free survival (p&lt;0.0001; </a:t>
                      </a:r>
                      <a:r>
                        <a:rPr lang="en-US" sz="1600" dirty="0" err="1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van’t</a:t>
                      </a:r>
                      <a:r>
                        <a:rPr lang="en-US" sz="16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Veer et al.</a:t>
                      </a:r>
                      <a:r>
                        <a:rPr lang="en-US" sz="1600" baseline="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  <a:endParaRPr lang="en-US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3340">
                <a:tc>
                  <a:txBody>
                    <a:bodyPr/>
                    <a:lstStyle/>
                    <a:p>
                      <a:pPr marL="0" marR="0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endParaRPr lang="en-US" sz="16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</a:t>
                      </a:r>
                      <a:r>
                        <a:rPr lang="en-US" sz="16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Metastasis</a:t>
                      </a:r>
                      <a:r>
                        <a:rPr lang="en-US" sz="1600" baseline="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-free survival (p=0.0004; </a:t>
                      </a:r>
                      <a:r>
                        <a:rPr lang="en-US" sz="16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Wang et al.</a:t>
                      </a:r>
                      <a:r>
                        <a:rPr lang="en-US" sz="1600" baseline="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  <a:endParaRPr lang="en-US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16365">
                <a:tc>
                  <a:txBody>
                    <a:bodyPr/>
                    <a:lstStyle/>
                    <a:p>
                      <a:pPr marL="0" marR="0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endParaRPr lang="en-US" sz="16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</a:t>
                      </a:r>
                      <a:r>
                        <a:rPr lang="en-US" sz="16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Lymph node positive (p=0.007; </a:t>
                      </a:r>
                      <a:r>
                        <a:rPr lang="en-US" sz="1600" dirty="0" err="1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Hunag</a:t>
                      </a:r>
                      <a:r>
                        <a:rPr lang="en-US" sz="16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et al.)</a:t>
                      </a:r>
                    </a:p>
                  </a:txBody>
                  <a:tcPr marL="68580" marR="6858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79120" y="4800600"/>
            <a:ext cx="675132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600" dirty="0"/>
              <a:t>How about other cancer types?</a:t>
            </a:r>
          </a:p>
        </p:txBody>
      </p:sp>
    </p:spTree>
    <p:extLst>
      <p:ext uri="{BB962C8B-B14F-4D97-AF65-F5344CB8AC3E}">
        <p14:creationId xmlns:p14="http://schemas.microsoft.com/office/powerpoint/2010/main" val="2922427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192405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000" dirty="0"/>
              <a:t>Clinical Association of MR </a:t>
            </a:r>
            <a:r>
              <a:rPr lang="en-US" sz="4000" dirty="0">
                <a:cs typeface="+mj-cs"/>
              </a:rPr>
              <a:t>Signature in Lung Cancer</a:t>
            </a:r>
          </a:p>
        </p:txBody>
      </p:sp>
      <p:sp>
        <p:nvSpPr>
          <p:cNvPr id="2" name="Rectangle 1"/>
          <p:cNvSpPr/>
          <p:nvPr/>
        </p:nvSpPr>
        <p:spPr>
          <a:xfrm>
            <a:off x="444500" y="3505200"/>
            <a:ext cx="8458200" cy="129266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u="sng" dirty="0"/>
              <a:t>References: </a:t>
            </a:r>
          </a:p>
          <a:p>
            <a:pPr>
              <a:buFont typeface="Wingdings" charset="0"/>
              <a:buChar char="§"/>
            </a:pPr>
            <a:r>
              <a:rPr lang="en-US" sz="2000" dirty="0"/>
              <a:t>Chen et al. </a:t>
            </a:r>
            <a:r>
              <a:rPr lang="ja-JP" altLang="en-US" sz="2000" dirty="0"/>
              <a:t>“</a:t>
            </a:r>
            <a:r>
              <a:rPr lang="en-US" sz="2000" i="1" u="sng" dirty="0"/>
              <a:t>Prognostic and Predictive Value of a Malignancy-Risk Gene Signature in Early-Stage Non-Small Cell Lung Cancer</a:t>
            </a:r>
            <a:r>
              <a:rPr lang="ja-JP" altLang="en-US" sz="2000" dirty="0"/>
              <a:t>”</a:t>
            </a:r>
            <a:r>
              <a:rPr lang="en-US" sz="2000" dirty="0"/>
              <a:t>. Journal of the National Cancer Institute. 2011 Dec 21;103(24):1859-70.</a:t>
            </a:r>
          </a:p>
        </p:txBody>
      </p:sp>
    </p:spTree>
    <p:extLst>
      <p:ext uri="{BB962C8B-B14F-4D97-AF65-F5344CB8AC3E}">
        <p14:creationId xmlns:p14="http://schemas.microsoft.com/office/powerpoint/2010/main" val="347316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600" b="1" dirty="0"/>
              <a:t>Applications in Precision Medicine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1168400" y="6292850"/>
            <a:ext cx="502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Char char="o"/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o"/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charset="0"/>
              </a:rPr>
              <a:t>Courtesy use of </a:t>
            </a:r>
            <a:r>
              <a:rPr lang="en-US" altLang="en-US" sz="1800" dirty="0" err="1">
                <a:latin typeface="Arial" charset="0"/>
              </a:rPr>
              <a:t>Majewski</a:t>
            </a:r>
            <a:r>
              <a:rPr lang="en-US" altLang="en-US" sz="1800" dirty="0">
                <a:latin typeface="Arial" charset="0"/>
              </a:rPr>
              <a:t> and </a:t>
            </a:r>
            <a:r>
              <a:rPr lang="en-US" altLang="en-US" sz="1800" dirty="0" err="1">
                <a:latin typeface="Arial" charset="0"/>
              </a:rPr>
              <a:t>Bernards</a:t>
            </a:r>
            <a:r>
              <a:rPr lang="en-US" altLang="en-US" sz="1800" dirty="0">
                <a:latin typeface="Arial" charset="0"/>
              </a:rPr>
              <a:t>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50" y="1524000"/>
            <a:ext cx="5975350" cy="420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873750" y="3512065"/>
            <a:ext cx="2609850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Longer survival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73750" y="4145695"/>
            <a:ext cx="2609850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Poor survival</a:t>
            </a:r>
          </a:p>
        </p:txBody>
      </p:sp>
      <p:sp>
        <p:nvSpPr>
          <p:cNvPr id="4" name="Oval 3"/>
          <p:cNvSpPr/>
          <p:nvPr/>
        </p:nvSpPr>
        <p:spPr>
          <a:xfrm>
            <a:off x="666750" y="1524000"/>
            <a:ext cx="3016250" cy="4552950"/>
          </a:xfrm>
          <a:prstGeom prst="ellipse">
            <a:avLst/>
          </a:prstGeom>
          <a:noFill/>
          <a:ln>
            <a:solidFill>
              <a:schemeClr val="accent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09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>
                <a:cs typeface="+mj-cs"/>
              </a:rPr>
              <a:t>External Dataset Validation:</a:t>
            </a:r>
            <a:br>
              <a:rPr lang="en-US" dirty="0">
                <a:cs typeface="+mj-cs"/>
              </a:rPr>
            </a:br>
            <a:r>
              <a:rPr lang="en-US" b="1" dirty="0">
                <a:solidFill>
                  <a:srgbClr val="C00000"/>
                </a:solidFill>
                <a:cs typeface="+mj-cs"/>
              </a:rPr>
              <a:t>Prognostic Signature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2155"/>
            <a:ext cx="8229600" cy="4184008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en-US" sz="2800" dirty="0">
                <a:cs typeface="+mn-cs"/>
              </a:rPr>
              <a:t>Molecular Classification of Lung Adenocarcinoma (MCLA) cohort from the Director Challenging Consortium study </a:t>
            </a:r>
            <a:r>
              <a:rPr lang="en-US" sz="2800" dirty="0">
                <a:ea typeface="ＭＳ Ｐゴシック" pitchFamily="34" charset="-128"/>
                <a:cs typeface="+mn-cs"/>
              </a:rPr>
              <a:t>(N=442)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en-US" sz="2800" dirty="0"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03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68363"/>
          </a:xfrm>
        </p:spPr>
        <p:txBody>
          <a:bodyPr/>
          <a:lstStyle/>
          <a:p>
            <a:pPr eaLnBrk="1" hangingPunct="1"/>
            <a:r>
              <a:rPr lang="en-US" sz="4000" dirty="0"/>
              <a:t>Calculation of Malignancy-Risk Score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382000" cy="2133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b="1" dirty="0">
                <a:solidFill>
                  <a:srgbClr val="990000"/>
                </a:solidFill>
              </a:rPr>
              <a:t>Malignancy-risk (MR) score: </a:t>
            </a:r>
            <a:endParaRPr lang="en-US" dirty="0"/>
          </a:p>
        </p:txBody>
      </p:sp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137" y="3051485"/>
            <a:ext cx="5053013" cy="380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0200574"/>
              </p:ext>
            </p:extLst>
          </p:nvPr>
        </p:nvGraphicFramePr>
        <p:xfrm>
          <a:off x="2084388" y="1643063"/>
          <a:ext cx="3273425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1" name="Equation" r:id="rId4" imgW="1409400" imgH="368280" progId="Equation.3">
                  <p:embed/>
                </p:oleObj>
              </mc:Choice>
              <mc:Fallback>
                <p:oleObj name="Equation" r:id="rId4" imgW="1409400" imgH="3682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4388" y="1643063"/>
                        <a:ext cx="3273425" cy="852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676275" y="2245881"/>
            <a:ext cx="762000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 dirty="0"/>
              <a:t>where </a:t>
            </a:r>
            <a:r>
              <a:rPr lang="en-US" sz="2400" i="1" dirty="0"/>
              <a:t>x</a:t>
            </a:r>
            <a:r>
              <a:rPr lang="en-US" sz="2400" i="1" baseline="-25000" dirty="0"/>
              <a:t>i</a:t>
            </a:r>
            <a:r>
              <a:rPr lang="en-US" sz="2400" dirty="0"/>
              <a:t>, a standardized MR gene expression and </a:t>
            </a:r>
            <a:r>
              <a:rPr lang="en-US" sz="2400" i="1" dirty="0" err="1"/>
              <a:t>w</a:t>
            </a:r>
            <a:r>
              <a:rPr lang="en-US" sz="2400" i="1" baseline="-25000" dirty="0" err="1"/>
              <a:t>i</a:t>
            </a:r>
            <a:r>
              <a:rPr lang="en-US" sz="2400" i="1" baseline="-25000" dirty="0"/>
              <a:t> </a:t>
            </a:r>
            <a:r>
              <a:rPr lang="en-US" sz="2400" dirty="0"/>
              <a:t> as weight derived from 1</a:t>
            </a:r>
            <a:r>
              <a:rPr lang="en-US" sz="2400" baseline="30000" dirty="0"/>
              <a:t>st</a:t>
            </a:r>
            <a:r>
              <a:rPr lang="en-US" sz="2400" dirty="0"/>
              <a:t> principal component’s (PC1) loading coefficient.</a:t>
            </a:r>
          </a:p>
        </p:txBody>
      </p:sp>
      <p:sp>
        <p:nvSpPr>
          <p:cNvPr id="7" name="Rectangle 6"/>
          <p:cNvSpPr/>
          <p:nvPr/>
        </p:nvSpPr>
        <p:spPr>
          <a:xfrm>
            <a:off x="4660107" y="4083670"/>
            <a:ext cx="3426618" cy="9787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 dirty="0"/>
              <a:t>PC1 preserves most MR gene information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/>
              <a:t>(effective data reduction)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3790951" y="4219576"/>
            <a:ext cx="923924" cy="10477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1469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/>
      <p:bldP spid="3" grpId="0"/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1288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>
                <a:cs typeface="+mj-cs"/>
              </a:rPr>
              <a:t>Molecular Classification of Lung Adenocarcinoma (MCLA) cohort from the Director Challenging Consortium study (n=442)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  <p:pic>
        <p:nvPicPr>
          <p:cNvPr id="4403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162050"/>
            <a:ext cx="6467475" cy="569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9525" y="1676400"/>
            <a:ext cx="4648200" cy="4343400"/>
            <a:chOff x="152400" y="1676400"/>
            <a:chExt cx="4648200" cy="4343400"/>
          </a:xfrm>
        </p:grpSpPr>
        <p:cxnSp>
          <p:nvCxnSpPr>
            <p:cNvPr id="3" name="Straight Connector 2"/>
            <p:cNvCxnSpPr>
              <a:cxnSpLocks noChangeShapeType="1"/>
            </p:cNvCxnSpPr>
            <p:nvPr/>
          </p:nvCxnSpPr>
          <p:spPr bwMode="auto">
            <a:xfrm>
              <a:off x="4800600" y="1676400"/>
              <a:ext cx="0" cy="4343400"/>
            </a:xfrm>
            <a:prstGeom prst="line">
              <a:avLst/>
            </a:prstGeom>
            <a:noFill/>
            <a:ln w="38100">
              <a:solidFill>
                <a:srgbClr val="2D2D8A"/>
              </a:solidFill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" name="TextBox 3"/>
            <p:cNvSpPr txBox="1"/>
            <p:nvPr/>
          </p:nvSpPr>
          <p:spPr>
            <a:xfrm>
              <a:off x="152400" y="2322513"/>
              <a:ext cx="1676400" cy="646112"/>
            </a:xfrm>
            <a:prstGeom prst="rect">
              <a:avLst/>
            </a:prstGeom>
            <a:solidFill>
              <a:schemeClr val="accent5"/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b="1" dirty="0">
                  <a:solidFill>
                    <a:srgbClr val="FF0000"/>
                  </a:solidFill>
                  <a:ea typeface="ＭＳ Ｐゴシック" pitchFamily="34" charset="-128"/>
                  <a:cs typeface="+mn-cs"/>
                </a:rPr>
                <a:t>Median cutoff of PC1</a:t>
              </a:r>
            </a:p>
          </p:txBody>
        </p:sp>
        <p:cxnSp>
          <p:nvCxnSpPr>
            <p:cNvPr id="6" name="Straight Arrow Connector 5"/>
            <p:cNvCxnSpPr>
              <a:cxnSpLocks noChangeShapeType="1"/>
              <a:stCxn id="4" idx="3"/>
            </p:cNvCxnSpPr>
            <p:nvPr/>
          </p:nvCxnSpPr>
          <p:spPr bwMode="auto">
            <a:xfrm>
              <a:off x="1828800" y="2645897"/>
              <a:ext cx="2971800" cy="97303"/>
            </a:xfrm>
            <a:prstGeom prst="straightConnector1">
              <a:avLst/>
            </a:prstGeom>
            <a:noFill/>
            <a:ln w="38100">
              <a:solidFill>
                <a:srgbClr val="DAEDEF"/>
              </a:solidFill>
              <a:round/>
              <a:headEnd/>
              <a:tailEnd type="arrow" w="med" len="med"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895600" y="3733800"/>
            <a:ext cx="3581400" cy="576263"/>
            <a:chOff x="2895600" y="3733800"/>
            <a:chExt cx="3581400" cy="575965"/>
          </a:xfrm>
        </p:grpSpPr>
        <p:sp>
          <p:nvSpPr>
            <p:cNvPr id="44039" name="TextBox 9"/>
            <p:cNvSpPr txBox="1">
              <a:spLocks noChangeArrowheads="1"/>
            </p:cNvSpPr>
            <p:nvPr/>
          </p:nvSpPr>
          <p:spPr bwMode="auto">
            <a:xfrm>
              <a:off x="2895600" y="3733800"/>
              <a:ext cx="12192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400" b="1"/>
                <a:t>L-Risk</a:t>
              </a:r>
            </a:p>
          </p:txBody>
        </p:sp>
        <p:sp>
          <p:nvSpPr>
            <p:cNvPr id="44040" name="TextBox 13"/>
            <p:cNvSpPr txBox="1">
              <a:spLocks noChangeArrowheads="1"/>
            </p:cNvSpPr>
            <p:nvPr/>
          </p:nvSpPr>
          <p:spPr bwMode="auto">
            <a:xfrm>
              <a:off x="5257800" y="3848100"/>
              <a:ext cx="12192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400" b="1"/>
                <a:t>H-Risk</a:t>
              </a:r>
            </a:p>
          </p:txBody>
        </p:sp>
      </p:grpSp>
      <p:sp>
        <p:nvSpPr>
          <p:cNvPr id="2" name="Right Brace 1"/>
          <p:cNvSpPr/>
          <p:nvPr/>
        </p:nvSpPr>
        <p:spPr>
          <a:xfrm>
            <a:off x="7482840" y="1775460"/>
            <a:ext cx="647700" cy="424434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917180" y="3087886"/>
            <a:ext cx="112776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MR genes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21680" y="6372106"/>
            <a:ext cx="112776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Patients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6134100" y="6126163"/>
            <a:ext cx="0" cy="24594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128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152400"/>
            <a:ext cx="82296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sz="4000" dirty="0">
                <a:ea typeface="굴림" charset="0"/>
                <a:cs typeface="굴림" charset="0"/>
              </a:rPr>
              <a:t>Prognostic Signature</a:t>
            </a:r>
            <a:endParaRPr lang="en-US" sz="4000" dirty="0">
              <a:cs typeface="+mj-cs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  <p:sp>
        <p:nvSpPr>
          <p:cNvPr id="45060" name="Rectangle 1"/>
          <p:cNvSpPr>
            <a:spLocks noChangeArrowheads="1"/>
          </p:cNvSpPr>
          <p:nvPr/>
        </p:nvSpPr>
        <p:spPr bwMode="auto">
          <a:xfrm>
            <a:off x="112713" y="1068388"/>
            <a:ext cx="89154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ko-KR" sz="2400" dirty="0">
                <a:ea typeface="Gulim" charset="0"/>
                <a:cs typeface="Gulim" charset="0"/>
              </a:rPr>
              <a:t>Association of the malignancy-risk signature with overall survival (MCLA cohort: n=442) </a:t>
            </a:r>
            <a:endParaRPr lang="en-US" sz="2400" dirty="0"/>
          </a:p>
        </p:txBody>
      </p:sp>
      <p:pic>
        <p:nvPicPr>
          <p:cNvPr id="45061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09800"/>
            <a:ext cx="6962775" cy="44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5062" name="TextBox 1"/>
          <p:cNvSpPr txBox="1">
            <a:spLocks noChangeArrowheads="1"/>
          </p:cNvSpPr>
          <p:nvPr/>
        </p:nvSpPr>
        <p:spPr bwMode="auto">
          <a:xfrm>
            <a:off x="6248400" y="2971800"/>
            <a:ext cx="12192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b="1" dirty="0">
                <a:solidFill>
                  <a:srgbClr val="FF0000"/>
                </a:solidFill>
              </a:rPr>
              <a:t>MR Low</a:t>
            </a:r>
          </a:p>
        </p:txBody>
      </p:sp>
      <p:sp>
        <p:nvSpPr>
          <p:cNvPr id="45063" name="TextBox 2"/>
          <p:cNvSpPr txBox="1">
            <a:spLocks noChangeArrowheads="1"/>
          </p:cNvSpPr>
          <p:nvPr/>
        </p:nvSpPr>
        <p:spPr bwMode="auto">
          <a:xfrm>
            <a:off x="5638800" y="4267200"/>
            <a:ext cx="13716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b="1" dirty="0">
                <a:solidFill>
                  <a:srgbClr val="FF0000"/>
                </a:solidFill>
              </a:rPr>
              <a:t>MR High</a:t>
            </a:r>
          </a:p>
        </p:txBody>
      </p:sp>
    </p:spTree>
    <p:extLst>
      <p:ext uri="{BB962C8B-B14F-4D97-AF65-F5344CB8AC3E}">
        <p14:creationId xmlns:p14="http://schemas.microsoft.com/office/powerpoint/2010/main" val="224901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600" b="1" dirty="0"/>
              <a:t>Applications in Precision Medicine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1168400" y="6292850"/>
            <a:ext cx="502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Char char="o"/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o"/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charset="0"/>
              </a:rPr>
              <a:t>Courtesy use of </a:t>
            </a:r>
            <a:r>
              <a:rPr lang="en-US" altLang="en-US" sz="1800" dirty="0" err="1">
                <a:latin typeface="Arial" charset="0"/>
              </a:rPr>
              <a:t>Majewski</a:t>
            </a:r>
            <a:r>
              <a:rPr lang="en-US" altLang="en-US" sz="1800" dirty="0">
                <a:latin typeface="Arial" charset="0"/>
              </a:rPr>
              <a:t> and </a:t>
            </a:r>
            <a:r>
              <a:rPr lang="en-US" altLang="en-US" sz="1800" dirty="0" err="1">
                <a:latin typeface="Arial" charset="0"/>
              </a:rPr>
              <a:t>Bernards</a:t>
            </a:r>
            <a:r>
              <a:rPr lang="en-US" altLang="en-US" sz="1800" dirty="0">
                <a:latin typeface="Arial" charset="0"/>
              </a:rPr>
              <a:t>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50" y="1524000"/>
            <a:ext cx="5975350" cy="420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873750" y="3512065"/>
            <a:ext cx="2609850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Longer survival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73750" y="4145695"/>
            <a:ext cx="2609850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Poor survival</a:t>
            </a:r>
          </a:p>
        </p:txBody>
      </p:sp>
      <p:sp>
        <p:nvSpPr>
          <p:cNvPr id="4" name="Oval 3"/>
          <p:cNvSpPr/>
          <p:nvPr/>
        </p:nvSpPr>
        <p:spPr>
          <a:xfrm>
            <a:off x="4029075" y="1228725"/>
            <a:ext cx="4657725" cy="5064125"/>
          </a:xfrm>
          <a:prstGeom prst="ellipse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62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>
                <a:cs typeface="+mj-cs"/>
              </a:rPr>
              <a:t>External Dataset Validation:</a:t>
            </a:r>
            <a:br>
              <a:rPr lang="en-US" dirty="0">
                <a:cs typeface="+mj-cs"/>
              </a:rPr>
            </a:br>
            <a:r>
              <a:rPr lang="en-US" b="1" dirty="0">
                <a:solidFill>
                  <a:srgbClr val="C00000"/>
                </a:solidFill>
                <a:cs typeface="+mj-cs"/>
              </a:rPr>
              <a:t>Predictive Signature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sz="2400" i="1" dirty="0">
                <a:cs typeface="+mn-cs"/>
              </a:rPr>
              <a:t>JBR</a:t>
            </a:r>
            <a:r>
              <a:rPr lang="en-US" sz="2400" dirty="0">
                <a:cs typeface="+mn-cs"/>
              </a:rPr>
              <a:t>.</a:t>
            </a:r>
            <a:r>
              <a:rPr lang="en-US" sz="2400" i="1" dirty="0">
                <a:cs typeface="+mn-cs"/>
              </a:rPr>
              <a:t>10</a:t>
            </a:r>
            <a:r>
              <a:rPr lang="en-US" sz="2400" dirty="0">
                <a:cs typeface="+mn-cs"/>
              </a:rPr>
              <a:t>: A randomized phase III </a:t>
            </a:r>
            <a:r>
              <a:rPr lang="en-US" sz="2400" i="1" dirty="0">
                <a:cs typeface="+mn-cs"/>
              </a:rPr>
              <a:t>trial</a:t>
            </a:r>
            <a:r>
              <a:rPr lang="en-US" sz="2400" dirty="0">
                <a:cs typeface="+mn-cs"/>
              </a:rPr>
              <a:t> of adjuvant chemo therapy (ACT) versus observation (OBS) in completely resected stage IB and II non-small cell lung cancer</a:t>
            </a:r>
          </a:p>
          <a:p>
            <a:pPr lvl="1">
              <a:defRPr/>
            </a:pPr>
            <a:r>
              <a:rPr lang="en-US" sz="2400" dirty="0"/>
              <a:t>ACT: n= 71 </a:t>
            </a:r>
          </a:p>
          <a:p>
            <a:pPr lvl="1">
              <a:defRPr/>
            </a:pPr>
            <a:r>
              <a:rPr lang="en-US" sz="2400" dirty="0"/>
              <a:t>OBS: n=62</a:t>
            </a:r>
          </a:p>
          <a:p>
            <a:pPr lvl="1">
              <a:defRPr/>
            </a:pPr>
            <a:endParaRPr lang="en-US" sz="2400" dirty="0"/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dirty="0">
                <a:ea typeface="ＭＳ Ｐゴシック" pitchFamily="34" charset="-128"/>
                <a:cs typeface="+mn-cs"/>
              </a:rPr>
              <a:t>Steps: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>
                <a:ea typeface="ＭＳ Ｐゴシック" pitchFamily="34" charset="-128"/>
                <a:cs typeface="+mn-cs"/>
              </a:rPr>
              <a:t>Calculate PC1 of the signature for each patient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>
                <a:ea typeface="ＭＳ Ｐゴシック" pitchFamily="34" charset="-128"/>
                <a:cs typeface="+mn-cs"/>
              </a:rPr>
              <a:t>Group patients based on low and high PC1 score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>
                <a:ea typeface="ＭＳ Ｐゴシック" pitchFamily="34" charset="-128"/>
                <a:cs typeface="+mn-cs"/>
              </a:rPr>
              <a:t>Compare ACT vs. OBS in high PC1 group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>
                <a:ea typeface="ＭＳ Ｐゴシック" pitchFamily="34" charset="-128"/>
                <a:cs typeface="+mn-cs"/>
              </a:rPr>
              <a:t>Compare ACT vs. OBS in low PC1 group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>
                <a:ea typeface="ＭＳ Ｐゴシック" pitchFamily="34" charset="-128"/>
                <a:cs typeface="+mn-cs"/>
              </a:rPr>
              <a:t>Evaluate interaction effect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400" dirty="0">
              <a:ea typeface="ＭＳ Ｐゴシック" pitchFamily="34" charset="-128"/>
              <a:cs typeface="+mn-cs"/>
            </a:endParaRPr>
          </a:p>
          <a:p>
            <a:pPr marL="457200" lvl="1" indent="0">
              <a:buFontTx/>
              <a:buNone/>
              <a:defRPr/>
            </a:pPr>
            <a:endParaRPr lang="en-US" dirty="0"/>
          </a:p>
        </p:txBody>
      </p:sp>
      <p:sp>
        <p:nvSpPr>
          <p:cNvPr id="50180" name="Rectangle 3"/>
          <p:cNvSpPr>
            <a:spLocks noChangeArrowheads="1"/>
          </p:cNvSpPr>
          <p:nvPr/>
        </p:nvSpPr>
        <p:spPr bwMode="auto">
          <a:xfrm>
            <a:off x="5867400" y="3429000"/>
            <a:ext cx="2133600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r>
              <a:rPr lang="en-US"/>
              <a:t>Zhu et al, 2010</a:t>
            </a:r>
          </a:p>
        </p:txBody>
      </p:sp>
    </p:spTree>
    <p:extLst>
      <p:ext uri="{BB962C8B-B14F-4D97-AF65-F5344CB8AC3E}">
        <p14:creationId xmlns:p14="http://schemas.microsoft.com/office/powerpoint/2010/main" val="3228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Predictive Signature (</a:t>
            </a:r>
            <a:r>
              <a:rPr lang="en-US" dirty="0" err="1">
                <a:cs typeface="+mj-cs"/>
              </a:rPr>
              <a:t>Cont</a:t>
            </a:r>
            <a:r>
              <a:rPr lang="en-US" dirty="0">
                <a:cs typeface="+mj-cs"/>
              </a:rPr>
              <a:t>)</a:t>
            </a:r>
          </a:p>
        </p:txBody>
      </p:sp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135188"/>
            <a:ext cx="4267200" cy="4113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1205" name="TextBox 3"/>
          <p:cNvSpPr txBox="1">
            <a:spLocks noChangeArrowheads="1"/>
          </p:cNvSpPr>
          <p:nvPr/>
        </p:nvSpPr>
        <p:spPr bwMode="auto">
          <a:xfrm>
            <a:off x="2590800" y="2743200"/>
            <a:ext cx="762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FF0000"/>
                </a:solidFill>
              </a:rPr>
              <a:t>ACT</a:t>
            </a:r>
          </a:p>
        </p:txBody>
      </p:sp>
      <p:sp>
        <p:nvSpPr>
          <p:cNvPr id="51206" name="TextBox 4"/>
          <p:cNvSpPr txBox="1">
            <a:spLocks noChangeArrowheads="1"/>
          </p:cNvSpPr>
          <p:nvPr/>
        </p:nvSpPr>
        <p:spPr bwMode="auto">
          <a:xfrm>
            <a:off x="1981200" y="4495800"/>
            <a:ext cx="762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OBS</a:t>
            </a:r>
          </a:p>
        </p:txBody>
      </p:sp>
      <p:sp>
        <p:nvSpPr>
          <p:cNvPr id="51209" name="TextBox 7"/>
          <p:cNvSpPr txBox="1">
            <a:spLocks noChangeArrowheads="1"/>
          </p:cNvSpPr>
          <p:nvPr/>
        </p:nvSpPr>
        <p:spPr bwMode="auto">
          <a:xfrm>
            <a:off x="609600" y="1676400"/>
            <a:ext cx="2590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b="1" dirty="0">
                <a:solidFill>
                  <a:schemeClr val="accent2"/>
                </a:solidFill>
              </a:rPr>
              <a:t>High MR group:</a:t>
            </a:r>
          </a:p>
        </p:txBody>
      </p:sp>
      <p:sp>
        <p:nvSpPr>
          <p:cNvPr id="51210" name="TextBox 8"/>
          <p:cNvSpPr txBox="1">
            <a:spLocks noChangeArrowheads="1"/>
          </p:cNvSpPr>
          <p:nvPr/>
        </p:nvSpPr>
        <p:spPr bwMode="auto">
          <a:xfrm>
            <a:off x="1828800" y="2138363"/>
            <a:ext cx="1143000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P=0.03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494213" y="1684338"/>
            <a:ext cx="4268787" cy="4556125"/>
            <a:chOff x="4494213" y="1684338"/>
            <a:chExt cx="4268787" cy="4556125"/>
          </a:xfrm>
        </p:grpSpPr>
        <p:grpSp>
          <p:nvGrpSpPr>
            <p:cNvPr id="4" name="Group 3"/>
            <p:cNvGrpSpPr/>
            <p:nvPr/>
          </p:nvGrpSpPr>
          <p:grpSpPr>
            <a:xfrm>
              <a:off x="4494213" y="1684338"/>
              <a:ext cx="4268787" cy="4556125"/>
              <a:chOff x="4494213" y="1684338"/>
              <a:chExt cx="4268787" cy="4556125"/>
            </a:xfrm>
          </p:grpSpPr>
          <p:pic>
            <p:nvPicPr>
              <p:cNvPr id="51204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4213" y="2282825"/>
                <a:ext cx="4268787" cy="39576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  <p:sp>
            <p:nvSpPr>
              <p:cNvPr id="51207" name="TextBox 5"/>
              <p:cNvSpPr txBox="1">
                <a:spLocks noChangeArrowheads="1"/>
              </p:cNvSpPr>
              <p:nvPr/>
            </p:nvSpPr>
            <p:spPr bwMode="auto">
              <a:xfrm>
                <a:off x="5943600" y="2743200"/>
                <a:ext cx="685800" cy="369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/>
                  <a:t>OBS</a:t>
                </a:r>
              </a:p>
            </p:txBody>
          </p:sp>
          <p:sp>
            <p:nvSpPr>
              <p:cNvPr id="51208" name="TextBox 6"/>
              <p:cNvSpPr txBox="1">
                <a:spLocks noChangeArrowheads="1"/>
              </p:cNvSpPr>
              <p:nvPr/>
            </p:nvSpPr>
            <p:spPr bwMode="auto">
              <a:xfrm>
                <a:off x="4876800" y="2971800"/>
                <a:ext cx="685800" cy="369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b="1">
                    <a:solidFill>
                      <a:srgbClr val="FF0000"/>
                    </a:solidFill>
                  </a:rPr>
                  <a:t>ACT</a:t>
                </a:r>
              </a:p>
            </p:txBody>
          </p:sp>
          <p:sp>
            <p:nvSpPr>
              <p:cNvPr id="51211" name="TextBox 11"/>
              <p:cNvSpPr txBox="1">
                <a:spLocks noChangeArrowheads="1"/>
              </p:cNvSpPr>
              <p:nvPr/>
            </p:nvSpPr>
            <p:spPr bwMode="auto">
              <a:xfrm>
                <a:off x="4991100" y="1684338"/>
                <a:ext cx="2590800" cy="4619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2400" b="1" dirty="0">
                    <a:solidFill>
                      <a:schemeClr val="accent2"/>
                    </a:solidFill>
                  </a:rPr>
                  <a:t>Low MR group:</a:t>
                </a:r>
              </a:p>
            </p:txBody>
          </p:sp>
        </p:grpSp>
        <p:sp>
          <p:nvSpPr>
            <p:cNvPr id="51212" name="TextBox 12"/>
            <p:cNvSpPr txBox="1">
              <a:spLocks noChangeArrowheads="1"/>
            </p:cNvSpPr>
            <p:nvPr/>
          </p:nvSpPr>
          <p:spPr bwMode="auto">
            <a:xfrm>
              <a:off x="6172200" y="2209800"/>
              <a:ext cx="1143000" cy="3698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P=0.24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0534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88"/>
            <a:ext cx="8229600" cy="960437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Predictive Signature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pic>
        <p:nvPicPr>
          <p:cNvPr id="522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89075"/>
            <a:ext cx="7391400" cy="536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2229" name="Rectangle 3"/>
          <p:cNvSpPr>
            <a:spLocks noChangeArrowheads="1"/>
          </p:cNvSpPr>
          <p:nvPr/>
        </p:nvSpPr>
        <p:spPr bwMode="auto">
          <a:xfrm>
            <a:off x="304800" y="914400"/>
            <a:ext cx="8534400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/>
              <a:t>Combine both low and high PC1 groups: </a:t>
            </a:r>
          </a:p>
          <a:p>
            <a:r>
              <a:rPr lang="en-US" sz="2400">
                <a:solidFill>
                  <a:srgbClr val="FF0000"/>
                </a:solidFill>
              </a:rPr>
              <a:t>Interaction Effect (HR=0.29; p=0.02).</a:t>
            </a:r>
          </a:p>
          <a:p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52230" name="Rectangle 3"/>
          <p:cNvSpPr>
            <a:spLocks noChangeArrowheads="1"/>
          </p:cNvSpPr>
          <p:nvPr/>
        </p:nvSpPr>
        <p:spPr bwMode="auto">
          <a:xfrm>
            <a:off x="1066800" y="5638800"/>
            <a:ext cx="6781800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/>
              <a:t>MR.L: Low MR; </a:t>
            </a:r>
          </a:p>
          <a:p>
            <a:r>
              <a:rPr lang="en-US"/>
              <a:t>MR.H: High MR;   </a:t>
            </a:r>
          </a:p>
          <a:p>
            <a:r>
              <a:rPr lang="en-US"/>
              <a:t>ACT: group with ACT</a:t>
            </a:r>
          </a:p>
          <a:p>
            <a:r>
              <a:rPr lang="en-US"/>
              <a:t>OBS: group without ACT.</a:t>
            </a:r>
          </a:p>
        </p:txBody>
      </p:sp>
    </p:spTree>
    <p:extLst>
      <p:ext uri="{BB962C8B-B14F-4D97-AF65-F5344CB8AC3E}">
        <p14:creationId xmlns:p14="http://schemas.microsoft.com/office/powerpoint/2010/main" val="264284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/>
              <a:t>A MR Sibling Gene Signature: </a:t>
            </a:r>
            <a:br>
              <a:rPr lang="en-US" dirty="0"/>
            </a:br>
            <a:r>
              <a:rPr lang="en-US" dirty="0"/>
              <a:t>E2F Signature (PI: Dr. Cress)</a:t>
            </a:r>
          </a:p>
        </p:txBody>
      </p:sp>
      <p:sp>
        <p:nvSpPr>
          <p:cNvPr id="4" name="Rectangle 3"/>
          <p:cNvSpPr/>
          <p:nvPr/>
        </p:nvSpPr>
        <p:spPr>
          <a:xfrm>
            <a:off x="804823" y="3234305"/>
            <a:ext cx="7696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Funded by the James and Esther King Biomedical Research Program Grant (5JK06)</a:t>
            </a:r>
          </a:p>
        </p:txBody>
      </p:sp>
    </p:spTree>
    <p:extLst>
      <p:ext uri="{BB962C8B-B14F-4D97-AF65-F5344CB8AC3E}">
        <p14:creationId xmlns:p14="http://schemas.microsoft.com/office/powerpoint/2010/main" val="400363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71" y="342896"/>
            <a:ext cx="8389006" cy="802210"/>
          </a:xfrm>
        </p:spPr>
        <p:txBody>
          <a:bodyPr>
            <a:normAutofit/>
          </a:bodyPr>
          <a:lstStyle/>
          <a:p>
            <a:r>
              <a:rPr lang="en-US" dirty="0"/>
              <a:t>From Bench to Bedside</a:t>
            </a: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55303" y="1844078"/>
            <a:ext cx="2240274" cy="4572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effectLst/>
                <a:latin typeface="Calibri"/>
                <a:ea typeface="Calibri"/>
                <a:cs typeface="Times New Roman"/>
              </a:rPr>
              <a:t>Discovery Stage</a:t>
            </a:r>
            <a:endParaRPr lang="en-US" sz="2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2773429" y="1844078"/>
            <a:ext cx="2932125" cy="4572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00" dirty="0">
                <a:effectLst/>
                <a:latin typeface="Calibri"/>
                <a:ea typeface="Calibri"/>
                <a:cs typeface="Times New Roman"/>
              </a:rPr>
              <a:t>  </a:t>
            </a:r>
            <a:r>
              <a:rPr lang="en-US" sz="2400" b="1" dirty="0">
                <a:effectLst/>
                <a:latin typeface="Calibri"/>
                <a:ea typeface="Calibri"/>
                <a:cs typeface="Times New Roman"/>
              </a:rPr>
              <a:t>Test Validation Stage</a:t>
            </a:r>
            <a:endParaRPr lang="en-US" sz="2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6046092" y="1844078"/>
            <a:ext cx="2750285" cy="4572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effectLst/>
                <a:latin typeface="Calibri"/>
                <a:ea typeface="Calibri"/>
                <a:cs typeface="Times New Roman"/>
              </a:rPr>
              <a:t>Clinical Utility Stage</a:t>
            </a:r>
            <a:endParaRPr lang="en-US" sz="2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2461229" y="1981994"/>
            <a:ext cx="274414" cy="2286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5749479" y="1973807"/>
            <a:ext cx="274414" cy="2286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69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55" y="-125883"/>
            <a:ext cx="8970189" cy="934486"/>
          </a:xfrm>
        </p:spPr>
        <p:txBody>
          <a:bodyPr>
            <a:normAutofit/>
          </a:bodyPr>
          <a:lstStyle/>
          <a:p>
            <a:r>
              <a:rPr lang="en-US" altLang="en-US" sz="2800" b="1" dirty="0"/>
              <a:t>Flow Chart of Development and Validation of E2F Signature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35420" y="859446"/>
            <a:ext cx="8449524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Discovery Stage: 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E2F </a:t>
            </a:r>
            <a:r>
              <a:rPr lang="en-US" alt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siRNA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in Cell Lines Microarray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Tumor/Normal Comparison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alt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Nanostring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Optimization (E2F signature: 74 genes)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8878907"/>
              </p:ext>
            </p:extLst>
          </p:nvPr>
        </p:nvGraphicFramePr>
        <p:xfrm>
          <a:off x="310757" y="2624253"/>
          <a:ext cx="8474187" cy="3628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32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1173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53916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68468">
                <a:tc gridSpan="3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3600" b="1" u="sng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Validation Stage:</a:t>
                      </a:r>
                      <a:endParaRPr lang="en-US" altLang="en-US" sz="3600" b="1" kern="1200" dirty="0">
                        <a:solidFill>
                          <a:srgbClr val="FFFF00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2400" b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59458">
                <a:tc>
                  <a:txBody>
                    <a:bodyPr/>
                    <a:lstStyle/>
                    <a:p>
                      <a:endParaRPr lang="en-US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400" b="1" u="sng" dirty="0">
                          <a:latin typeface="+mj-lt"/>
                          <a:cs typeface="Arial" panose="020B0604020202020204" pitchFamily="34" charset="0"/>
                        </a:rPr>
                        <a:t>Microarray/RNA-</a:t>
                      </a:r>
                      <a:r>
                        <a:rPr lang="en-US" altLang="en-US" sz="2400" b="1" u="sng" dirty="0" err="1">
                          <a:latin typeface="+mj-lt"/>
                          <a:cs typeface="Arial" panose="020B0604020202020204" pitchFamily="34" charset="0"/>
                        </a:rPr>
                        <a:t>seq</a:t>
                      </a:r>
                      <a:r>
                        <a:rPr lang="en-US" altLang="en-US" sz="2400" b="1" u="sng" dirty="0">
                          <a:latin typeface="+mj-lt"/>
                          <a:cs typeface="Arial" panose="020B0604020202020204" pitchFamily="34" charset="0"/>
                        </a:rPr>
                        <a:t> (FF)</a:t>
                      </a:r>
                      <a:endParaRPr lang="en-US" altLang="en-US" sz="2400" b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latin typeface="+mj-lt"/>
                        </a:rPr>
                        <a:t>NanoString</a:t>
                      </a:r>
                      <a:r>
                        <a:rPr lang="en-US" sz="2400" b="1" dirty="0">
                          <a:latin typeface="+mj-lt"/>
                        </a:rPr>
                        <a:t> (FFPE/FF)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59458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+mj-lt"/>
                        </a:rPr>
                        <a:t>Prognostic effect </a:t>
                      </a:r>
                    </a:p>
                    <a:p>
                      <a:r>
                        <a:rPr lang="en-US" sz="2400" b="1" dirty="0">
                          <a:latin typeface="+mj-lt"/>
                        </a:rPr>
                        <a:t>(predict risk)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400" b="1" dirty="0">
                          <a:latin typeface="+mj-lt"/>
                          <a:cs typeface="Arial" panose="020B0604020202020204" pitchFamily="34" charset="0"/>
                        </a:rPr>
                        <a:t>TCC, TCGA, MCLA, JBR10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400" b="1" dirty="0">
                          <a:latin typeface="+mj-lt"/>
                          <a:cs typeface="Arial" panose="020B0604020202020204" pitchFamily="34" charset="0"/>
                        </a:rPr>
                        <a:t>TCC, NATCH, DOD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414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+mj-lt"/>
                        </a:rPr>
                        <a:t>Predictive effect </a:t>
                      </a:r>
                    </a:p>
                    <a:p>
                      <a:r>
                        <a:rPr lang="en-US" sz="2400" b="1" dirty="0">
                          <a:latin typeface="+mj-lt"/>
                        </a:rPr>
                        <a:t>(predict treatment)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400" b="1" dirty="0">
                          <a:latin typeface="+mj-lt"/>
                          <a:cs typeface="Arial" panose="020B0604020202020204" pitchFamily="34" charset="0"/>
                        </a:rPr>
                        <a:t>JBR10*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400" b="1" dirty="0">
                          <a:latin typeface="+mj-lt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altLang="en-US" sz="2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Cisplatin</a:t>
                      </a:r>
                      <a:r>
                        <a:rPr lang="en-US" alt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altLang="en-US" sz="2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Vinorelbine</a:t>
                      </a:r>
                      <a:r>
                        <a:rPr lang="en-US" altLang="en-US" sz="2400" b="1" dirty="0">
                          <a:latin typeface="+mj-lt"/>
                          <a:cs typeface="Arial" panose="020B0604020202020204" pitchFamily="34" charset="0"/>
                        </a:rPr>
                        <a:t>)</a:t>
                      </a:r>
                      <a:endParaRPr lang="en-US" alt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400" b="1" dirty="0">
                          <a:latin typeface="+mj-lt"/>
                          <a:cs typeface="Arial" panose="020B0604020202020204" pitchFamily="34" charset="0"/>
                        </a:rPr>
                        <a:t>NATCH* (</a:t>
                      </a:r>
                      <a:r>
                        <a:rPr lang="en-US" alt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Carboplatin/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Paclitaxel</a:t>
                      </a:r>
                      <a:r>
                        <a:rPr lang="en-US" altLang="en-US" sz="2400" b="1" dirty="0">
                          <a:latin typeface="+mj-lt"/>
                          <a:cs typeface="Arial" panose="020B0604020202020204" pitchFamily="34" charset="0"/>
                        </a:rPr>
                        <a:t>)</a:t>
                      </a:r>
                      <a:endParaRPr lang="en-US" alt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10757" y="6316878"/>
            <a:ext cx="8384126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* JBR10 and NATCH both are two-arm randomized trial </a:t>
            </a:r>
          </a:p>
        </p:txBody>
      </p:sp>
    </p:spTree>
    <p:extLst>
      <p:ext uri="{BB962C8B-B14F-4D97-AF65-F5344CB8AC3E}">
        <p14:creationId xmlns:p14="http://schemas.microsoft.com/office/powerpoint/2010/main" val="770950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8"/>
          <p:cNvSpPr txBox="1">
            <a:spLocks noChangeArrowheads="1"/>
          </p:cNvSpPr>
          <p:nvPr/>
        </p:nvSpPr>
        <p:spPr bwMode="auto">
          <a:xfrm>
            <a:off x="1035312" y="138499"/>
            <a:ext cx="7194288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 dirty="0"/>
              <a:t>A Prognostic E2F Signature </a:t>
            </a:r>
            <a:r>
              <a:rPr lang="en-US" altLang="en-US" sz="2800" b="1" dirty="0"/>
              <a:t>(Microarray/RAN-</a:t>
            </a:r>
            <a:r>
              <a:rPr lang="en-US" altLang="en-US" sz="2800" b="1" dirty="0" err="1"/>
              <a:t>Seq</a:t>
            </a:r>
            <a:r>
              <a:rPr lang="en-US" altLang="en-US" sz="2800" b="1" dirty="0"/>
              <a:t> in FF Tissue)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44523" y="1290953"/>
            <a:ext cx="3706044" cy="2882799"/>
            <a:chOff x="344523" y="1290953"/>
            <a:chExt cx="3706044" cy="2882799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234" y="1699379"/>
              <a:ext cx="3068145" cy="2474373"/>
            </a:xfrm>
            <a:prstGeom prst="rect">
              <a:avLst/>
            </a:prstGeom>
          </p:spPr>
        </p:pic>
        <p:sp>
          <p:nvSpPr>
            <p:cNvPr id="9" name="Text Box 18"/>
            <p:cNvSpPr txBox="1">
              <a:spLocks noChangeArrowheads="1"/>
            </p:cNvSpPr>
            <p:nvPr/>
          </p:nvSpPr>
          <p:spPr bwMode="auto">
            <a:xfrm>
              <a:off x="344523" y="1290953"/>
              <a:ext cx="3706044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400" b="1" dirty="0">
                  <a:solidFill>
                    <a:srgbClr val="7030A0"/>
                  </a:solidFill>
                </a:rPr>
                <a:t>Moffitt Cohort: p&lt;0.001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160493" y="2304893"/>
              <a:ext cx="7161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Low*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876426" y="2490819"/>
              <a:ext cx="851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High**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884227" y="1212481"/>
            <a:ext cx="3859251" cy="2933952"/>
            <a:chOff x="4884227" y="1212481"/>
            <a:chExt cx="3859251" cy="2933952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84227" y="1506606"/>
              <a:ext cx="3079750" cy="2639827"/>
            </a:xfrm>
            <a:prstGeom prst="rect">
              <a:avLst/>
            </a:prstGeom>
          </p:spPr>
        </p:pic>
        <p:sp>
          <p:nvSpPr>
            <p:cNvPr id="16" name="Text Box 18"/>
            <p:cNvSpPr txBox="1">
              <a:spLocks noChangeArrowheads="1"/>
            </p:cNvSpPr>
            <p:nvPr/>
          </p:nvSpPr>
          <p:spPr bwMode="auto">
            <a:xfrm>
              <a:off x="5383822" y="1212481"/>
              <a:ext cx="3359656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400" b="1" dirty="0">
                  <a:solidFill>
                    <a:srgbClr val="7030A0"/>
                  </a:solidFill>
                </a:rPr>
                <a:t>TCGA Cohort: p=0.04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220411" y="2120227"/>
              <a:ext cx="5846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Low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875894" y="2306153"/>
              <a:ext cx="7575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High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72054" y="4050527"/>
            <a:ext cx="3876754" cy="2909490"/>
            <a:chOff x="272054" y="4050527"/>
            <a:chExt cx="3876754" cy="2909490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272" y="4395736"/>
              <a:ext cx="3229419" cy="2564281"/>
            </a:xfrm>
            <a:prstGeom prst="rect">
              <a:avLst/>
            </a:prstGeom>
          </p:spPr>
        </p:pic>
        <p:sp>
          <p:nvSpPr>
            <p:cNvPr id="15" name="Text Box 18"/>
            <p:cNvSpPr txBox="1">
              <a:spLocks noChangeArrowheads="1"/>
            </p:cNvSpPr>
            <p:nvPr/>
          </p:nvSpPr>
          <p:spPr bwMode="auto">
            <a:xfrm>
              <a:off x="272054" y="4050527"/>
              <a:ext cx="3876754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400" b="1" dirty="0">
                  <a:solidFill>
                    <a:srgbClr val="7030A0"/>
                  </a:solidFill>
                </a:rPr>
                <a:t>Director Cohort: p&lt;0.001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160494" y="5000233"/>
              <a:ext cx="5846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Low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970570" y="5186159"/>
              <a:ext cx="7575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High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059138" y="4033603"/>
            <a:ext cx="3963949" cy="2903744"/>
            <a:chOff x="5059138" y="4033603"/>
            <a:chExt cx="3963949" cy="2903744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9138" y="4427502"/>
              <a:ext cx="3047322" cy="2509845"/>
            </a:xfrm>
            <a:prstGeom prst="rect">
              <a:avLst/>
            </a:prstGeom>
          </p:spPr>
        </p:pic>
        <p:sp>
          <p:nvSpPr>
            <p:cNvPr id="17" name="Text Box 18"/>
            <p:cNvSpPr txBox="1">
              <a:spLocks noChangeArrowheads="1"/>
            </p:cNvSpPr>
            <p:nvPr/>
          </p:nvSpPr>
          <p:spPr bwMode="auto">
            <a:xfrm>
              <a:off x="5493957" y="4033603"/>
              <a:ext cx="3529130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400" b="1" dirty="0">
                  <a:solidFill>
                    <a:srgbClr val="7030A0"/>
                  </a:solidFill>
                </a:rPr>
                <a:t>JBR10 Cohort: p=0.01 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272775" y="5016607"/>
              <a:ext cx="5846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Low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082851" y="5202533"/>
              <a:ext cx="7575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High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526384" y="2864945"/>
            <a:ext cx="124484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*Low E2F</a:t>
            </a:r>
          </a:p>
          <a:p>
            <a:r>
              <a:rPr lang="en-US" b="1" dirty="0">
                <a:solidFill>
                  <a:srgbClr val="C00000"/>
                </a:solidFill>
              </a:rPr>
              <a:t>**High E2F</a:t>
            </a:r>
          </a:p>
        </p:txBody>
      </p:sp>
    </p:spTree>
    <p:extLst>
      <p:ext uri="{BB962C8B-B14F-4D97-AF65-F5344CB8AC3E}">
        <p14:creationId xmlns:p14="http://schemas.microsoft.com/office/powerpoint/2010/main" val="931753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8"/>
          <p:cNvSpPr txBox="1">
            <a:spLocks noChangeArrowheads="1"/>
          </p:cNvSpPr>
          <p:nvPr/>
        </p:nvSpPr>
        <p:spPr bwMode="auto">
          <a:xfrm>
            <a:off x="1035312" y="138499"/>
            <a:ext cx="7194288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 dirty="0"/>
              <a:t>A Prognostic E2F Signature </a:t>
            </a:r>
            <a:r>
              <a:rPr lang="en-US" altLang="en-US" sz="2800" b="1" dirty="0"/>
              <a:t>(</a:t>
            </a:r>
            <a:r>
              <a:rPr lang="en-US" altLang="en-US" sz="2800" b="1" dirty="0" err="1"/>
              <a:t>NanoString</a:t>
            </a:r>
            <a:r>
              <a:rPr lang="en-US" altLang="en-US" sz="2800" b="1" dirty="0"/>
              <a:t> in FF/FFPE Tissues)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8013" y="1518424"/>
            <a:ext cx="4647570" cy="3459039"/>
            <a:chOff x="68013" y="1518424"/>
            <a:chExt cx="4647570" cy="3459039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141" y="1861240"/>
              <a:ext cx="4051495" cy="3116223"/>
            </a:xfrm>
            <a:prstGeom prst="rect">
              <a:avLst/>
            </a:prstGeom>
          </p:spPr>
        </p:pic>
        <p:sp>
          <p:nvSpPr>
            <p:cNvPr id="16" name="Text Box 18"/>
            <p:cNvSpPr txBox="1">
              <a:spLocks noChangeArrowheads="1"/>
            </p:cNvSpPr>
            <p:nvPr/>
          </p:nvSpPr>
          <p:spPr bwMode="auto">
            <a:xfrm>
              <a:off x="68013" y="1518424"/>
              <a:ext cx="4647570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400" b="1" dirty="0">
                  <a:solidFill>
                    <a:srgbClr val="7030A0"/>
                  </a:solidFill>
                </a:rPr>
                <a:t>Moffitt Cohort (FFPE): p=0.002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160493" y="2516489"/>
              <a:ext cx="697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Low*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970570" y="2702415"/>
              <a:ext cx="8774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High**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632456" y="1520487"/>
            <a:ext cx="4051495" cy="3210683"/>
            <a:chOff x="4632456" y="1520487"/>
            <a:chExt cx="4051495" cy="3210683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2456" y="2103935"/>
              <a:ext cx="4051495" cy="2627235"/>
            </a:xfrm>
            <a:prstGeom prst="rect">
              <a:avLst/>
            </a:prstGeom>
          </p:spPr>
        </p:pic>
        <p:sp>
          <p:nvSpPr>
            <p:cNvPr id="9" name="Text Box 18"/>
            <p:cNvSpPr txBox="1">
              <a:spLocks noChangeArrowheads="1"/>
            </p:cNvSpPr>
            <p:nvPr/>
          </p:nvSpPr>
          <p:spPr bwMode="auto">
            <a:xfrm>
              <a:off x="4905439" y="1520487"/>
              <a:ext cx="3778512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400" b="1" dirty="0">
                  <a:solidFill>
                    <a:srgbClr val="7030A0"/>
                  </a:solidFill>
                </a:rPr>
                <a:t>DOD Cohort (FF): p=0.02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393776" y="2559401"/>
              <a:ext cx="5846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Low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982832" y="2893975"/>
              <a:ext cx="7575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High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28459" y="4810760"/>
            <a:ext cx="8146043" cy="1920240"/>
            <a:chOff x="528459" y="4810760"/>
            <a:chExt cx="8146043" cy="1920240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3007" y="4810760"/>
              <a:ext cx="4051495" cy="1920240"/>
            </a:xfrm>
            <a:prstGeom prst="rect">
              <a:avLst/>
            </a:prstGeom>
          </p:spPr>
        </p:pic>
        <p:sp>
          <p:nvSpPr>
            <p:cNvPr id="15" name="Text Box 18"/>
            <p:cNvSpPr txBox="1">
              <a:spLocks noChangeArrowheads="1"/>
            </p:cNvSpPr>
            <p:nvPr/>
          </p:nvSpPr>
          <p:spPr bwMode="auto">
            <a:xfrm>
              <a:off x="528459" y="5402513"/>
              <a:ext cx="3649646" cy="83099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400" b="1" dirty="0">
                  <a:solidFill>
                    <a:srgbClr val="7030A0"/>
                  </a:solidFill>
                </a:rPr>
                <a:t>NATCH Cohort (FFPE): p=0.03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444486" y="5098584"/>
              <a:ext cx="5846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Low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254562" y="5480992"/>
              <a:ext cx="7575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High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484793" y="3511276"/>
            <a:ext cx="124484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*Low E2F</a:t>
            </a:r>
          </a:p>
          <a:p>
            <a:r>
              <a:rPr lang="en-US" b="1" dirty="0">
                <a:solidFill>
                  <a:srgbClr val="C00000"/>
                </a:solidFill>
              </a:rPr>
              <a:t>**High E2F</a:t>
            </a:r>
          </a:p>
        </p:txBody>
      </p:sp>
    </p:spTree>
    <p:extLst>
      <p:ext uri="{BB962C8B-B14F-4D97-AF65-F5344CB8AC3E}">
        <p14:creationId xmlns:p14="http://schemas.microsoft.com/office/powerpoint/2010/main" val="1655499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8"/>
          <p:cNvSpPr txBox="1">
            <a:spLocks noChangeArrowheads="1"/>
          </p:cNvSpPr>
          <p:nvPr/>
        </p:nvSpPr>
        <p:spPr bwMode="auto">
          <a:xfrm>
            <a:off x="1035312" y="138499"/>
            <a:ext cx="7194288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 dirty="0"/>
              <a:t>A Predictive E2F Signature of Adjuvant Chemotherapy</a:t>
            </a:r>
            <a:endParaRPr lang="en-US" altLang="en-US" sz="2800" b="1" dirty="0"/>
          </a:p>
        </p:txBody>
      </p:sp>
      <p:grpSp>
        <p:nvGrpSpPr>
          <p:cNvPr id="6" name="Group 5"/>
          <p:cNvGrpSpPr/>
          <p:nvPr/>
        </p:nvGrpSpPr>
        <p:grpSpPr>
          <a:xfrm>
            <a:off x="4746199" y="1212481"/>
            <a:ext cx="4276888" cy="2838046"/>
            <a:chOff x="4746199" y="1212481"/>
            <a:chExt cx="4276888" cy="2838046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6199" y="1715365"/>
              <a:ext cx="4051495" cy="2335162"/>
            </a:xfrm>
            <a:prstGeom prst="rect">
              <a:avLst/>
            </a:prstGeom>
          </p:spPr>
        </p:pic>
        <p:sp>
          <p:nvSpPr>
            <p:cNvPr id="16" name="Text Box 18"/>
            <p:cNvSpPr txBox="1">
              <a:spLocks noChangeArrowheads="1"/>
            </p:cNvSpPr>
            <p:nvPr/>
          </p:nvSpPr>
          <p:spPr bwMode="auto">
            <a:xfrm>
              <a:off x="4972523" y="1212481"/>
              <a:ext cx="4050564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400" b="1" dirty="0">
                  <a:solidFill>
                    <a:srgbClr val="7030A0"/>
                  </a:solidFill>
                </a:rPr>
                <a:t>NTACH: High E2F (p=0.02)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565456" y="2697194"/>
              <a:ext cx="11301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Non-ACT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472085" y="2121487"/>
              <a:ext cx="7575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ACT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97313" y="1290953"/>
            <a:ext cx="4217748" cy="2742650"/>
            <a:chOff x="97313" y="1290953"/>
            <a:chExt cx="4217748" cy="2742650"/>
          </a:xfrm>
        </p:grpSpPr>
        <p:sp>
          <p:nvSpPr>
            <p:cNvPr id="9" name="Text Box 18"/>
            <p:cNvSpPr txBox="1">
              <a:spLocks noChangeArrowheads="1"/>
            </p:cNvSpPr>
            <p:nvPr/>
          </p:nvSpPr>
          <p:spPr bwMode="auto">
            <a:xfrm>
              <a:off x="344523" y="1290953"/>
              <a:ext cx="3970538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400" b="1" dirty="0">
                  <a:solidFill>
                    <a:srgbClr val="7030A0"/>
                  </a:solidFill>
                </a:rPr>
                <a:t>JBR10: High E2F (p=0.03)</a:t>
              </a: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13" y="1762809"/>
              <a:ext cx="4051495" cy="2270794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2047614" y="2835556"/>
              <a:ext cx="11301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Non-ACT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954243" y="2259849"/>
              <a:ext cx="7575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ACT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804756" y="4033603"/>
            <a:ext cx="4218331" cy="2824397"/>
            <a:chOff x="4804756" y="4033603"/>
            <a:chExt cx="4218331" cy="2824397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4756" y="4640662"/>
              <a:ext cx="4051495" cy="2217338"/>
            </a:xfrm>
            <a:prstGeom prst="rect">
              <a:avLst/>
            </a:prstGeom>
          </p:spPr>
        </p:pic>
        <p:sp>
          <p:nvSpPr>
            <p:cNvPr id="17" name="Text Box 18"/>
            <p:cNvSpPr txBox="1">
              <a:spLocks noChangeArrowheads="1"/>
            </p:cNvSpPr>
            <p:nvPr/>
          </p:nvSpPr>
          <p:spPr bwMode="auto">
            <a:xfrm>
              <a:off x="5055650" y="4033603"/>
              <a:ext cx="3967437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400" b="1" dirty="0">
                  <a:solidFill>
                    <a:srgbClr val="7030A0"/>
                  </a:solidFill>
                </a:rPr>
                <a:t>NTACH: Low E2F (p=0.62)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557899" y="5607908"/>
              <a:ext cx="11301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Non-ACT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464528" y="5032201"/>
              <a:ext cx="7575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ACT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97313" y="4050527"/>
            <a:ext cx="4051495" cy="2728123"/>
            <a:chOff x="97313" y="4050527"/>
            <a:chExt cx="4051495" cy="2728123"/>
          </a:xfrm>
        </p:grpSpPr>
        <p:sp>
          <p:nvSpPr>
            <p:cNvPr id="15" name="Text Box 18"/>
            <p:cNvSpPr txBox="1">
              <a:spLocks noChangeArrowheads="1"/>
            </p:cNvSpPr>
            <p:nvPr/>
          </p:nvSpPr>
          <p:spPr bwMode="auto">
            <a:xfrm>
              <a:off x="272054" y="4050527"/>
              <a:ext cx="3876754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400" b="1" dirty="0">
                  <a:solidFill>
                    <a:srgbClr val="7030A0"/>
                  </a:solidFill>
                </a:rPr>
                <a:t>JBR10: Low E2F (p=0.25)</a:t>
              </a:r>
            </a:p>
          </p:txBody>
        </p:sp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13" y="4520693"/>
              <a:ext cx="4051495" cy="2257957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2426371" y="5109146"/>
              <a:ext cx="11301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Non-ACT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333000" y="4782820"/>
              <a:ext cx="7575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ACT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151523" y="1762809"/>
            <a:ext cx="2163538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Microarray (FF)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92434" y="1718875"/>
            <a:ext cx="2530653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NanoString</a:t>
            </a:r>
            <a:r>
              <a:rPr lang="en-US" sz="2400" b="1" dirty="0"/>
              <a:t> (FFPE)</a:t>
            </a:r>
          </a:p>
        </p:txBody>
      </p:sp>
    </p:spTree>
    <p:extLst>
      <p:ext uri="{BB962C8B-B14F-4D97-AF65-F5344CB8AC3E}">
        <p14:creationId xmlns:p14="http://schemas.microsoft.com/office/powerpoint/2010/main" val="1830798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57" y="274638"/>
            <a:ext cx="8924846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3600" b="1" dirty="0"/>
              <a:t>Two-Stage Design for E2F Signature Validation in NSCLC Neo-Adjuvant Chemo Trial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84170"/>
            <a:ext cx="8229600" cy="4525963"/>
          </a:xfrm>
        </p:spPr>
        <p:txBody>
          <a:bodyPr/>
          <a:lstStyle/>
          <a:p>
            <a:r>
              <a:rPr lang="en-US" dirty="0"/>
              <a:t>Target Population: NSCLC</a:t>
            </a:r>
          </a:p>
          <a:p>
            <a:r>
              <a:rPr lang="en-US" dirty="0"/>
              <a:t>Treatment: </a:t>
            </a:r>
            <a:r>
              <a:rPr lang="en-US" dirty="0" err="1"/>
              <a:t>Neoadjuvant</a:t>
            </a:r>
            <a:r>
              <a:rPr lang="en-US" dirty="0"/>
              <a:t> Chemotherapy (single arm)</a:t>
            </a:r>
          </a:p>
          <a:p>
            <a:r>
              <a:rPr lang="en-US" dirty="0"/>
              <a:t>Primary endpoint: Pathological Response (PR)</a:t>
            </a:r>
          </a:p>
          <a:p>
            <a:r>
              <a:rPr lang="en-US" dirty="0"/>
              <a:t>Gene Signature: E2F signature</a:t>
            </a:r>
          </a:p>
        </p:txBody>
      </p:sp>
    </p:spTree>
    <p:extLst>
      <p:ext uri="{BB962C8B-B14F-4D97-AF65-F5344CB8AC3E}">
        <p14:creationId xmlns:p14="http://schemas.microsoft.com/office/powerpoint/2010/main" val="416032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>
                <a:cs typeface="+mj-cs"/>
              </a:rPr>
              <a:t>Challenges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The signature has not been tested in this population</a:t>
            </a:r>
          </a:p>
          <a:p>
            <a:pPr lvl="1">
              <a:defRPr/>
            </a:pPr>
            <a:r>
              <a:rPr lang="en-US" dirty="0"/>
              <a:t>How to evaluate the association and validation for the signature in this observational trial design? </a:t>
            </a:r>
            <a:endParaRPr lang="en-US" dirty="0">
              <a:cs typeface="+mn-cs"/>
            </a:endParaRPr>
          </a:p>
          <a:p>
            <a:pPr eaLnBrk="1" hangingPunct="1">
              <a:defRPr/>
            </a:pPr>
            <a:r>
              <a:rPr lang="en-US" dirty="0">
                <a:cs typeface="+mn-cs"/>
              </a:rPr>
              <a:t>How to classify sensitive subgroup in this patient population: </a:t>
            </a:r>
          </a:p>
          <a:p>
            <a:pPr lvl="1" eaLnBrk="1" hangingPunct="1">
              <a:defRPr/>
            </a:pPr>
            <a:r>
              <a:rPr lang="en-US" dirty="0"/>
              <a:t>What is the right cutoff to determine if a patient could respond to the treatment?</a:t>
            </a:r>
          </a:p>
        </p:txBody>
      </p:sp>
    </p:spTree>
    <p:extLst>
      <p:ext uri="{BB962C8B-B14F-4D97-AF65-F5344CB8AC3E}">
        <p14:creationId xmlns:p14="http://schemas.microsoft.com/office/powerpoint/2010/main" val="42288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56557"/>
            <a:ext cx="8229600" cy="1143000"/>
          </a:xfrm>
        </p:spPr>
        <p:txBody>
          <a:bodyPr/>
          <a:lstStyle/>
          <a:p>
            <a:r>
              <a:rPr lang="en-US" dirty="0"/>
              <a:t>Classic Design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8220" y="1567805"/>
            <a:ext cx="8101512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lvl="1"/>
            <a:r>
              <a:rPr lang="en-US" sz="2400" dirty="0"/>
              <a:t>Test association of E2F and Pathological Response (PR) </a:t>
            </a:r>
          </a:p>
          <a:p>
            <a:pPr marL="0" lvl="1"/>
            <a:r>
              <a:rPr lang="en-US" sz="2400" dirty="0"/>
              <a:t>(Compare E2F score between responders and non-responders)</a:t>
            </a:r>
          </a:p>
        </p:txBody>
      </p:sp>
      <p:sp>
        <p:nvSpPr>
          <p:cNvPr id="5" name="Rectangle 4"/>
          <p:cNvSpPr/>
          <p:nvPr/>
        </p:nvSpPr>
        <p:spPr>
          <a:xfrm>
            <a:off x="764166" y="761539"/>
            <a:ext cx="3486275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Association Design: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8218" y="2808417"/>
            <a:ext cx="709642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lvl="1"/>
            <a:r>
              <a:rPr lang="en-US" sz="2400" dirty="0"/>
              <a:t>Prior to treatment: measure E2F score for each patient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8220" y="3693848"/>
            <a:ext cx="684704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lvl="1"/>
            <a:r>
              <a:rPr lang="en-US" sz="2400" dirty="0"/>
              <a:t>Post to treatment: measure response for each patient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8220" y="4586837"/>
            <a:ext cx="6847046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lvl="1"/>
            <a:r>
              <a:rPr lang="en-US" sz="2400" dirty="0"/>
              <a:t>Association evaluation: </a:t>
            </a:r>
          </a:p>
          <a:p>
            <a:pPr marL="0" lvl="1"/>
            <a:r>
              <a:rPr lang="en-US" sz="2400" dirty="0"/>
              <a:t>Logistic regression or two-sample t-test 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816298" y="2398802"/>
            <a:ext cx="7557" cy="40961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825115" y="3284233"/>
            <a:ext cx="7557" cy="40961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841489" y="4177222"/>
            <a:ext cx="7557" cy="40961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26918" y="5836077"/>
            <a:ext cx="7181702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lvl="1"/>
            <a:r>
              <a:rPr lang="en-US" sz="2400" b="1" dirty="0">
                <a:solidFill>
                  <a:srgbClr val="FF0000"/>
                </a:solidFill>
              </a:rPr>
              <a:t>Issues: (1) Association, not Validation</a:t>
            </a:r>
          </a:p>
          <a:p>
            <a:pPr marL="0" lvl="1"/>
            <a:r>
              <a:rPr lang="en-US" sz="2400" b="1" dirty="0">
                <a:solidFill>
                  <a:srgbClr val="FF0000"/>
                </a:solidFill>
              </a:rPr>
              <a:t>(2) Unable to classify patient’s sensitivity to treatment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5864251" y="5481092"/>
            <a:ext cx="3221659" cy="762661"/>
            <a:chOff x="5864251" y="5481092"/>
            <a:chExt cx="3221659" cy="762661"/>
          </a:xfrm>
        </p:grpSpPr>
        <p:sp>
          <p:nvSpPr>
            <p:cNvPr id="14" name="TextBox 13"/>
            <p:cNvSpPr txBox="1"/>
            <p:nvPr/>
          </p:nvSpPr>
          <p:spPr>
            <a:xfrm>
              <a:off x="6422742" y="5481092"/>
              <a:ext cx="2663168" cy="4616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sz="2400" b="1" dirty="0">
                  <a:solidFill>
                    <a:srgbClr val="FF0000"/>
                  </a:solidFill>
                </a:rPr>
                <a:t>A passive approach</a:t>
              </a: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flipH="1">
              <a:off x="5864251" y="5942757"/>
              <a:ext cx="728371" cy="30099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5753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Our Innovative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Integration of ‘Association Design’ and ‘Validation Design’.</a:t>
            </a:r>
          </a:p>
          <a:p>
            <a:r>
              <a:rPr lang="en-US" dirty="0"/>
              <a:t>Split patients into two phases</a:t>
            </a:r>
          </a:p>
          <a:p>
            <a:pPr lvl="1"/>
            <a:r>
              <a:rPr lang="en-US" dirty="0"/>
              <a:t>Phase I: Association Design</a:t>
            </a:r>
          </a:p>
          <a:p>
            <a:pPr lvl="1"/>
            <a:r>
              <a:rPr lang="en-US" dirty="0"/>
              <a:t>Phase II: Validation Design</a:t>
            </a:r>
          </a:p>
        </p:txBody>
      </p:sp>
    </p:spTree>
    <p:extLst>
      <p:ext uri="{BB962C8B-B14F-4D97-AF65-F5344CB8AC3E}">
        <p14:creationId xmlns:p14="http://schemas.microsoft.com/office/powerpoint/2010/main" val="339724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88020" y="108329"/>
            <a:ext cx="3319909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1</a:t>
            </a:r>
            <a:r>
              <a:rPr lang="en-US" sz="2000" baseline="30000" dirty="0"/>
              <a:t>st</a:t>
            </a:r>
            <a:r>
              <a:rPr lang="en-US" sz="2000" dirty="0"/>
              <a:t> stage (training set: n=50)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4175108" y="508439"/>
            <a:ext cx="7299" cy="4194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80273" y="942775"/>
            <a:ext cx="6656817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lvl="1" algn="ctr"/>
            <a:r>
              <a:rPr lang="en-US" sz="2000" dirty="0"/>
              <a:t>Test association of E2F and Pathological Response (PR) </a:t>
            </a:r>
          </a:p>
          <a:p>
            <a:pPr marL="0" lvl="1" algn="ctr"/>
            <a:r>
              <a:rPr lang="en-US" sz="2000" dirty="0"/>
              <a:t>(Compare E2F score between responders and non-responders)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51647" y="2500509"/>
            <a:ext cx="2686085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lvl="1" algn="ctr"/>
            <a:r>
              <a:rPr lang="en-US" sz="2000" dirty="0"/>
              <a:t>Determine the cutoff of E2F score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3445195" y="1650661"/>
            <a:ext cx="744513" cy="8498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189707" y="1650661"/>
            <a:ext cx="1999965" cy="17775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43051" y="1785697"/>
            <a:ext cx="276272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P&lt;0.05: Validation phase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99565" y="1890919"/>
            <a:ext cx="287546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P&gt;0.05: Exploration phase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2911475" y="3208395"/>
            <a:ext cx="1" cy="2545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43050" y="3509141"/>
            <a:ext cx="3686067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2</a:t>
            </a:r>
            <a:r>
              <a:rPr lang="en-US" sz="2000" baseline="30000" dirty="0"/>
              <a:t>nd</a:t>
            </a:r>
            <a:r>
              <a:rPr lang="en-US" sz="2000" dirty="0"/>
              <a:t>  stage (validation set: n=50: 25 sensitive and 25 non-sensitive)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2911474" y="4257499"/>
            <a:ext cx="2" cy="2251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36026" y="4482638"/>
            <a:ext cx="4783597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lvl="1" algn="ctr"/>
            <a:r>
              <a:rPr lang="en-US" sz="2000" dirty="0"/>
              <a:t>Test </a:t>
            </a:r>
            <a:r>
              <a:rPr lang="en-US" sz="2000" dirty="0" err="1"/>
              <a:t>predictiveness</a:t>
            </a:r>
            <a:r>
              <a:rPr lang="en-US" sz="2000" dirty="0"/>
              <a:t> of E2F in PR </a:t>
            </a:r>
          </a:p>
          <a:p>
            <a:pPr marL="0" lvl="1" algn="ctr"/>
            <a:r>
              <a:rPr lang="en-US" sz="2000" dirty="0"/>
              <a:t>(Compare response rate </a:t>
            </a:r>
          </a:p>
          <a:p>
            <a:pPr marL="0" lvl="1" algn="ctr"/>
            <a:r>
              <a:rPr lang="en-US" sz="2000" dirty="0"/>
              <a:t>between sensitive and non-sensitive groups)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1874142" y="5495282"/>
            <a:ext cx="654570" cy="6112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20711" y="6106554"/>
            <a:ext cx="17080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Signature Validated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3028412" y="5519705"/>
            <a:ext cx="759112" cy="7253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050158" y="6245053"/>
            <a:ext cx="29132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More Exploration Needed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40785" y="3462974"/>
            <a:ext cx="3430596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lvl="1" algn="ctr"/>
            <a:r>
              <a:rPr lang="en-US" sz="2000" dirty="0"/>
              <a:t>2</a:t>
            </a:r>
            <a:r>
              <a:rPr lang="en-US" sz="2000" baseline="30000" dirty="0"/>
              <a:t>nd</a:t>
            </a:r>
            <a:r>
              <a:rPr lang="en-US" sz="2000" dirty="0"/>
              <a:t> stage (training set: n=50)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62898" y="4313361"/>
            <a:ext cx="3856654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lvl="1" algn="ctr"/>
            <a:r>
              <a:rPr lang="en-US" sz="2000" dirty="0"/>
              <a:t>Combine 1</a:t>
            </a:r>
            <a:r>
              <a:rPr lang="en-US" sz="2000" baseline="30000" dirty="0"/>
              <a:t>st</a:t>
            </a:r>
            <a:r>
              <a:rPr lang="en-US" sz="2000" dirty="0"/>
              <a:t> and 2</a:t>
            </a:r>
            <a:r>
              <a:rPr lang="en-US" sz="2000" baseline="30000" dirty="0"/>
              <a:t>nd</a:t>
            </a:r>
            <a:r>
              <a:rPr lang="en-US" sz="2000" dirty="0"/>
              <a:t> stages cohorts: Test association of E2F and PR </a:t>
            </a:r>
          </a:p>
          <a:p>
            <a:pPr marL="0" lvl="1" algn="ctr"/>
            <a:r>
              <a:rPr lang="en-US" sz="2000" dirty="0"/>
              <a:t>(Compare E2F score between responders and non-responders)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flipH="1">
            <a:off x="5871808" y="5649455"/>
            <a:ext cx="665487" cy="59559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660025" y="6134682"/>
            <a:ext cx="215412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Signature Not Validated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7039581" y="5668577"/>
            <a:ext cx="759112" cy="4379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583878" y="5616252"/>
            <a:ext cx="121165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P&gt;0.05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00718" y="5553284"/>
            <a:ext cx="128412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P&lt;0.05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6666441" y="3863084"/>
            <a:ext cx="0" cy="4502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7817957" y="5705875"/>
            <a:ext cx="85342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P&gt;0.05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189689" y="5689351"/>
            <a:ext cx="82830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P&lt;0.05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35460" y="1751756"/>
            <a:ext cx="3975899" cy="16764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33171" y="3462974"/>
            <a:ext cx="4783597" cy="20475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31646" y="5553196"/>
            <a:ext cx="4811139" cy="15315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919623" y="1722978"/>
            <a:ext cx="4224377" cy="2322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917000" y="3987313"/>
            <a:ext cx="4224377" cy="15708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4942219" y="5624696"/>
            <a:ext cx="4224377" cy="15708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80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 animBg="1"/>
      <p:bldP spid="34" grpId="0" animBg="1"/>
      <p:bldP spid="36" grpId="0" animBg="1"/>
      <p:bldP spid="38" grpId="0" animBg="1"/>
      <p:bldP spid="39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88020" y="108329"/>
            <a:ext cx="3319909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1</a:t>
            </a:r>
            <a:r>
              <a:rPr lang="en-US" sz="2000" baseline="30000" dirty="0"/>
              <a:t>st</a:t>
            </a:r>
            <a:r>
              <a:rPr lang="en-US" sz="2000" dirty="0"/>
              <a:t> stage (training set: n=50)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4175108" y="508439"/>
            <a:ext cx="7299" cy="4194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80273" y="942775"/>
            <a:ext cx="6656817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lvl="1" algn="ctr"/>
            <a:r>
              <a:rPr lang="en-US" sz="2000" dirty="0"/>
              <a:t>Test association of E2F and Pathological Response (PR) </a:t>
            </a:r>
          </a:p>
          <a:p>
            <a:pPr marL="0" lvl="1" algn="ctr"/>
            <a:r>
              <a:rPr lang="en-US" sz="2000" dirty="0"/>
              <a:t>(Compare E2F score between responders and non-responders)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51647" y="2500509"/>
            <a:ext cx="2686085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lvl="1" algn="ctr"/>
            <a:r>
              <a:rPr lang="en-US" sz="2000" dirty="0"/>
              <a:t>Determine the cutoff of E2F score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3445195" y="1650661"/>
            <a:ext cx="744513" cy="8498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189707" y="1650661"/>
            <a:ext cx="1999965" cy="17775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43051" y="1785697"/>
            <a:ext cx="276272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P&lt;0.05: Validation phase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99565" y="1890919"/>
            <a:ext cx="287546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P&gt;0.05: Exploration phase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2911475" y="3208395"/>
            <a:ext cx="1" cy="2545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43050" y="3509141"/>
            <a:ext cx="3686067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2</a:t>
            </a:r>
            <a:r>
              <a:rPr lang="en-US" sz="2000" baseline="30000" dirty="0"/>
              <a:t>nd</a:t>
            </a:r>
            <a:r>
              <a:rPr lang="en-US" sz="2000" dirty="0"/>
              <a:t>  stage (validation set: n=50: 25 sensitive and 25 non-sensitive)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2911474" y="4257499"/>
            <a:ext cx="2" cy="2251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36026" y="4482638"/>
            <a:ext cx="4783597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lvl="1" algn="ctr"/>
            <a:r>
              <a:rPr lang="en-US" sz="2000" dirty="0"/>
              <a:t>Test </a:t>
            </a:r>
            <a:r>
              <a:rPr lang="en-US" sz="2000" dirty="0" err="1"/>
              <a:t>predictiveness</a:t>
            </a:r>
            <a:r>
              <a:rPr lang="en-US" sz="2000" dirty="0"/>
              <a:t> of E2F in PR </a:t>
            </a:r>
          </a:p>
          <a:p>
            <a:pPr marL="0" lvl="1" algn="ctr"/>
            <a:r>
              <a:rPr lang="en-US" sz="2000" dirty="0"/>
              <a:t>(Compare response rate </a:t>
            </a:r>
          </a:p>
          <a:p>
            <a:pPr marL="0" lvl="1" algn="ctr"/>
            <a:r>
              <a:rPr lang="en-US" sz="2000" dirty="0"/>
              <a:t>between sensitive and non-sensitive groups)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1874142" y="5495282"/>
            <a:ext cx="654570" cy="6112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20711" y="6106554"/>
            <a:ext cx="17080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Signature Validated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3028412" y="5519705"/>
            <a:ext cx="759112" cy="7253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050158" y="6245053"/>
            <a:ext cx="29132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More Exploration Needed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40785" y="3462974"/>
            <a:ext cx="3430596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lvl="1" algn="ctr"/>
            <a:r>
              <a:rPr lang="en-US" sz="2000" dirty="0"/>
              <a:t>2</a:t>
            </a:r>
            <a:r>
              <a:rPr lang="en-US" sz="2000" baseline="30000" dirty="0"/>
              <a:t>nd</a:t>
            </a:r>
            <a:r>
              <a:rPr lang="en-US" sz="2000" dirty="0"/>
              <a:t> stage (training set: n=50)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62898" y="4313361"/>
            <a:ext cx="3856654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lvl="1" algn="ctr"/>
            <a:r>
              <a:rPr lang="en-US" sz="2000" dirty="0"/>
              <a:t>Combine 1</a:t>
            </a:r>
            <a:r>
              <a:rPr lang="en-US" sz="2000" baseline="30000" dirty="0"/>
              <a:t>st</a:t>
            </a:r>
            <a:r>
              <a:rPr lang="en-US" sz="2000" dirty="0"/>
              <a:t> and 2</a:t>
            </a:r>
            <a:r>
              <a:rPr lang="en-US" sz="2000" baseline="30000" dirty="0"/>
              <a:t>nd</a:t>
            </a:r>
            <a:r>
              <a:rPr lang="en-US" sz="2000" dirty="0"/>
              <a:t> stages cohorts: Test association of E2F and PR </a:t>
            </a:r>
          </a:p>
          <a:p>
            <a:pPr marL="0" lvl="1" algn="ctr"/>
            <a:r>
              <a:rPr lang="en-US" sz="2000" dirty="0"/>
              <a:t>(Compare E2F score between responders and non-responders)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flipH="1">
            <a:off x="5871808" y="5649455"/>
            <a:ext cx="665487" cy="59559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660025" y="6134682"/>
            <a:ext cx="215412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Signature Not Validated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7039581" y="5668577"/>
            <a:ext cx="759112" cy="4379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583878" y="5616252"/>
            <a:ext cx="121165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P&gt;0.05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00718" y="5553284"/>
            <a:ext cx="128412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P&lt;0.05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6666441" y="3863084"/>
            <a:ext cx="0" cy="4502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7817957" y="5705875"/>
            <a:ext cx="85342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P&gt;0.05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189689" y="5689351"/>
            <a:ext cx="82830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P&lt;0.05</a:t>
            </a:r>
          </a:p>
        </p:txBody>
      </p:sp>
    </p:spTree>
    <p:extLst>
      <p:ext uri="{BB962C8B-B14F-4D97-AF65-F5344CB8AC3E}">
        <p14:creationId xmlns:p14="http://schemas.microsoft.com/office/powerpoint/2010/main" val="18997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Simulation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38322"/>
          </a:xfrm>
        </p:spPr>
        <p:txBody>
          <a:bodyPr>
            <a:normAutofit/>
          </a:bodyPr>
          <a:lstStyle/>
          <a:p>
            <a:r>
              <a:rPr lang="en-US" dirty="0"/>
              <a:t>Historical data: 20% response rate in NSCLC </a:t>
            </a:r>
          </a:p>
          <a:p>
            <a:r>
              <a:rPr lang="en-US" dirty="0"/>
              <a:t>Response data ~ Bernoulli distribution(p=20%)</a:t>
            </a:r>
          </a:p>
          <a:p>
            <a:r>
              <a:rPr lang="en-US" dirty="0"/>
              <a:t>Hypothesis for distribution of the signature score</a:t>
            </a:r>
          </a:p>
          <a:p>
            <a:pPr lvl="1"/>
            <a:r>
              <a:rPr lang="en-US" dirty="0"/>
              <a:t>Non-responder: Norm(µ,1)</a:t>
            </a:r>
          </a:p>
          <a:p>
            <a:pPr lvl="1"/>
            <a:r>
              <a:rPr lang="en-US" dirty="0"/>
              <a:t>Responder: Norm(µ+</a:t>
            </a:r>
            <a:r>
              <a:rPr lang="en-US" i="1" dirty="0"/>
              <a:t> d</a:t>
            </a:r>
            <a:r>
              <a:rPr lang="en-US" dirty="0"/>
              <a:t>,1)</a:t>
            </a:r>
          </a:p>
          <a:p>
            <a:pPr lvl="1"/>
            <a:endParaRPr lang="en-US" dirty="0"/>
          </a:p>
          <a:p>
            <a:r>
              <a:rPr lang="en-US" dirty="0"/>
              <a:t>Evaluate how the mean difference, </a:t>
            </a:r>
            <a:r>
              <a:rPr lang="en-US" i="1" dirty="0"/>
              <a:t>d</a:t>
            </a:r>
            <a:r>
              <a:rPr lang="en-US" dirty="0"/>
              <a:t>, affects power and sample size</a:t>
            </a:r>
          </a:p>
        </p:txBody>
      </p:sp>
    </p:spTree>
    <p:extLst>
      <p:ext uri="{BB962C8B-B14F-4D97-AF65-F5344CB8AC3E}">
        <p14:creationId xmlns:p14="http://schemas.microsoft.com/office/powerpoint/2010/main" val="323460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Power Analysis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466725" y="1800225"/>
          <a:ext cx="7877175" cy="355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5" name="Document" r:id="rId3" imgW="7115134" imgH="2424294" progId="Word.Document.12">
                  <p:embed/>
                </p:oleObj>
              </mc:Choice>
              <mc:Fallback>
                <p:oleObj name="Document" r:id="rId3" imgW="7115134" imgH="2424294" progId="Word.Document.12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6725" y="1800225"/>
                        <a:ext cx="7877175" cy="3552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20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Power Analysis (Cont.)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466725" y="1800225"/>
          <a:ext cx="7972425" cy="355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9" name="Document" r:id="rId3" imgW="7199894" imgH="2416348" progId="Word.Document.12">
                  <p:embed/>
                </p:oleObj>
              </mc:Choice>
              <mc:Fallback>
                <p:oleObj name="Document" r:id="rId3" imgW="7199894" imgH="2416348" progId="Word.Document.12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6725" y="1800225"/>
                        <a:ext cx="7972425" cy="3552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55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Near Future Plan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9622946"/>
              </p:ext>
            </p:extLst>
          </p:nvPr>
        </p:nvGraphicFramePr>
        <p:xfrm>
          <a:off x="351292" y="1417638"/>
          <a:ext cx="8335508" cy="4548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15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66399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76524">
                <a:tc>
                  <a:txBody>
                    <a:bodyPr/>
                    <a:lstStyle/>
                    <a:p>
                      <a:r>
                        <a:rPr lang="en-US" sz="2800" dirty="0"/>
                        <a:t>Key</a:t>
                      </a:r>
                      <a:r>
                        <a:rPr lang="en-US" sz="2800" baseline="0" dirty="0"/>
                        <a:t> Members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Task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59975">
                <a:tc>
                  <a:txBody>
                    <a:bodyPr/>
                    <a:lstStyle/>
                    <a:p>
                      <a:r>
                        <a:rPr lang="en-US" sz="2800" b="0" dirty="0"/>
                        <a:t>Cress, </a:t>
                      </a:r>
                      <a:r>
                        <a:rPr lang="it-IT" sz="2800" b="0" dirty="0">
                          <a:ea typeface="Calibri"/>
                          <a:cs typeface="Times New Roman"/>
                        </a:rPr>
                        <a:t>Chiappori, </a:t>
                      </a:r>
                      <a:r>
                        <a:rPr lang="en-US" sz="2800" b="0" dirty="0">
                          <a:ea typeface="Calibri"/>
                          <a:cs typeface="Times New Roman"/>
                        </a:rPr>
                        <a:t>Magliocco, </a:t>
                      </a:r>
                    </a:p>
                    <a:p>
                      <a:r>
                        <a:rPr lang="en-US" sz="2800" b="0" dirty="0">
                          <a:ea typeface="Calibri"/>
                          <a:cs typeface="Times New Roman"/>
                        </a:rPr>
                        <a:t>DT Chen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CLIA Assay Development for Clinical Applications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59975">
                <a:tc>
                  <a:txBody>
                    <a:bodyPr/>
                    <a:lstStyle/>
                    <a:p>
                      <a:r>
                        <a:rPr lang="en-US" sz="2800" dirty="0"/>
                        <a:t>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NCI’s UH2-3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3929">
                <a:tc gridSpan="2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5016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/>
                        <a:t>Cress, </a:t>
                      </a:r>
                      <a:r>
                        <a:rPr lang="it-IT" sz="2800" b="0" dirty="0">
                          <a:ea typeface="Calibri"/>
                          <a:cs typeface="Times New Roman"/>
                        </a:rPr>
                        <a:t>Chiappori,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ea typeface="Calibri"/>
                          <a:cs typeface="Times New Roman"/>
                        </a:rPr>
                        <a:t>DT Chen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MR/E2F Signature Validation in Neo-Adjuvant Chemo Trial for Lung NSCLC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76524">
                <a:tc>
                  <a:txBody>
                    <a:bodyPr/>
                    <a:lstStyle/>
                    <a:p>
                      <a:r>
                        <a:rPr lang="en-US" sz="2800" dirty="0"/>
                        <a:t>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R01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759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053" y="274638"/>
            <a:ext cx="8414747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3600" b="1" dirty="0"/>
              <a:t>Application to Other Team Science Projects in Gene Signature Development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272053" y="1605235"/>
          <a:ext cx="8335508" cy="4778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52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9702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76524">
                <a:tc>
                  <a:txBody>
                    <a:bodyPr/>
                    <a:lstStyle/>
                    <a:p>
                      <a:r>
                        <a:rPr lang="en-US" sz="2400" dirty="0"/>
                        <a:t>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Other Team Science Projects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6671">
                <a:tc>
                  <a:txBody>
                    <a:bodyPr/>
                    <a:lstStyle/>
                    <a:p>
                      <a:r>
                        <a:rPr lang="en-US" sz="2400" dirty="0"/>
                        <a:t>Dr. Malafa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</a:t>
                      </a:r>
                      <a:r>
                        <a:rPr lang="en-US" sz="2400" b="0" dirty="0"/>
                        <a:t>prognostic </a:t>
                      </a:r>
                      <a:r>
                        <a:rPr lang="en-US" sz="2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fifteen</a:t>
                      </a:r>
                      <a:r>
                        <a:rPr lang="en-US" sz="2400" b="0" dirty="0"/>
                        <a:t>-gene </a:t>
                      </a:r>
                      <a:r>
                        <a:rPr lang="en-US" sz="2400" dirty="0"/>
                        <a:t>signature in pancreatic cancer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96671">
                <a:tc>
                  <a:txBody>
                    <a:bodyPr/>
                    <a:lstStyle/>
                    <a:p>
                      <a:r>
                        <a:rPr lang="en-US" sz="2400" dirty="0"/>
                        <a:t>Dr. Wey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 microRNA</a:t>
                      </a:r>
                      <a:r>
                        <a:rPr lang="en-US" sz="2400" baseline="0" dirty="0"/>
                        <a:t> signature in pancreatic cancer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6524">
                <a:tc>
                  <a:txBody>
                    <a:bodyPr/>
                    <a:lstStyle/>
                    <a:p>
                      <a:r>
                        <a:rPr lang="en-US" sz="2400" dirty="0"/>
                        <a:t>Dr. Catherine Lee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MR signature in predicting breast cancer risk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6524">
                <a:tc>
                  <a:txBody>
                    <a:bodyPr/>
                    <a:lstStyle/>
                    <a:p>
                      <a:r>
                        <a:rPr lang="en-US" sz="2400" dirty="0"/>
                        <a:t>Dr. Beg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NF-KB signature in lung cancer*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76524">
                <a:tc>
                  <a:txBody>
                    <a:bodyPr/>
                    <a:lstStyle/>
                    <a:p>
                      <a:r>
                        <a:rPr lang="en-US" sz="2400" dirty="0"/>
                        <a:t>Dr.</a:t>
                      </a:r>
                      <a:r>
                        <a:rPr lang="en-US" sz="2400" baseline="0" dirty="0"/>
                        <a:t> Lancaster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BAD signature in ovarian cancer*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76524">
                <a:tc>
                  <a:txBody>
                    <a:bodyPr/>
                    <a:lstStyle/>
                    <a:p>
                      <a:r>
                        <a:rPr lang="en-US" sz="2400" dirty="0"/>
                        <a:t>Dr. Coppola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Senescence gene signature in brain cancer*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76524">
                <a:tc>
                  <a:txBody>
                    <a:bodyPr/>
                    <a:lstStyle/>
                    <a:p>
                      <a:r>
                        <a:rPr lang="en-US" sz="2400" dirty="0"/>
                        <a:t>Dr. Shain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 expression profiling of multiple myeloma</a:t>
                      </a:r>
                      <a:endParaRPr lang="en-US" sz="2400" b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72051" y="6471761"/>
            <a:ext cx="2718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*: patent awarded</a:t>
            </a:r>
          </a:p>
        </p:txBody>
      </p:sp>
    </p:spTree>
    <p:extLst>
      <p:ext uri="{BB962C8B-B14F-4D97-AF65-F5344CB8AC3E}">
        <p14:creationId xmlns:p14="http://schemas.microsoft.com/office/powerpoint/2010/main" val="9678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079"/>
            <a:ext cx="8229600" cy="71596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9661"/>
            <a:ext cx="8229600" cy="105918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Involvement of translation team science from bench to bedside: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286000"/>
            <a:ext cx="8229600" cy="28498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Genomic profile development</a:t>
            </a:r>
          </a:p>
          <a:p>
            <a:pPr lvl="1"/>
            <a:r>
              <a:rPr lang="en-US" dirty="0"/>
              <a:t>Discovery phase: MR and E2F signatures</a:t>
            </a:r>
          </a:p>
          <a:p>
            <a:pPr lvl="1"/>
            <a:r>
              <a:rPr lang="en-US" dirty="0"/>
              <a:t>Validation phase: Design of external cohorts and validation analysis.</a:t>
            </a:r>
          </a:p>
          <a:p>
            <a:pPr lvl="1"/>
            <a:r>
              <a:rPr lang="en-US" dirty="0"/>
              <a:t>Clinical utility phase: Trial design for signature validation</a:t>
            </a:r>
          </a:p>
          <a:p>
            <a:pPr lvl="1"/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5204460"/>
            <a:ext cx="8229600" cy="1257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Clinical trial design</a:t>
            </a:r>
          </a:p>
          <a:p>
            <a:pPr lvl="1"/>
            <a:r>
              <a:rPr lang="en-US" dirty="0"/>
              <a:t>Innovative designs to advance clinical science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713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of Image Data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Large volume of correlated variables in processed data</a:t>
            </a:r>
          </a:p>
          <a:p>
            <a:r>
              <a:rPr lang="en-US" dirty="0"/>
              <a:t>Example: A brain tumor (GBM) study</a:t>
            </a:r>
          </a:p>
          <a:p>
            <a:r>
              <a:rPr lang="en-US" dirty="0"/>
              <a:t>Data: </a:t>
            </a:r>
          </a:p>
          <a:p>
            <a:pPr lvl="1"/>
            <a:r>
              <a:rPr lang="en-US" dirty="0"/>
              <a:t>Outcome: recurrent free survival time</a:t>
            </a:r>
          </a:p>
          <a:p>
            <a:pPr lvl="1"/>
            <a:r>
              <a:rPr lang="en-US" dirty="0"/>
              <a:t>Processed Image Data</a:t>
            </a:r>
          </a:p>
          <a:p>
            <a:pPr lvl="2"/>
            <a:r>
              <a:rPr lang="en-US" dirty="0"/>
              <a:t>Many types of habitat features (e.g., voxel count, percentage, volume, habitat contrast)</a:t>
            </a:r>
          </a:p>
          <a:p>
            <a:pPr lvl="2"/>
            <a:r>
              <a:rPr lang="en-US" dirty="0"/>
              <a:t>Each habitat feature containing multiple levels of variables (e.g., level 1-32).    </a:t>
            </a:r>
          </a:p>
        </p:txBody>
      </p:sp>
    </p:spTree>
    <p:extLst>
      <p:ext uri="{BB962C8B-B14F-4D97-AF65-F5344CB8AC3E}">
        <p14:creationId xmlns:p14="http://schemas.microsoft.com/office/powerpoint/2010/main" val="386470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" y="7938"/>
            <a:ext cx="8924925" cy="839787"/>
          </a:xfrm>
        </p:spPr>
        <p:txBody>
          <a:bodyPr>
            <a:normAutofit fontScale="90000"/>
          </a:bodyPr>
          <a:lstStyle/>
          <a:p>
            <a:r>
              <a:rPr lang="en-US" dirty="0"/>
              <a:t>Snapshot of One Habitat Feature (Count)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07748" y="1234925"/>
            <a:ext cx="1472565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6605814" y="1103085"/>
            <a:ext cx="986972" cy="5327877"/>
          </a:xfrm>
          <a:prstGeom prst="rect">
            <a:avLst/>
          </a:prstGeom>
          <a:solidFill>
            <a:schemeClr val="accent1">
              <a:alpha val="1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915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15988"/>
            <a:ext cx="3552825" cy="4752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Distribution of Level 12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56100" y="2044700"/>
            <a:ext cx="21717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High Skewness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56100" y="3056393"/>
            <a:ext cx="2362200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Log or </a:t>
            </a:r>
            <a:r>
              <a:rPr lang="en-US" sz="2400" dirty="0" err="1"/>
              <a:t>BoxCox</a:t>
            </a:r>
            <a:r>
              <a:rPr lang="en-US" sz="2400" dirty="0"/>
              <a:t> Transformation?</a:t>
            </a:r>
          </a:p>
        </p:txBody>
      </p:sp>
      <p:sp>
        <p:nvSpPr>
          <p:cNvPr id="6" name="Down Arrow 5"/>
          <p:cNvSpPr/>
          <p:nvPr/>
        </p:nvSpPr>
        <p:spPr>
          <a:xfrm>
            <a:off x="5346700" y="2506365"/>
            <a:ext cx="406400" cy="55002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406900" y="5701920"/>
            <a:ext cx="2870200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But 14% Zero Value? </a:t>
            </a:r>
          </a:p>
        </p:txBody>
      </p:sp>
      <p:cxnSp>
        <p:nvCxnSpPr>
          <p:cNvPr id="9" name="Straight Arrow Connector 8"/>
          <p:cNvCxnSpPr>
            <a:stCxn id="8" idx="1"/>
          </p:cNvCxnSpPr>
          <p:nvPr/>
        </p:nvCxnSpPr>
        <p:spPr>
          <a:xfrm flipH="1">
            <a:off x="2698750" y="5932753"/>
            <a:ext cx="170815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Down Arrow 13"/>
          <p:cNvSpPr/>
          <p:nvPr/>
        </p:nvSpPr>
        <p:spPr>
          <a:xfrm>
            <a:off x="5346700" y="3887390"/>
            <a:ext cx="406400" cy="181453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608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14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Distribution of All Level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914400" y="1294267"/>
            <a:ext cx="7300686" cy="55637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13729" y="1701800"/>
            <a:ext cx="41656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How to Take Care of All Data? </a:t>
            </a:r>
          </a:p>
        </p:txBody>
      </p:sp>
    </p:spTree>
    <p:extLst>
      <p:ext uri="{BB962C8B-B14F-4D97-AF65-F5344CB8AC3E}">
        <p14:creationId xmlns:p14="http://schemas.microsoft.com/office/powerpoint/2010/main" val="2897486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Distribution of Zero Value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746869"/>
            <a:ext cx="5854700" cy="5013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497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Another Issue: Correlated Image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462" y="1417638"/>
            <a:ext cx="6040438" cy="49450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323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542" y="1417638"/>
            <a:ext cx="6879772" cy="5283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080000" y="5588000"/>
            <a:ext cx="2859314" cy="11133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8856" y="380164"/>
            <a:ext cx="2764971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Evaluation of Transformed 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97197" y="705954"/>
            <a:ext cx="218440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Data Reduction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15426" y="725102"/>
            <a:ext cx="2960917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Outcome Association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81601" y="5718706"/>
            <a:ext cx="2960917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Analysis of Individual Level Data</a:t>
            </a:r>
          </a:p>
        </p:txBody>
      </p:sp>
      <p:sp>
        <p:nvSpPr>
          <p:cNvPr id="5" name="Down Arrow 4"/>
          <p:cNvSpPr/>
          <p:nvPr/>
        </p:nvSpPr>
        <p:spPr>
          <a:xfrm>
            <a:off x="1785256" y="1211160"/>
            <a:ext cx="377371" cy="38903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3145969" y="1186767"/>
            <a:ext cx="377371" cy="55017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5900056" y="1190022"/>
            <a:ext cx="377371" cy="53496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Arrow 12"/>
          <p:cNvSpPr/>
          <p:nvPr/>
        </p:nvSpPr>
        <p:spPr>
          <a:xfrm>
            <a:off x="4325258" y="5965371"/>
            <a:ext cx="856344" cy="368005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204032" y="14777"/>
            <a:ext cx="4009574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Analysis Strategy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59542" y="1600199"/>
            <a:ext cx="1364344" cy="3828144"/>
          </a:xfrm>
          <a:prstGeom prst="rect">
            <a:avLst/>
          </a:prstGeom>
          <a:solidFill>
            <a:schemeClr val="accent1">
              <a:alpha val="8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463797" y="1600200"/>
            <a:ext cx="1364344" cy="3828144"/>
          </a:xfrm>
          <a:prstGeom prst="rect">
            <a:avLst/>
          </a:prstGeom>
          <a:solidFill>
            <a:schemeClr val="accent1">
              <a:alpha val="8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8140" y="1596569"/>
            <a:ext cx="4111173" cy="3828144"/>
          </a:xfrm>
          <a:prstGeom prst="rect">
            <a:avLst/>
          </a:prstGeom>
          <a:solidFill>
            <a:schemeClr val="accent1">
              <a:alpha val="8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994226" y="5435012"/>
            <a:ext cx="4111173" cy="1266370"/>
          </a:xfrm>
          <a:prstGeom prst="rect">
            <a:avLst/>
          </a:prstGeom>
          <a:solidFill>
            <a:schemeClr val="accent1">
              <a:alpha val="8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96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5" grpId="0" animBg="1"/>
      <p:bldP spid="11" grpId="0" animBg="1"/>
      <p:bldP spid="12" grpId="0" animBg="1"/>
      <p:bldP spid="13" grpId="0" animBg="1"/>
      <p:bldP spid="14" grpId="0" animBg="1"/>
      <p:bldP spid="17" grpId="0" animBg="1"/>
      <p:bldP spid="18" grpId="0" animBg="1"/>
      <p:bldP spid="19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4215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Analysis of P Value of All Habitat Features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28" y="2663362"/>
            <a:ext cx="4225574" cy="325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544" y="2663362"/>
            <a:ext cx="3846255" cy="2922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949371" y="2999005"/>
            <a:ext cx="3737428" cy="208643"/>
          </a:xfrm>
          <a:prstGeom prst="rect">
            <a:avLst/>
          </a:prstGeom>
          <a:solidFill>
            <a:srgbClr val="FFFF00">
              <a:alpha val="2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83028" y="1338885"/>
            <a:ext cx="4051403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Comparison of Transformation and Outcomes</a:t>
            </a:r>
          </a:p>
        </p:txBody>
      </p:sp>
      <p:sp>
        <p:nvSpPr>
          <p:cNvPr id="9" name="Up Arrow 8"/>
          <p:cNvSpPr/>
          <p:nvPr/>
        </p:nvSpPr>
        <p:spPr>
          <a:xfrm>
            <a:off x="8495321" y="3207648"/>
            <a:ext cx="104775" cy="633192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414407" y="3233061"/>
            <a:ext cx="1829707" cy="250358"/>
          </a:xfrm>
          <a:prstGeom prst="rect">
            <a:avLst/>
          </a:prstGeom>
          <a:solidFill>
            <a:schemeClr val="accent6">
              <a:lumMod val="40000"/>
              <a:lumOff val="60000"/>
              <a:alpha val="23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508602" y="4774640"/>
            <a:ext cx="2407469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Improved by Transformed Data </a:t>
            </a:r>
          </a:p>
        </p:txBody>
      </p:sp>
      <p:sp>
        <p:nvSpPr>
          <p:cNvPr id="12" name="Up Arrow 11"/>
          <p:cNvSpPr/>
          <p:nvPr/>
        </p:nvSpPr>
        <p:spPr>
          <a:xfrm>
            <a:off x="6414406" y="3483419"/>
            <a:ext cx="104775" cy="1327507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916071" y="4027369"/>
            <a:ext cx="2275258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Many Level Data with P&lt;0.05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37969" y="1338885"/>
            <a:ext cx="4051403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Identification of Key  Habitat Features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2308729" y="2169882"/>
            <a:ext cx="245785" cy="49348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6640777" y="2177133"/>
            <a:ext cx="245785" cy="49348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177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Near 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Comparison to machine Learning methods</a:t>
            </a:r>
          </a:p>
          <a:p>
            <a:r>
              <a:rPr lang="en-US" dirty="0"/>
              <a:t>Integration with machine Learning methods</a:t>
            </a:r>
          </a:p>
        </p:txBody>
      </p:sp>
    </p:spTree>
    <p:extLst>
      <p:ext uri="{BB962C8B-B14F-4D97-AF65-F5344CB8AC3E}">
        <p14:creationId xmlns:p14="http://schemas.microsoft.com/office/powerpoint/2010/main" val="13107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Questions/Comments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2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9|14|8.7|16.7|2.3|1|9|1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9|14|8.7|16.7|2.3|1|9|1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9664</TotalTime>
  <Words>2751</Words>
  <Application>Microsoft Office PowerPoint</Application>
  <PresentationFormat>On-screen Show (4:3)</PresentationFormat>
  <Paragraphs>547</Paragraphs>
  <Slides>73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73</vt:i4>
      </vt:variant>
    </vt:vector>
  </HeadingPairs>
  <TitlesOfParts>
    <vt:vector size="76" baseType="lpstr">
      <vt:lpstr>Office Theme</vt:lpstr>
      <vt:lpstr>Equation</vt:lpstr>
      <vt:lpstr>Document</vt:lpstr>
      <vt:lpstr>Utilization of Statistical Strategies in Team Science: An Outlier Approach in a Genomic Research and Data Visualization and Reduction in a Processed Image Data Analysis</vt:lpstr>
      <vt:lpstr>Team Science Experiences            </vt:lpstr>
      <vt:lpstr>What Is Team Science?</vt:lpstr>
      <vt:lpstr>Major Team Science Activities</vt:lpstr>
      <vt:lpstr>One Example</vt:lpstr>
      <vt:lpstr>Applications in Precision Medicine</vt:lpstr>
      <vt:lpstr>Roadmap from Bench to Bedside: MR/E2F Genomic Profiling in Breast and Lung Cancer</vt:lpstr>
      <vt:lpstr>Scope of Genomic Profiling Development</vt:lpstr>
      <vt:lpstr>Outline for Our Genomic Profiling Development</vt:lpstr>
      <vt:lpstr>A Malignancy-Risk (MR) Gene Signature</vt:lpstr>
      <vt:lpstr>A Patent for Malignancy Risk Genomic Profiling</vt:lpstr>
      <vt:lpstr>PowerPoint Presentation</vt:lpstr>
      <vt:lpstr>Breast Cancer Data (PI: Dr. Yeatman)</vt:lpstr>
      <vt:lpstr>Gene Profile for Tumor Development</vt:lpstr>
      <vt:lpstr>Scope of Genomic Profiling Development</vt:lpstr>
      <vt:lpstr>Breast Cancer Data: Design</vt:lpstr>
      <vt:lpstr>Collected Breast Cancer Data: Unbalanced</vt:lpstr>
      <vt:lpstr>PowerPoint Presentation</vt:lpstr>
      <vt:lpstr>PowerPoint Presentation</vt:lpstr>
      <vt:lpstr>Outlier Versus Adjacent Normal Tissues</vt:lpstr>
      <vt:lpstr>Cont.</vt:lpstr>
      <vt:lpstr>RT-PCR Validation</vt:lpstr>
      <vt:lpstr>Clinical Association of MR Signature in Breast Cancer</vt:lpstr>
      <vt:lpstr>Cancer Development in ADH Study </vt:lpstr>
      <vt:lpstr>Development of Outlier Statistics to Identify Outlier Genes</vt:lpstr>
      <vt:lpstr>PowerPoint Presentation</vt:lpstr>
      <vt:lpstr>Limitation of COPA</vt:lpstr>
      <vt:lpstr>Other Outlier Statistics</vt:lpstr>
      <vt:lpstr>Challenges for Existing Outlier Statistics</vt:lpstr>
      <vt:lpstr>Distribution Based p Value for Outlier Sum (DPOS)</vt:lpstr>
      <vt:lpstr>Simulation: Power Study</vt:lpstr>
      <vt:lpstr>Simulation: Power Study (con’t)</vt:lpstr>
      <vt:lpstr>Result: Fixed Effect Size</vt:lpstr>
      <vt:lpstr>Cont</vt:lpstr>
      <vt:lpstr>Clinical Association of MR Signature in Breast Cancer</vt:lpstr>
      <vt:lpstr>Clinical Association of MR Signature in Lung Cancer</vt:lpstr>
      <vt:lpstr>Applications in Precision Medicine</vt:lpstr>
      <vt:lpstr>External Dataset Validation: Prognostic Signature</vt:lpstr>
      <vt:lpstr>Calculation of Malignancy-Risk Score</vt:lpstr>
      <vt:lpstr>Molecular Classification of Lung Adenocarcinoma (MCLA) cohort from the Director Challenging Consortium study (n=442)</vt:lpstr>
      <vt:lpstr>Prognostic Signature</vt:lpstr>
      <vt:lpstr>Applications in Precision Medicine</vt:lpstr>
      <vt:lpstr>External Dataset Validation: Predictive Signature</vt:lpstr>
      <vt:lpstr>Predictive Signature (Cont)</vt:lpstr>
      <vt:lpstr>Predictive Signature (Cont.)</vt:lpstr>
      <vt:lpstr>A MR Sibling Gene Signature:  E2F Signature (PI: Dr. Cress)</vt:lpstr>
      <vt:lpstr>From Bench to Bedside</vt:lpstr>
      <vt:lpstr>Flow Chart of Development and Validation of E2F Signature </vt:lpstr>
      <vt:lpstr>PowerPoint Presentation</vt:lpstr>
      <vt:lpstr>PowerPoint Presentation</vt:lpstr>
      <vt:lpstr>PowerPoint Presentation</vt:lpstr>
      <vt:lpstr>Two-Stage Design for E2F Signature Validation in NSCLC Neo-Adjuvant Chemo Trial</vt:lpstr>
      <vt:lpstr>Challenges</vt:lpstr>
      <vt:lpstr>Classic Design</vt:lpstr>
      <vt:lpstr>Our Innovative Design</vt:lpstr>
      <vt:lpstr>PowerPoint Presentation</vt:lpstr>
      <vt:lpstr>PowerPoint Presentation</vt:lpstr>
      <vt:lpstr>Statistical Simulation</vt:lpstr>
      <vt:lpstr>Power Analysis</vt:lpstr>
      <vt:lpstr>Power Analysis (Cont.)</vt:lpstr>
      <vt:lpstr>Near Future Plan</vt:lpstr>
      <vt:lpstr>Application to Other Team Science Projects in Gene Signature Development</vt:lpstr>
      <vt:lpstr>Summary</vt:lpstr>
      <vt:lpstr>Analysis of Image Data  </vt:lpstr>
      <vt:lpstr>Snapshot of One Habitat Feature (Count)  </vt:lpstr>
      <vt:lpstr>Distribution of Level 12 Data</vt:lpstr>
      <vt:lpstr>Distribution of All Level Data</vt:lpstr>
      <vt:lpstr>Distribution of Zero Value</vt:lpstr>
      <vt:lpstr>Another Issue: Correlated Image Data</vt:lpstr>
      <vt:lpstr>PowerPoint Presentation</vt:lpstr>
      <vt:lpstr>Analysis of P Value of All Habitat Features</vt:lpstr>
      <vt:lpstr>Near Future Work</vt:lpstr>
      <vt:lpstr>Questions/Comments</vt:lpstr>
    </vt:vector>
  </TitlesOfParts>
  <Company>Mofffitt Cancer Center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 Taiwan National Health Research Institutes  Statistical Simulation Model in Clinical Trial Design</dc:title>
  <dc:creator>Dung-Tsa Chen</dc:creator>
  <cp:lastModifiedBy>Chen, Dung-Tsa</cp:lastModifiedBy>
  <cp:revision>285</cp:revision>
  <cp:lastPrinted>2016-01-27T17:51:40Z</cp:lastPrinted>
  <dcterms:created xsi:type="dcterms:W3CDTF">2015-05-29T00:02:20Z</dcterms:created>
  <dcterms:modified xsi:type="dcterms:W3CDTF">2019-03-22T17:34:33Z</dcterms:modified>
</cp:coreProperties>
</file>