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84" r:id="rId4"/>
    <p:sldId id="285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318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12" r:id="rId49"/>
    <p:sldId id="313" r:id="rId50"/>
    <p:sldId id="314" r:id="rId51"/>
    <p:sldId id="316" r:id="rId52"/>
    <p:sldId id="317" r:id="rId53"/>
    <p:sldId id="283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67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67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522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A0F-8B97-B341-A3C5-C8B6A4804FD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6FD7-024E-724A-A51B-810E43B7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1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A0F-8B97-B341-A3C5-C8B6A4804FD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6FD7-024E-724A-A51B-810E43B7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3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83614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7F7F7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3595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A0F-8B97-B341-A3C5-C8B6A4804FD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6FD7-024E-724A-A51B-810E43B7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1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A0F-8B97-B341-A3C5-C8B6A4804FD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6FD7-024E-724A-A51B-810E43B7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9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A0F-8B97-B341-A3C5-C8B6A4804FD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6FD7-024E-724A-A51B-810E43B7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10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A0F-8B97-B341-A3C5-C8B6A4804FD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6FD7-024E-724A-A51B-810E43B7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12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A0F-8B97-B341-A3C5-C8B6A4804FD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6FD7-024E-724A-A51B-810E43B7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67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530" y="175109"/>
            <a:ext cx="7077770" cy="566873"/>
          </a:xfrm>
        </p:spPr>
        <p:txBody>
          <a:bodyPr anchor="b"/>
          <a:lstStyle>
            <a:lvl1pPr algn="l">
              <a:defRPr sz="30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98002"/>
            <a:ext cx="5111750" cy="442816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98002"/>
            <a:ext cx="3008313" cy="442816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A0F-8B97-B341-A3C5-C8B6A4804FD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6FD7-024E-724A-A51B-810E43B7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5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32382"/>
            <a:ext cx="5486400" cy="434956"/>
          </a:xfrm>
        </p:spPr>
        <p:txBody>
          <a:bodyPr anchor="b"/>
          <a:lstStyle>
            <a:lvl1pPr algn="l">
              <a:defRPr sz="2000" b="1">
                <a:solidFill>
                  <a:srgbClr val="7F7F7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69581"/>
            <a:ext cx="5486400" cy="315799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54490"/>
            <a:ext cx="5486400" cy="61770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A0F-8B97-B341-A3C5-C8B6A4804FD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6FD7-024E-724A-A51B-810E43B7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2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622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9994" y="-3"/>
            <a:ext cx="7316805" cy="918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0FA0F-8B97-B341-A3C5-C8B6A4804FDF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26FD7-024E-724A-A51B-810E43B7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51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 cap="all">
          <a:solidFill>
            <a:schemeClr val="bg1"/>
          </a:solid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8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1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28.png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0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0.emf"/><Relationship Id="rId4" Type="http://schemas.openxmlformats.org/officeDocument/2006/relationships/image" Target="../media/image38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0.emf"/><Relationship Id="rId4" Type="http://schemas.openxmlformats.org/officeDocument/2006/relationships/image" Target="../media/image38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0.emf"/><Relationship Id="rId4" Type="http://schemas.openxmlformats.org/officeDocument/2006/relationships/image" Target="../media/image33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144" y="2450338"/>
            <a:ext cx="6391656" cy="1470025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Inference </a:t>
            </a:r>
            <a:r>
              <a:rPr lang="en-US" sz="3600" b="1" dirty="0">
                <a:solidFill>
                  <a:schemeClr val="tx1"/>
                </a:solidFill>
              </a:rPr>
              <a:t>Integrity in Wireless Networks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148072"/>
            <a:ext cx="5577840" cy="1581912"/>
          </a:xfrm>
        </p:spPr>
        <p:txBody>
          <a:bodyPr>
            <a:normAutofit/>
          </a:bodyPr>
          <a:lstStyle/>
          <a:p>
            <a:r>
              <a:rPr lang="en-US" sz="2400" b="1" dirty="0" err="1" smtClean="0">
                <a:solidFill>
                  <a:schemeClr val="tx1"/>
                </a:solidFill>
              </a:rPr>
              <a:t>Zhuo</a:t>
            </a:r>
            <a:r>
              <a:rPr lang="en-US" sz="2400" b="1" dirty="0" smtClean="0">
                <a:solidFill>
                  <a:schemeClr val="tx1"/>
                </a:solidFill>
              </a:rPr>
              <a:t> Lu,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Electrical Engineering / FC2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University of South Florida</a:t>
            </a:r>
          </a:p>
        </p:txBody>
      </p:sp>
    </p:spTree>
    <p:extLst>
      <p:ext uri="{BB962C8B-B14F-4D97-AF65-F5344CB8AC3E}">
        <p14:creationId xmlns:p14="http://schemas.microsoft.com/office/powerpoint/2010/main" val="119659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Proactive Network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269" y="4816462"/>
            <a:ext cx="6868309" cy="1942334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Traditional security  reactive/passive defense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Find </a:t>
            </a:r>
            <a:r>
              <a:rPr lang="en-US" sz="2400" dirty="0">
                <a:solidFill>
                  <a:srgbClr val="FF0000"/>
                </a:solidFill>
              </a:rPr>
              <a:t>the </a:t>
            </a:r>
            <a:r>
              <a:rPr lang="en-US" sz="2400" b="1" u="sng" dirty="0">
                <a:solidFill>
                  <a:srgbClr val="FF0000"/>
                </a:solidFill>
              </a:rPr>
              <a:t>best application </a:t>
            </a:r>
            <a:r>
              <a:rPr lang="en-US" sz="2400" b="1" u="sng" dirty="0" smtClean="0">
                <a:solidFill>
                  <a:srgbClr val="FF0000"/>
                </a:solidFill>
              </a:rPr>
              <a:t>domains of being proactive </a:t>
            </a:r>
            <a:r>
              <a:rPr lang="en-US" sz="2400" dirty="0">
                <a:solidFill>
                  <a:srgbClr val="FF0000"/>
                </a:solidFill>
              </a:rPr>
              <a:t>in wireless network designs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We take a </a:t>
            </a:r>
            <a:r>
              <a:rPr lang="en-US" sz="2400" b="1" u="sng" dirty="0">
                <a:solidFill>
                  <a:srgbClr val="FF0000"/>
                </a:solidFill>
              </a:rPr>
              <a:t>fundamental</a:t>
            </a:r>
            <a:r>
              <a:rPr lang="en-US" sz="2400" dirty="0">
                <a:solidFill>
                  <a:srgbClr val="FF0000"/>
                </a:solidFill>
              </a:rPr>
              <a:t> approach to quantitatively understand the benefits of being proactive in wireless networks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mobile ad-hoc network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73" y="1055298"/>
            <a:ext cx="580571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02808" y="1119996"/>
            <a:ext cx="1683991" cy="6211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feasibility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7002808" y="2415396"/>
            <a:ext cx="1683991" cy="6211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efficiency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6976765" y="3786996"/>
            <a:ext cx="1683991" cy="6211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security</a:t>
            </a:r>
            <a:endParaRPr lang="en-US" sz="2800" dirty="0"/>
          </a:p>
        </p:txBody>
      </p:sp>
      <p:sp>
        <p:nvSpPr>
          <p:cNvPr id="9" name="Down Arrow 8"/>
          <p:cNvSpPr/>
          <p:nvPr/>
        </p:nvSpPr>
        <p:spPr>
          <a:xfrm>
            <a:off x="7503439" y="1884158"/>
            <a:ext cx="471518" cy="3987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7529482" y="3252985"/>
            <a:ext cx="471518" cy="3987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http://csa.eng.usf.edu/getsrc/?n=img/logo-nsf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023" y="492003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26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Protecting network flow information against inference attack (network anti-inference)</a:t>
            </a:r>
          </a:p>
          <a:p>
            <a:endParaRPr lang="en-US" dirty="0"/>
          </a:p>
          <a:p>
            <a:r>
              <a:rPr lang="en-US" dirty="0" smtClean="0"/>
              <a:t>2. Scapegoating attacks in network tomography</a:t>
            </a:r>
          </a:p>
        </p:txBody>
      </p:sp>
    </p:spTree>
    <p:extLst>
      <p:ext uri="{BB962C8B-B14F-4D97-AF65-F5344CB8AC3E}">
        <p14:creationId xmlns:p14="http://schemas.microsoft.com/office/powerpoint/2010/main" val="419424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904" y="2816352"/>
            <a:ext cx="8229600" cy="15907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 smtClean="0"/>
              <a:t>Case I: Protecting </a:t>
            </a:r>
            <a:r>
              <a:rPr lang="en-US" sz="3200" b="1" dirty="0"/>
              <a:t>network flow information against inference attack (anti-inference</a:t>
            </a:r>
            <a:r>
              <a:rPr lang="en-US" sz="3200" b="1" dirty="0" smtClean="0"/>
              <a:t>)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7495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Multi-hop Wireless Network: Feasible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7943302" cy="48006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524000" y="304800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143000"/>
            <a:ext cx="9144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Example</a:t>
            </a:r>
          </a:p>
          <a:p>
            <a:pPr lvl="1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861457" y="415290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180975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-275412" y="316230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-286298" y="4607379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674616" y="114300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80657" y="342900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106237" y="472440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79866" y="64770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524650" y="220980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561114" y="4716236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078039" y="80010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15991" y="241935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816780" y="3844018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724102" y="4838700"/>
            <a:ext cx="2743200" cy="2590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39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1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500"/>
                            </p:stCondLst>
                            <p:childTnLst>
                              <p:par>
                                <p:cTn id="12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500"/>
                            </p:stCondLst>
                            <p:childTnLst>
                              <p:par>
                                <p:cTn id="1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Multi-hop Wireless Network: Optimized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7943302" cy="48006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0" y="1143000"/>
            <a:ext cx="9144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Example</a:t>
            </a:r>
          </a:p>
          <a:p>
            <a:pPr lvl="1"/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971800" y="4343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962400" y="4419600"/>
            <a:ext cx="466451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800600" y="48768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638800" y="4495800"/>
            <a:ext cx="381000" cy="2946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6324600" y="4114800"/>
            <a:ext cx="533400" cy="1803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07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Multi-hop Wireless Network: Security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7943302" cy="48006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0" y="1143000"/>
            <a:ext cx="9144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rgbClr val="FF0000"/>
                </a:solidFill>
              </a:rPr>
              <a:t>Prevent Eavesdropping</a:t>
            </a:r>
            <a:endParaRPr lang="en-US" smtClean="0"/>
          </a:p>
          <a:p>
            <a:pPr lvl="1"/>
            <a:r>
              <a:rPr lang="en-US" smtClean="0"/>
              <a:t>Data content </a:t>
            </a:r>
          </a:p>
          <a:p>
            <a:pPr lvl="1"/>
            <a:r>
              <a:rPr lang="en-US" smtClean="0"/>
              <a:t>Connectivity/flow</a:t>
            </a:r>
            <a:r>
              <a:rPr lang="en-US" b="1" smtClean="0">
                <a:solidFill>
                  <a:srgbClr val="FF0000"/>
                </a:solidFill>
              </a:rPr>
              <a:t>?</a:t>
            </a:r>
          </a:p>
          <a:p>
            <a:pPr lvl="1"/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971800" y="4343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62400" y="4419600"/>
            <a:ext cx="466451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800600" y="48768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638800" y="4495800"/>
            <a:ext cx="381000" cy="2946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324600" y="4114800"/>
            <a:ext cx="533400" cy="1803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819400" y="4572000"/>
            <a:ext cx="1524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124200" y="5257801"/>
            <a:ext cx="381000" cy="5333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886200" y="5974083"/>
            <a:ext cx="609600" cy="1219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876800" y="6035041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895600" y="3581400"/>
            <a:ext cx="228600" cy="2667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467100" y="3124200"/>
            <a:ext cx="342900" cy="1905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4218539" y="2667000"/>
            <a:ext cx="505861" cy="2346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2057400" y="3810000"/>
            <a:ext cx="381000" cy="3949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1485900" y="3186430"/>
            <a:ext cx="285750" cy="2425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762000" y="2854198"/>
            <a:ext cx="381000" cy="1176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705100" y="1905000"/>
            <a:ext cx="152400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819400" y="1676400"/>
            <a:ext cx="381000" cy="381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18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Strategy to Protect Connectivity </a:t>
            </a:r>
            <a:r>
              <a:rPr lang="en-US" sz="3200" dirty="0" smtClean="0"/>
              <a:t>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118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Understand attacks</a:t>
            </a:r>
          </a:p>
          <a:p>
            <a:pPr lvl="1"/>
            <a:r>
              <a:rPr lang="en-US" dirty="0"/>
              <a:t>How malicious attacks can know the connectivity information, what is the worst-case attack?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Analyze potential strategies against attacks</a:t>
            </a:r>
          </a:p>
          <a:p>
            <a:pPr lvl="1"/>
            <a:r>
              <a:rPr lang="en-US" dirty="0"/>
              <a:t>Limit the performance cost</a:t>
            </a:r>
          </a:p>
          <a:p>
            <a:pPr lvl="1"/>
            <a:r>
              <a:rPr lang="en-US" dirty="0"/>
              <a:t>Measure the security </a:t>
            </a:r>
            <a:r>
              <a:rPr lang="en-US" dirty="0" smtClean="0"/>
              <a:t>impact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6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Know Connectivity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204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Network inference</a:t>
            </a:r>
          </a:p>
          <a:p>
            <a:pPr lvl="1"/>
            <a:r>
              <a:rPr lang="en-US" sz="2400" dirty="0" smtClean="0"/>
              <a:t>Sensing the wireless transmission</a:t>
            </a:r>
          </a:p>
          <a:p>
            <a:pPr lvl="2"/>
            <a:r>
              <a:rPr lang="en-US" sz="2000" dirty="0" smtClean="0"/>
              <a:t>Extracting who it transmitting to whom at low layers</a:t>
            </a:r>
          </a:p>
          <a:p>
            <a:pPr lvl="2"/>
            <a:endParaRPr lang="en-US" sz="2000" dirty="0" smtClean="0"/>
          </a:p>
          <a:p>
            <a:pPr lvl="1"/>
            <a:r>
              <a:rPr lang="en-US" sz="2400" dirty="0" smtClean="0"/>
              <a:t>Building a </a:t>
            </a:r>
            <a:r>
              <a:rPr lang="en-US" sz="2400" dirty="0" smtClean="0">
                <a:solidFill>
                  <a:srgbClr val="FF0000"/>
                </a:solidFill>
              </a:rPr>
              <a:t>relationship</a:t>
            </a:r>
            <a:r>
              <a:rPr lang="en-US" sz="2400" dirty="0" smtClean="0"/>
              <a:t> between link and flow information. Then, inferring flow info from link info.</a:t>
            </a:r>
          </a:p>
          <a:p>
            <a:pPr lvl="2"/>
            <a:endParaRPr lang="en-US" sz="2000" dirty="0" smtClean="0"/>
          </a:p>
          <a:p>
            <a:pPr lvl="2"/>
            <a:endParaRPr lang="en-US" sz="2000" dirty="0"/>
          </a:p>
          <a:p>
            <a:pPr lvl="2"/>
            <a:endParaRPr lang="en-US" sz="2000" dirty="0" smtClean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 smtClean="0"/>
          </a:p>
          <a:p>
            <a:pPr lvl="2"/>
            <a:endParaRPr lang="en-US" sz="2000" dirty="0"/>
          </a:p>
          <a:p>
            <a:r>
              <a:rPr lang="en-US" sz="2800" dirty="0" smtClean="0"/>
              <a:t>Applications: fault diagnose</a:t>
            </a:r>
            <a:r>
              <a:rPr lang="en-US" sz="2800" dirty="0"/>
              <a:t>, network monitoring, </a:t>
            </a:r>
            <a:r>
              <a:rPr lang="en-US" sz="2800" dirty="0" smtClean="0"/>
              <a:t>flow </a:t>
            </a:r>
            <a:r>
              <a:rPr lang="en-US" sz="2800" dirty="0"/>
              <a:t>detection, </a:t>
            </a:r>
            <a:r>
              <a:rPr lang="en-US" sz="2800" dirty="0" smtClean="0"/>
              <a:t>…</a:t>
            </a:r>
          </a:p>
          <a:p>
            <a:pPr lvl="1"/>
            <a:r>
              <a:rPr lang="en-US" sz="2400" dirty="0" smtClean="0"/>
              <a:t>can also be used for </a:t>
            </a:r>
            <a:r>
              <a:rPr lang="en-US" sz="2400" dirty="0" smtClean="0">
                <a:solidFill>
                  <a:srgbClr val="FF0000"/>
                </a:solidFill>
              </a:rPr>
              <a:t>malicious</a:t>
            </a:r>
            <a:r>
              <a:rPr lang="en-US" sz="2400" dirty="0" smtClean="0"/>
              <a:t> purpose.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048" y="3249798"/>
            <a:ext cx="2268834" cy="19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8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Inference: Problem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Flow inference formulation: </a:t>
            </a:r>
            <a:r>
              <a:rPr lang="en-US" dirty="0" smtClean="0">
                <a:solidFill>
                  <a:srgbClr val="0070C0"/>
                </a:solidFill>
              </a:rPr>
              <a:t>y = Ax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y</a:t>
            </a:r>
            <a:r>
              <a:rPr lang="en-US" dirty="0" smtClean="0"/>
              <a:t> – link rate vector: </a:t>
            </a:r>
            <a:r>
              <a:rPr lang="en-US" dirty="0"/>
              <a:t>observed by </a:t>
            </a:r>
            <a:r>
              <a:rPr lang="en-US" dirty="0" smtClean="0"/>
              <a:t>attackers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x</a:t>
            </a:r>
            <a:r>
              <a:rPr lang="en-US" dirty="0" smtClean="0"/>
              <a:t> – flow rate vector</a:t>
            </a:r>
            <a:r>
              <a:rPr lang="en-US" dirty="0"/>
              <a:t>: to be estimated</a:t>
            </a:r>
            <a:endParaRPr lang="en-US" dirty="0" smtClean="0"/>
          </a:p>
          <a:p>
            <a:pPr lvl="1"/>
            <a:r>
              <a:rPr lang="en-US" dirty="0">
                <a:solidFill>
                  <a:srgbClr val="0070C0"/>
                </a:solidFill>
              </a:rPr>
              <a:t>A</a:t>
            </a:r>
            <a:r>
              <a:rPr lang="en-US" dirty="0"/>
              <a:t> – routing matrix: known network </a:t>
            </a:r>
            <a:r>
              <a:rPr lang="en-US" dirty="0" smtClean="0"/>
              <a:t>info</a:t>
            </a:r>
          </a:p>
          <a:p>
            <a:pPr lvl="1"/>
            <a:endParaRPr lang="en-US" dirty="0"/>
          </a:p>
          <a:p>
            <a:r>
              <a:rPr lang="en-US" dirty="0" smtClean="0"/>
              <a:t>Given A and y, estimate x</a:t>
            </a:r>
          </a:p>
          <a:p>
            <a:pPr lvl="1"/>
            <a:r>
              <a:rPr lang="en-US" dirty="0" smtClean="0"/>
              <a:t>Usually an under-determined system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So no least squares solution!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92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Routing Matrix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8" y="2865120"/>
            <a:ext cx="8967787" cy="290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5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bserving link transmissions (knowing </a:t>
            </a:r>
            <a:r>
              <a:rPr lang="en-US" dirty="0" smtClean="0">
                <a:solidFill>
                  <a:srgbClr val="0070C0"/>
                </a:solidFill>
              </a:rPr>
              <a:t>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11 nodes, 2 flows, </a:t>
            </a:r>
            <a:r>
              <a:rPr lang="en-US" dirty="0" smtClean="0">
                <a:solidFill>
                  <a:srgbClr val="0070C0"/>
                </a:solidFill>
              </a:rPr>
              <a:t>y=Ax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 get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x</a:t>
            </a:r>
            <a:r>
              <a:rPr lang="en-US" dirty="0" smtClean="0">
                <a:sym typeface="Wingdings" panose="05000000000000000000" pitchFamily="2" charset="2"/>
              </a:rPr>
              <a:t> from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y</a:t>
            </a:r>
            <a:r>
              <a:rPr lang="en-US" dirty="0" smtClean="0">
                <a:sym typeface="Wingdings" panose="05000000000000000000" pitchFamily="2" charset="2"/>
              </a:rPr>
              <a:t>.</a:t>
            </a:r>
            <a:endParaRPr lang="en-US" dirty="0" smtClean="0"/>
          </a:p>
          <a:p>
            <a:pPr lvl="1"/>
            <a:r>
              <a:rPr lang="en-US" dirty="0" smtClean="0"/>
              <a:t>Inference Result: A</a:t>
            </a:r>
            <a:r>
              <a:rPr lang="en-US" dirty="0" smtClean="0">
                <a:sym typeface="Wingdings" panose="05000000000000000000" pitchFamily="2" charset="2"/>
              </a:rPr>
              <a:t>H: 100kbps, BH: 50kbps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971800"/>
            <a:ext cx="4222242" cy="333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2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</a:t>
            </a:r>
            <a:r>
              <a:rPr lang="en-US" dirty="0"/>
              <a:t>B</a:t>
            </a:r>
            <a:r>
              <a:rPr lang="en-US" dirty="0" smtClean="0"/>
              <a:t>eat Inference Attack?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4864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Two underlying assumptions for inference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039" y="2302180"/>
            <a:ext cx="3593760" cy="28409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" y="2199144"/>
            <a:ext cx="40494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Link traffic is only induced by network flows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No flow </a:t>
            </a:r>
            <a:r>
              <a:rPr lang="en-US" sz="2400" dirty="0">
                <a:sym typeface="Wingdings" panose="05000000000000000000" pitchFamily="2" charset="2"/>
              </a:rPr>
              <a:t> no link traffic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Routing is </a:t>
            </a:r>
            <a:r>
              <a:rPr 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usually predictable</a:t>
            </a:r>
            <a:endParaRPr lang="en-US" sz="24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E.g., shortest path routing.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80550" y="5547540"/>
            <a:ext cx="61217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To </a:t>
            </a:r>
            <a:r>
              <a:rPr lang="en-US" sz="2400" dirty="0" smtClean="0"/>
              <a:t>break at least one of these assumptions,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we have to be proactive!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0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Deception/Honey Traffic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Link traffic is only induced by network flows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No flow </a:t>
            </a:r>
            <a:r>
              <a:rPr lang="en-US" sz="3200" dirty="0">
                <a:sym typeface="Wingdings" panose="05000000000000000000" pitchFamily="2" charset="2"/>
              </a:rPr>
              <a:t> no link </a:t>
            </a:r>
            <a:r>
              <a:rPr lang="en-US" sz="3200" dirty="0" smtClean="0">
                <a:sym typeface="Wingdings" panose="05000000000000000000" pitchFamily="2" charset="2"/>
              </a:rPr>
              <a:t>traffic</a:t>
            </a:r>
            <a:endParaRPr lang="en-US" sz="3200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3200400"/>
            <a:ext cx="73152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3424535"/>
            <a:ext cx="3124200" cy="1200329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Every node </a:t>
            </a:r>
            <a:r>
              <a:rPr lang="en-US" sz="2400" dirty="0" smtClean="0">
                <a:solidFill>
                  <a:srgbClr val="FF0000"/>
                </a:solidFill>
              </a:rPr>
              <a:t>randomly</a:t>
            </a:r>
            <a:r>
              <a:rPr lang="en-US" sz="2400" dirty="0" smtClean="0"/>
              <a:t> transmits some redundant traffic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3424535"/>
            <a:ext cx="3352800" cy="1200329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nodes transmit some redundant traffic in a </a:t>
            </a:r>
            <a:r>
              <a:rPr lang="en-US" sz="2400" dirty="0" smtClean="0">
                <a:solidFill>
                  <a:srgbClr val="FF0000"/>
                </a:solidFill>
              </a:rPr>
              <a:t>coordinated</a:t>
            </a:r>
            <a:r>
              <a:rPr lang="en-US" sz="2400" dirty="0" smtClean="0"/>
              <a:t> way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924544" y="4932874"/>
            <a:ext cx="5294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Deception </a:t>
            </a:r>
            <a:r>
              <a:rPr lang="en-US" sz="2400" dirty="0" smtClean="0"/>
              <a:t>Traffic Strategy (Proactive)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338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Changing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Routing is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usually predictable</a:t>
            </a:r>
            <a:endParaRPr lang="en-US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>
                <a:sym typeface="Wingdings" panose="05000000000000000000" pitchFamily="2" charset="2"/>
              </a:rPr>
              <a:t>E.g., shortest path routing.</a:t>
            </a:r>
            <a:endParaRPr lang="en-US" sz="3200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3200400"/>
            <a:ext cx="7315200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3457974"/>
            <a:ext cx="4495800" cy="1200329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Dynamically change routing paths to make sure the attacker has some information mismatch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905731" y="4926763"/>
            <a:ext cx="55611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Routing Changing Strategy (Proactive)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720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Yes, we may confuse the attacks from properly inferring the connectivity information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But ……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729" y="1284079"/>
            <a:ext cx="6194551" cy="2425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84729" y="3636176"/>
            <a:ext cx="1847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Deception traffic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5400" y="3636176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Routing changing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362200" y="5177136"/>
            <a:ext cx="3543968" cy="1356694"/>
            <a:chOff x="2581892" y="5084803"/>
            <a:chExt cx="3543968" cy="1356694"/>
          </a:xfrm>
        </p:grpSpPr>
        <p:pic>
          <p:nvPicPr>
            <p:cNvPr id="6" name="Picture 2" descr="Childrens Rotating Seesa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6392" y="5269469"/>
              <a:ext cx="1969008" cy="1172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2581892" y="5084803"/>
              <a:ext cx="1069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security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876800" y="5781880"/>
              <a:ext cx="12490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efficiency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003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How proactive strategies improve security at a limited cost of efficiency?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Improve security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sz="2400" dirty="0" smtClean="0"/>
              <a:t>Limit the cost of efficiency</a:t>
            </a:r>
            <a:endParaRPr lang="en-US" sz="2400" dirty="0"/>
          </a:p>
          <a:p>
            <a:pPr marL="971550" lvl="1" indent="-514350">
              <a:buFont typeface="+mj-lt"/>
              <a:buAutoNum type="arabicParenR"/>
            </a:pPr>
            <a:endParaRPr lang="en-US" sz="2000" dirty="0" smtClean="0"/>
          </a:p>
          <a:p>
            <a:pPr marL="971550" lvl="1" indent="-514350">
              <a:buFont typeface="+mj-lt"/>
              <a:buAutoNum type="arabicParenR"/>
            </a:pPr>
            <a:endParaRPr lang="en-US" sz="2000" dirty="0" smtClean="0"/>
          </a:p>
          <a:p>
            <a:pPr marL="971550" lvl="1" indent="-514350">
              <a:buFont typeface="+mj-lt"/>
              <a:buAutoNum type="arabicParenR"/>
            </a:pPr>
            <a:endParaRPr lang="en-US" sz="2000" dirty="0"/>
          </a:p>
          <a:p>
            <a:pPr marL="971550" lvl="1" indent="-514350">
              <a:buFont typeface="+mj-lt"/>
              <a:buAutoNum type="arabicParenR"/>
            </a:pPr>
            <a:endParaRPr lang="en-US" sz="2000" dirty="0"/>
          </a:p>
          <a:p>
            <a:pPr marL="971550" lvl="1" indent="-514350">
              <a:buFont typeface="+mj-lt"/>
              <a:buAutoNum type="arabicParenR"/>
            </a:pPr>
            <a:endParaRPr lang="en-US" sz="2000" dirty="0" smtClean="0"/>
          </a:p>
          <a:p>
            <a:pPr marL="971550" lvl="1" indent="-514350">
              <a:buFont typeface="+mj-lt"/>
              <a:buAutoNum type="arabicParenR"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571500" indent="-514350"/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422" y="3630168"/>
            <a:ext cx="619715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0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Formulation under Proactive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 formulation: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y = </a:t>
            </a:r>
            <a:r>
              <a:rPr lang="en-US" dirty="0" smtClean="0">
                <a:solidFill>
                  <a:srgbClr val="0070C0"/>
                </a:solidFill>
              </a:rPr>
              <a:t>Ax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Deception </a:t>
            </a:r>
            <a:r>
              <a:rPr lang="en-US" dirty="0"/>
              <a:t>Traffic:</a:t>
            </a:r>
          </a:p>
          <a:p>
            <a:pPr lvl="1"/>
            <a:r>
              <a:rPr lang="en-US" dirty="0"/>
              <a:t>Add noise: </a:t>
            </a:r>
            <a:r>
              <a:rPr lang="en-US" dirty="0">
                <a:solidFill>
                  <a:srgbClr val="0070C0"/>
                </a:solidFill>
              </a:rPr>
              <a:t>y = Ax + </a:t>
            </a:r>
            <a:r>
              <a:rPr lang="en-US" dirty="0">
                <a:solidFill>
                  <a:srgbClr val="FF0000"/>
                </a:solidFill>
              </a:rPr>
              <a:t>J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( deception traffic vector)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Routing </a:t>
            </a:r>
            <a:r>
              <a:rPr lang="en-US" dirty="0"/>
              <a:t>Changing:</a:t>
            </a:r>
          </a:p>
          <a:p>
            <a:pPr lvl="1"/>
            <a:r>
              <a:rPr lang="en-US" dirty="0"/>
              <a:t>Information mismatch: changing routing means</a:t>
            </a:r>
            <a:r>
              <a:rPr lang="en-US" dirty="0">
                <a:sym typeface="Wingdings" panose="05000000000000000000" pitchFamily="2" charset="2"/>
              </a:rPr>
              <a:t> routing</a:t>
            </a:r>
            <a:r>
              <a:rPr lang="en-US" dirty="0"/>
              <a:t> matrix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( new routing matrix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58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 to </a:t>
            </a:r>
            <a:r>
              <a:rPr lang="en-US" dirty="0" smtClean="0"/>
              <a:t>Measure Security Benefit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Metrics to measure the accuracy of network inference? </a:t>
            </a:r>
            <a:r>
              <a:rPr lang="en-US" dirty="0" smtClean="0">
                <a:solidFill>
                  <a:srgbClr val="FF0000"/>
                </a:solidFill>
              </a:rPr>
              <a:t>Genie bound: lower </a:t>
            </a:r>
            <a:r>
              <a:rPr lang="en-US" dirty="0">
                <a:solidFill>
                  <a:srgbClr val="FF0000"/>
                </a:solidFill>
              </a:rPr>
              <a:t>bound of error </a:t>
            </a:r>
            <a:r>
              <a:rPr lang="en-US" dirty="0"/>
              <a:t>in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/>
              <a:t>all possible methods</a:t>
            </a:r>
            <a:r>
              <a:rPr lang="en-US" dirty="0" smtClean="0"/>
              <a:t>.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2"/>
            <a:r>
              <a:rPr lang="en-US" dirty="0" smtClean="0"/>
              <a:t>Assuming the attacker knows who is transmitting, </a:t>
            </a:r>
          </a:p>
          <a:p>
            <a:pPr lvl="2"/>
            <a:r>
              <a:rPr lang="en-US" dirty="0" smtClean="0"/>
              <a:t>Then using minimum mean squared error estimation to estimate all the flow rates.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4110335"/>
            <a:ext cx="2563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Error of inference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910244" y="4572000"/>
            <a:ext cx="7319356" cy="1828800"/>
            <a:chOff x="910244" y="4572000"/>
            <a:chExt cx="7319356" cy="1828800"/>
          </a:xfrm>
        </p:grpSpPr>
        <p:cxnSp>
          <p:nvCxnSpPr>
            <p:cNvPr id="4" name="Straight Arrow Connector 3"/>
            <p:cNvCxnSpPr/>
            <p:nvPr/>
          </p:nvCxnSpPr>
          <p:spPr>
            <a:xfrm flipV="1">
              <a:off x="914400" y="4572000"/>
              <a:ext cx="0" cy="182880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910244" y="6367549"/>
              <a:ext cx="7319356" cy="3325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11"/>
          <p:cNvSpPr/>
          <p:nvPr/>
        </p:nvSpPr>
        <p:spPr>
          <a:xfrm>
            <a:off x="1349432" y="5506597"/>
            <a:ext cx="5936215" cy="664987"/>
          </a:xfrm>
          <a:custGeom>
            <a:avLst/>
            <a:gdLst>
              <a:gd name="connsiteX0" fmla="*/ 0 w 5951912"/>
              <a:gd name="connsiteY0" fmla="*/ 858641 h 858641"/>
              <a:gd name="connsiteX1" fmla="*/ 2427316 w 5951912"/>
              <a:gd name="connsiteY1" fmla="*/ 93870 h 858641"/>
              <a:gd name="connsiteX2" fmla="*/ 5951912 w 5951912"/>
              <a:gd name="connsiteY2" fmla="*/ 10742 h 85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51912" h="858641">
                <a:moveTo>
                  <a:pt x="0" y="858641"/>
                </a:moveTo>
                <a:cubicBezTo>
                  <a:pt x="717665" y="546913"/>
                  <a:pt x="1435331" y="235186"/>
                  <a:pt x="2427316" y="93870"/>
                </a:cubicBezTo>
                <a:cubicBezTo>
                  <a:pt x="3419301" y="-47446"/>
                  <a:pt x="5350625" y="13513"/>
                  <a:pt x="5951912" y="107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954041" y="5537624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Genie </a:t>
            </a:r>
            <a:r>
              <a:rPr lang="en-US" dirty="0" smtClean="0">
                <a:solidFill>
                  <a:srgbClr val="FF0000"/>
                </a:solidFill>
              </a:rPr>
              <a:t>bound</a:t>
            </a:r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>
            <a:off x="1434027" y="5261063"/>
            <a:ext cx="5660967" cy="641709"/>
          </a:xfrm>
          <a:custGeom>
            <a:avLst/>
            <a:gdLst>
              <a:gd name="connsiteX0" fmla="*/ 0 w 5951912"/>
              <a:gd name="connsiteY0" fmla="*/ 858641 h 858641"/>
              <a:gd name="connsiteX1" fmla="*/ 2427316 w 5951912"/>
              <a:gd name="connsiteY1" fmla="*/ 93870 h 858641"/>
              <a:gd name="connsiteX2" fmla="*/ 5951912 w 5951912"/>
              <a:gd name="connsiteY2" fmla="*/ 10742 h 85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51912" h="858641">
                <a:moveTo>
                  <a:pt x="0" y="858641"/>
                </a:moveTo>
                <a:cubicBezTo>
                  <a:pt x="717665" y="546913"/>
                  <a:pt x="1435331" y="235186"/>
                  <a:pt x="2427316" y="93870"/>
                </a:cubicBezTo>
                <a:cubicBezTo>
                  <a:pt x="3419301" y="-47446"/>
                  <a:pt x="5350625" y="13513"/>
                  <a:pt x="5951912" y="10742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349431" y="5003231"/>
            <a:ext cx="5799512" cy="702997"/>
          </a:xfrm>
          <a:custGeom>
            <a:avLst/>
            <a:gdLst>
              <a:gd name="connsiteX0" fmla="*/ 0 w 5951912"/>
              <a:gd name="connsiteY0" fmla="*/ 858641 h 858641"/>
              <a:gd name="connsiteX1" fmla="*/ 2427316 w 5951912"/>
              <a:gd name="connsiteY1" fmla="*/ 93870 h 858641"/>
              <a:gd name="connsiteX2" fmla="*/ 5951912 w 5951912"/>
              <a:gd name="connsiteY2" fmla="*/ 10742 h 85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51912" h="858641">
                <a:moveTo>
                  <a:pt x="0" y="858641"/>
                </a:moveTo>
                <a:cubicBezTo>
                  <a:pt x="717665" y="546913"/>
                  <a:pt x="1435331" y="235186"/>
                  <a:pt x="2427316" y="93870"/>
                </a:cubicBezTo>
                <a:cubicBezTo>
                  <a:pt x="3419301" y="-47446"/>
                  <a:pt x="5350625" y="13513"/>
                  <a:pt x="5951912" y="10742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33577" y="4781825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Method 1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148943" y="512266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Method 2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55403" y="4239390"/>
            <a:ext cx="1236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… 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9117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Genie Bound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want to </a:t>
            </a:r>
            <a:r>
              <a:rPr lang="en-US" dirty="0">
                <a:solidFill>
                  <a:srgbClr val="FF0000"/>
                </a:solidFill>
              </a:rPr>
              <a:t>see how much the genie bound can be increased </a:t>
            </a:r>
            <a:r>
              <a:rPr lang="en-US" dirty="0"/>
              <a:t>due to deception traffic and routing changing with </a:t>
            </a:r>
            <a:r>
              <a:rPr lang="en-US" dirty="0" smtClean="0">
                <a:solidFill>
                  <a:srgbClr val="FF0000"/>
                </a:solidFill>
              </a:rPr>
              <a:t>limited </a:t>
            </a:r>
            <a:r>
              <a:rPr lang="en-US" dirty="0">
                <a:solidFill>
                  <a:srgbClr val="FF0000"/>
                </a:solidFill>
              </a:rPr>
              <a:t>costs.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6556" y="3424535"/>
            <a:ext cx="2563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Error of inference</a:t>
            </a:r>
            <a:endParaRPr lang="en-US" sz="2400" dirty="0"/>
          </a:p>
        </p:txBody>
      </p:sp>
      <p:grpSp>
        <p:nvGrpSpPr>
          <p:cNvPr id="5" name="Group 4"/>
          <p:cNvGrpSpPr/>
          <p:nvPr/>
        </p:nvGrpSpPr>
        <p:grpSpPr>
          <a:xfrm>
            <a:off x="914400" y="3886200"/>
            <a:ext cx="7319356" cy="1828800"/>
            <a:chOff x="910244" y="4572000"/>
            <a:chExt cx="7319356" cy="182880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914400" y="4572000"/>
              <a:ext cx="0" cy="182880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910244" y="6367549"/>
              <a:ext cx="7319356" cy="3325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7"/>
          <p:cNvSpPr/>
          <p:nvPr/>
        </p:nvSpPr>
        <p:spPr>
          <a:xfrm>
            <a:off x="1201189" y="4257843"/>
            <a:ext cx="5951912" cy="858641"/>
          </a:xfrm>
          <a:custGeom>
            <a:avLst/>
            <a:gdLst>
              <a:gd name="connsiteX0" fmla="*/ 0 w 5951912"/>
              <a:gd name="connsiteY0" fmla="*/ 858641 h 858641"/>
              <a:gd name="connsiteX1" fmla="*/ 2427316 w 5951912"/>
              <a:gd name="connsiteY1" fmla="*/ 93870 h 858641"/>
              <a:gd name="connsiteX2" fmla="*/ 5951912 w 5951912"/>
              <a:gd name="connsiteY2" fmla="*/ 10742 h 85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51912" h="858641">
                <a:moveTo>
                  <a:pt x="0" y="858641"/>
                </a:moveTo>
                <a:cubicBezTo>
                  <a:pt x="717665" y="546913"/>
                  <a:pt x="1435331" y="235186"/>
                  <a:pt x="2427316" y="93870"/>
                </a:cubicBezTo>
                <a:cubicBezTo>
                  <a:pt x="3419301" y="-47446"/>
                  <a:pt x="5350625" y="13513"/>
                  <a:pt x="5951912" y="10742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201189" y="5116484"/>
            <a:ext cx="5951912" cy="429320"/>
          </a:xfrm>
          <a:custGeom>
            <a:avLst/>
            <a:gdLst>
              <a:gd name="connsiteX0" fmla="*/ 0 w 5951912"/>
              <a:gd name="connsiteY0" fmla="*/ 858641 h 858641"/>
              <a:gd name="connsiteX1" fmla="*/ 2427316 w 5951912"/>
              <a:gd name="connsiteY1" fmla="*/ 93870 h 858641"/>
              <a:gd name="connsiteX2" fmla="*/ 5951912 w 5951912"/>
              <a:gd name="connsiteY2" fmla="*/ 10742 h 85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51912" h="858641">
                <a:moveTo>
                  <a:pt x="0" y="858641"/>
                </a:moveTo>
                <a:cubicBezTo>
                  <a:pt x="717665" y="546913"/>
                  <a:pt x="1435331" y="235186"/>
                  <a:pt x="2427316" y="93870"/>
                </a:cubicBezTo>
                <a:cubicBezTo>
                  <a:pt x="3419301" y="-47446"/>
                  <a:pt x="5350625" y="13513"/>
                  <a:pt x="5951912" y="10742"/>
                </a:cubicBezTo>
              </a:path>
            </a:pathLst>
          </a:cu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00331" y="5176472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Genie </a:t>
            </a:r>
            <a:r>
              <a:rPr lang="en-US" dirty="0" smtClean="0">
                <a:solidFill>
                  <a:srgbClr val="FF0000"/>
                </a:solidFill>
              </a:rPr>
              <a:t>bound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010963" y="3859344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Genie bound under </a:t>
            </a:r>
            <a:r>
              <a:rPr lang="en-US" dirty="0" smtClean="0">
                <a:solidFill>
                  <a:srgbClr val="FF0000"/>
                </a:solidFill>
              </a:rPr>
              <a:t>proactive defense</a:t>
            </a:r>
            <a:endParaRPr lang="en-US" dirty="0"/>
          </a:p>
        </p:txBody>
      </p:sp>
      <p:sp>
        <p:nvSpPr>
          <p:cNvPr id="19" name="Left Arrow 18"/>
          <p:cNvSpPr/>
          <p:nvPr/>
        </p:nvSpPr>
        <p:spPr>
          <a:xfrm rot="5400000">
            <a:off x="6471301" y="4539433"/>
            <a:ext cx="700827" cy="29545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 the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dirty="0" smtClean="0"/>
              <a:t>Deception Traffic: </a:t>
            </a:r>
            <a:r>
              <a:rPr lang="en-US" dirty="0">
                <a:solidFill>
                  <a:srgbClr val="0070C0"/>
                </a:solidFill>
              </a:rPr>
              <a:t>y = Ax + </a:t>
            </a:r>
            <a:r>
              <a:rPr lang="en-US" dirty="0" smtClean="0">
                <a:solidFill>
                  <a:srgbClr val="FF0000"/>
                </a:solidFill>
              </a:rPr>
              <a:t>J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|J|/n</a:t>
            </a:r>
            <a:r>
              <a:rPr lang="en-US" dirty="0" smtClean="0"/>
              <a:t>, or </a:t>
            </a:r>
            <a:r>
              <a:rPr lang="en-US" dirty="0" smtClean="0">
                <a:solidFill>
                  <a:srgbClr val="FF0000"/>
                </a:solidFill>
              </a:rPr>
              <a:t>E|J|/n</a:t>
            </a:r>
            <a:r>
              <a:rPr lang="en-US" dirty="0" smtClean="0"/>
              <a:t> (average deception traffic per node) is smaller than a constant, where </a:t>
            </a:r>
            <a:r>
              <a:rPr lang="en-US" i="1" dirty="0">
                <a:solidFill>
                  <a:srgbClr val="FF0000"/>
                </a:solidFill>
              </a:rPr>
              <a:t>n</a:t>
            </a:r>
            <a:r>
              <a:rPr lang="en-US" dirty="0"/>
              <a:t> is the number of nodes in the network.</a:t>
            </a:r>
          </a:p>
          <a:p>
            <a:pPr lvl="1"/>
            <a:endParaRPr lang="en-US" dirty="0"/>
          </a:p>
          <a:p>
            <a:r>
              <a:rPr lang="en-US" dirty="0"/>
              <a:t>Routing Changing</a:t>
            </a:r>
            <a:r>
              <a:rPr lang="en-US" dirty="0" smtClean="0"/>
              <a:t>: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FF0000"/>
                </a:solidFill>
              </a:rPr>
              <a:t>B</a:t>
            </a:r>
            <a:endParaRPr lang="en-US" dirty="0" smtClean="0"/>
          </a:p>
          <a:p>
            <a:pPr lvl="1"/>
            <a:r>
              <a:rPr lang="en-US" dirty="0" smtClean="0"/>
              <a:t>We have a random geometric graph model, all nodes are randomly distributed.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B </a:t>
            </a:r>
            <a:r>
              <a:rPr lang="en-US" dirty="0"/>
              <a:t>are </a:t>
            </a:r>
            <a:r>
              <a:rPr lang="en-US" dirty="0" smtClean="0"/>
              <a:t>random matrices.</a:t>
            </a:r>
          </a:p>
          <a:p>
            <a:pPr lvl="1"/>
            <a:r>
              <a:rPr lang="en-US" dirty="0" smtClean="0"/>
              <a:t>How to model the routing changing ??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48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994" y="-3"/>
            <a:ext cx="7527118" cy="918226"/>
          </a:xfrm>
        </p:spPr>
        <p:txBody>
          <a:bodyPr/>
          <a:lstStyle/>
          <a:p>
            <a:r>
              <a:rPr lang="en-US" dirty="0" smtClean="0"/>
              <a:t>Routing Modeling </a:t>
            </a:r>
            <a:br>
              <a:rPr lang="en-US" dirty="0" smtClean="0"/>
            </a:br>
            <a:r>
              <a:rPr lang="en-US" dirty="0" smtClean="0"/>
              <a:t>(from Scaling Law)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Model: </a:t>
            </a:r>
            <a:r>
              <a:rPr lang="en-US" sz="2800" dirty="0"/>
              <a:t>Under any routing </a:t>
            </a:r>
            <a:r>
              <a:rPr lang="en-US" sz="2800" dirty="0" smtClean="0"/>
              <a:t>strategy, the </a:t>
            </a:r>
            <a:r>
              <a:rPr lang="en-US" sz="2800" dirty="0"/>
              <a:t>average number of hops between any </a:t>
            </a:r>
            <a:r>
              <a:rPr lang="en-US" sz="2800" dirty="0" smtClean="0"/>
              <a:t>source-destination</a:t>
            </a:r>
            <a:r>
              <a:rPr lang="en-US" sz="2800" dirty="0"/>
              <a:t> </a:t>
            </a:r>
            <a:r>
              <a:rPr lang="en-US" sz="2800" dirty="0" smtClean="0"/>
              <a:t>pair </a:t>
            </a:r>
            <a:r>
              <a:rPr lang="en-US" sz="2800" dirty="0"/>
              <a:t>is denoted by a function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en-US" sz="2800" dirty="0" smtClean="0"/>
              <a:t>satisfying </a:t>
            </a: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2800" dirty="0"/>
              <a:t> =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O(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2800" dirty="0"/>
              <a:t>, where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2800" dirty="0"/>
              <a:t> is the number of nodes in the </a:t>
            </a:r>
            <a:r>
              <a:rPr lang="en-US" sz="2800" dirty="0" smtClean="0"/>
              <a:t>network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r>
              <a:rPr lang="en-US" sz="2400" dirty="0" smtClean="0"/>
              <a:t>Existing K-shortest path routing satisfies this model.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236976"/>
            <a:ext cx="6672943" cy="242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 </a:t>
            </a:r>
            <a:r>
              <a:rPr lang="en-US" dirty="0" smtClean="0"/>
              <a:t>Modeling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Quantifying the cost of </a:t>
            </a:r>
            <a:r>
              <a:rPr lang="en-US" dirty="0"/>
              <a:t>r</a:t>
            </a:r>
            <a:r>
              <a:rPr lang="en-US" dirty="0" smtClean="0"/>
              <a:t>outing changing:</a:t>
            </a:r>
          </a:p>
          <a:p>
            <a:pPr lvl="1"/>
            <a:r>
              <a:rPr lang="en-US" dirty="0" smtClean="0"/>
              <a:t>The original routing changing: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lvl="1"/>
            <a:r>
              <a:rPr lang="en-US" dirty="0"/>
              <a:t>The </a:t>
            </a:r>
            <a:r>
              <a:rPr lang="en-US" dirty="0" smtClean="0"/>
              <a:t>new </a:t>
            </a:r>
            <a:r>
              <a:rPr lang="en-US" dirty="0"/>
              <a:t>routing changing: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US" dirty="0"/>
          </a:p>
          <a:p>
            <a:pPr lvl="1"/>
            <a:r>
              <a:rPr lang="en-US" dirty="0" smtClean="0"/>
              <a:t>The cost is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)/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),</a:t>
            </a:r>
          </a:p>
          <a:p>
            <a:pPr marL="457200" lvl="1" indent="0">
              <a:buNone/>
            </a:pPr>
            <a:r>
              <a:rPr lang="en-US" dirty="0" smtClean="0"/>
              <a:t>where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dirty="0"/>
              <a:t> is the number of nodes in the </a:t>
            </a:r>
            <a:r>
              <a:rPr lang="en-US" dirty="0" smtClean="0"/>
              <a:t>network.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Limit the cost: </a:t>
            </a:r>
            <a:r>
              <a:rPr lang="el-GR" dirty="0" smtClean="0">
                <a:solidFill>
                  <a:srgbClr val="FF0000"/>
                </a:solidFill>
              </a:rPr>
              <a:t>Θ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i="1" dirty="0" smtClean="0">
                <a:solidFill>
                  <a:srgbClr val="FF0000"/>
                </a:solidFill>
              </a:rPr>
              <a:t>h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)/</a:t>
            </a:r>
            <a:r>
              <a:rPr lang="en-US" i="1" dirty="0">
                <a:solidFill>
                  <a:srgbClr val="FF0000"/>
                </a:solidFill>
              </a:rPr>
              <a:t>g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i="1" dirty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)) = </a:t>
            </a:r>
            <a:r>
              <a:rPr lang="el-GR" dirty="0" smtClean="0">
                <a:solidFill>
                  <a:srgbClr val="FF0000"/>
                </a:solidFill>
              </a:rPr>
              <a:t>Θ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472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Theoretical Result: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53312"/>
            <a:ext cx="8229600" cy="4525963"/>
          </a:xfrm>
        </p:spPr>
        <p:txBody>
          <a:bodyPr/>
          <a:lstStyle/>
          <a:p>
            <a:r>
              <a:rPr lang="en-US" dirty="0" smtClean="0"/>
              <a:t>In a network with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dirty="0" smtClean="0"/>
              <a:t> nodes,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Θ</a:t>
            </a:r>
            <a:r>
              <a:rPr lang="en-US" dirty="0" smtClean="0"/>
              <a:t>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dirty="0" smtClean="0"/>
              <a:t>) random network flows/</a:t>
            </a:r>
            <a:r>
              <a:rPr lang="en-US" dirty="0" err="1" smtClean="0"/>
              <a:t>connectivities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1000" y="2496312"/>
            <a:ext cx="8519302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9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904" y="2816352"/>
            <a:ext cx="8229600" cy="15907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 smtClean="0"/>
              <a:t>Case II: Scapegoating Attacks in Network Tomography</a:t>
            </a:r>
          </a:p>
          <a:p>
            <a:pPr marL="0" indent="0" algn="ctr">
              <a:buNone/>
            </a:pPr>
            <a:r>
              <a:rPr lang="en-US" sz="3200" b="1" dirty="0" smtClean="0"/>
              <a:t>(in both wireline and wireless scenarios)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0420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 to Network Tomography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510322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Motivation: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2400" dirty="0"/>
              <a:t>If we can’t see what’s going on in a network directly, how to measure the network performance? </a:t>
            </a:r>
          </a:p>
          <a:p>
            <a:pPr marL="0" indent="0">
              <a:buClr>
                <a:schemeClr val="accent1">
                  <a:lumMod val="75000"/>
                </a:schemeClr>
              </a:buClr>
              <a:buNone/>
            </a:pPr>
            <a:r>
              <a:rPr lang="en-US" dirty="0"/>
              <a:t>	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16293" y="5567180"/>
            <a:ext cx="2241064" cy="443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access is difficult</a:t>
            </a:r>
          </a:p>
        </p:txBody>
      </p:sp>
      <p:pic>
        <p:nvPicPr>
          <p:cNvPr id="8" name="Picture 4" descr="Image resul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93" y="3124201"/>
            <a:ext cx="2332497" cy="233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neurons in the bra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355" y="3124200"/>
            <a:ext cx="3109995" cy="233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ight Arrow 9"/>
          <p:cNvSpPr/>
          <p:nvPr/>
        </p:nvSpPr>
        <p:spPr>
          <a:xfrm>
            <a:off x="3393844" y="4191000"/>
            <a:ext cx="1644650" cy="326585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387001" y="3864149"/>
            <a:ext cx="1668636" cy="326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Brain Tomography</a:t>
            </a:r>
          </a:p>
        </p:txBody>
      </p:sp>
      <p:pic>
        <p:nvPicPr>
          <p:cNvPr id="12" name="Picture 10" descr="Image result for brain sc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12" y="2992206"/>
            <a:ext cx="1112699" cy="80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144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 to Network Tomography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510322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Motivation: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2400" dirty="0"/>
              <a:t>If we can’t see what’s going on in a network directly, how to measure the network performance? </a:t>
            </a:r>
          </a:p>
          <a:p>
            <a:pPr marL="0" indent="0">
              <a:buClr>
                <a:schemeClr val="accent1">
                  <a:lumMod val="75000"/>
                </a:schemeClr>
              </a:buClr>
              <a:buNone/>
            </a:pPr>
            <a:r>
              <a:rPr lang="en-US" dirty="0"/>
              <a:t>	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88604" y="5410200"/>
            <a:ext cx="2241064" cy="443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access is difficult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75" y="2916182"/>
            <a:ext cx="2735123" cy="215402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2704463"/>
            <a:ext cx="3144684" cy="2476569"/>
          </a:xfrm>
          <a:prstGeom prst="rect">
            <a:avLst/>
          </a:prstGeom>
        </p:spPr>
      </p:pic>
      <p:sp>
        <p:nvSpPr>
          <p:cNvPr id="18" name="Right Arrow 17"/>
          <p:cNvSpPr/>
          <p:nvPr/>
        </p:nvSpPr>
        <p:spPr>
          <a:xfrm>
            <a:off x="3502015" y="3886200"/>
            <a:ext cx="1644650" cy="326585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3352800" y="3559349"/>
            <a:ext cx="1875494" cy="326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Tomography</a:t>
            </a:r>
          </a:p>
        </p:txBody>
      </p:sp>
    </p:spTree>
    <p:extLst>
      <p:ext uri="{BB962C8B-B14F-4D97-AF65-F5344CB8AC3E}">
        <p14:creationId xmlns:p14="http://schemas.microsoft.com/office/powerpoint/2010/main" val="129741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 to Network Tomography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28650" y="1219200"/>
            <a:ext cx="7886700" cy="50292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Definition: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2400" dirty="0"/>
              <a:t>Study internal characteristics (e.g. link delay) of the network from external measurements (e.g. path delay).</a:t>
            </a:r>
          </a:p>
          <a:p>
            <a:pPr lvl="1"/>
            <a:r>
              <a:rPr lang="en-US" sz="1800" dirty="0"/>
              <a:t>infer the link performance from end-to-end path measurements.</a:t>
            </a:r>
          </a:p>
          <a:p>
            <a:pPr lvl="1"/>
            <a:endParaRPr lang="en-US" sz="1800" b="1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Applications: discovering in a network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dirty="0"/>
              <a:t> Link failures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dirty="0"/>
              <a:t> Node failures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dirty="0"/>
              <a:t> Performance bottleneck 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dirty="0"/>
              <a:t> Potential security attacks</a:t>
            </a: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1350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64C1-A5B8-4A57-8DAF-1096C945D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Basics in Network Tomography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04CB7-6678-4604-A3EF-8C06B7C95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9200"/>
            <a:ext cx="78867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Why we can infer internals via externals</a:t>
            </a:r>
          </a:p>
          <a:p>
            <a:r>
              <a:rPr lang="en-US" dirty="0"/>
              <a:t>Delay example:</a:t>
            </a:r>
          </a:p>
          <a:p>
            <a:pPr lvl="1"/>
            <a:r>
              <a:rPr lang="en-US" dirty="0"/>
              <a:t>Nodes 0, 1, 2, 3</a:t>
            </a:r>
          </a:p>
          <a:p>
            <a:pPr lvl="1"/>
            <a:r>
              <a:rPr lang="en-US" dirty="0"/>
              <a:t>End-nodes: 0, 2, 3</a:t>
            </a:r>
          </a:p>
          <a:p>
            <a:pPr lvl="2"/>
            <a:r>
              <a:rPr lang="en-US" dirty="0"/>
              <a:t>We can only perform measurements </a:t>
            </a:r>
            <a:br>
              <a:rPr lang="en-US" dirty="0"/>
            </a:br>
            <a:r>
              <a:rPr lang="en-US" dirty="0"/>
              <a:t>between these end nodes.</a:t>
            </a:r>
          </a:p>
          <a:p>
            <a:pPr lvl="2"/>
            <a:r>
              <a:rPr lang="en-US" dirty="0"/>
              <a:t>These nodes are called </a:t>
            </a:r>
            <a:r>
              <a:rPr lang="en-US" b="1" dirty="0">
                <a:solidFill>
                  <a:srgbClr val="FF0000"/>
                </a:solidFill>
              </a:rPr>
              <a:t>monitors</a:t>
            </a:r>
          </a:p>
          <a:p>
            <a:pPr lvl="1"/>
            <a:r>
              <a:rPr lang="en-US" dirty="0"/>
              <a:t>Link delays: </a:t>
            </a:r>
          </a:p>
          <a:p>
            <a:pPr lvl="2"/>
            <a:r>
              <a:rPr lang="en-US" i="1" dirty="0"/>
              <a:t>x</a:t>
            </a:r>
            <a:r>
              <a:rPr lang="en-US" sz="1200" dirty="0"/>
              <a:t>1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sz="1000" dirty="0"/>
              <a:t>2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sz="1000" dirty="0"/>
              <a:t>3</a:t>
            </a:r>
            <a:endParaRPr lang="en-US" dirty="0"/>
          </a:p>
          <a:p>
            <a:pPr lvl="1"/>
            <a:r>
              <a:rPr lang="en-US" dirty="0"/>
              <a:t>End-to-end path delays: </a:t>
            </a:r>
          </a:p>
          <a:p>
            <a:pPr lvl="2"/>
            <a:r>
              <a:rPr lang="en-US" i="1" dirty="0"/>
              <a:t>y</a:t>
            </a:r>
            <a:r>
              <a:rPr lang="en-US" sz="1000" dirty="0"/>
              <a:t>1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sz="800" dirty="0"/>
              <a:t>2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sz="800" dirty="0"/>
              <a:t>3</a:t>
            </a:r>
          </a:p>
          <a:p>
            <a:pPr lvl="2"/>
            <a:endParaRPr lang="en-US" dirty="0"/>
          </a:p>
          <a:p>
            <a:r>
              <a:rPr lang="en-US" dirty="0"/>
              <a:t>Key observation in network tomography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There is a relationship between </a:t>
            </a:r>
            <a:r>
              <a:rPr lang="en-US" b="1" dirty="0">
                <a:solidFill>
                  <a:srgbClr val="FF0000"/>
                </a:solidFill>
              </a:rPr>
              <a:t>x</a:t>
            </a:r>
            <a:r>
              <a:rPr lang="en-US" dirty="0">
                <a:solidFill>
                  <a:srgbClr val="FF0000"/>
                </a:solidFill>
              </a:rPr>
              <a:t> and </a:t>
            </a:r>
            <a:r>
              <a:rPr lang="en-US" b="1" dirty="0">
                <a:solidFill>
                  <a:srgbClr val="FF0000"/>
                </a:solidFill>
              </a:rPr>
              <a:t>y.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Objective: Given </a:t>
            </a:r>
            <a:r>
              <a:rPr lang="en-US" b="1" dirty="0">
                <a:solidFill>
                  <a:srgbClr val="FF0000"/>
                </a:solidFill>
              </a:rPr>
              <a:t>y</a:t>
            </a:r>
            <a:r>
              <a:rPr lang="en-US" dirty="0">
                <a:solidFill>
                  <a:srgbClr val="FF0000"/>
                </a:solidFill>
              </a:rPr>
              <a:t>, get </a:t>
            </a:r>
            <a:r>
              <a:rPr lang="en-US" b="1" dirty="0">
                <a:solidFill>
                  <a:srgbClr val="FF0000"/>
                </a:solidFill>
              </a:rPr>
              <a:t>x.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FA8A8B-BECB-4964-A7F8-812D53E7D565}"/>
              </a:ext>
            </a:extLst>
          </p:cNvPr>
          <p:cNvGrpSpPr/>
          <p:nvPr/>
        </p:nvGrpSpPr>
        <p:grpSpPr>
          <a:xfrm>
            <a:off x="5334000" y="1321060"/>
            <a:ext cx="3657600" cy="5282679"/>
            <a:chOff x="5562600" y="1983581"/>
            <a:chExt cx="3657600" cy="52826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A825B8B-AF24-43D8-A7CD-23C9FAF786A7}"/>
                </a:ext>
              </a:extLst>
            </p:cNvPr>
            <p:cNvGrpSpPr/>
            <p:nvPr/>
          </p:nvGrpSpPr>
          <p:grpSpPr>
            <a:xfrm>
              <a:off x="5562600" y="1983581"/>
              <a:ext cx="3657600" cy="3429000"/>
              <a:chOff x="5856871" y="3428999"/>
              <a:chExt cx="1981200" cy="2141715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6F3BBE6D-654E-4B9B-A32A-F74AD9B8A9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56871" y="3428999"/>
                <a:ext cx="1981200" cy="2141715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1DE2504-3D3D-44A5-8BEF-A956E34FAB5C}"/>
                  </a:ext>
                </a:extLst>
              </p:cNvPr>
              <p:cNvSpPr/>
              <p:nvPr/>
            </p:nvSpPr>
            <p:spPr>
              <a:xfrm>
                <a:off x="6701547" y="5134303"/>
                <a:ext cx="254583" cy="3652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9DC0B5B1-8263-4CB4-9EF1-D9DEE7AE3E0D}"/>
                </a:ext>
              </a:extLst>
            </p:cNvPr>
            <p:cNvSpPr/>
            <p:nvPr/>
          </p:nvSpPr>
          <p:spPr>
            <a:xfrm rot="19019692">
              <a:off x="6379022" y="4776498"/>
              <a:ext cx="2213247" cy="2489762"/>
            </a:xfrm>
            <a:prstGeom prst="arc">
              <a:avLst/>
            </a:prstGeom>
            <a:ln w="28575">
              <a:solidFill>
                <a:schemeClr val="accent6">
                  <a:lumMod val="60000"/>
                  <a:lumOff val="40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BBBA64E-80D7-4A1D-A715-BFE206153C3A}"/>
              </a:ext>
            </a:extLst>
          </p:cNvPr>
          <p:cNvSpPr/>
          <p:nvPr/>
        </p:nvSpPr>
        <p:spPr>
          <a:xfrm>
            <a:off x="7053059" y="2109880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1ms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73EAC0-BE6A-48A4-BBA2-C46BF133CA09}"/>
              </a:ext>
            </a:extLst>
          </p:cNvPr>
          <p:cNvSpPr/>
          <p:nvPr/>
        </p:nvSpPr>
        <p:spPr>
          <a:xfrm>
            <a:off x="6636362" y="3511368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2ms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A4FB69-49F1-4D26-8821-555A0A6BFC57}"/>
              </a:ext>
            </a:extLst>
          </p:cNvPr>
          <p:cNvSpPr/>
          <p:nvPr/>
        </p:nvSpPr>
        <p:spPr>
          <a:xfrm>
            <a:off x="7599549" y="3370078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610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66619-CC22-43E8-8369-C6333CC46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994" y="-3"/>
            <a:ext cx="7774006" cy="918226"/>
          </a:xfrm>
        </p:spPr>
        <p:txBody>
          <a:bodyPr>
            <a:normAutofit fontScale="90000"/>
          </a:bodyPr>
          <a:lstStyle/>
          <a:p>
            <a:r>
              <a:rPr lang="en-US" dirty="0"/>
              <a:t>Formulation of Network </a:t>
            </a:r>
            <a:r>
              <a:rPr lang="en-US" dirty="0" smtClean="0"/>
              <a:t>Tomography (</a:t>
            </a:r>
            <a:r>
              <a:rPr lang="en-US" dirty="0" smtClean="0">
                <a:sym typeface="Wingdings" panose="05000000000000000000" pitchFamily="2" charset="2"/>
              </a:rPr>
              <a:t> Network Inference)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32534B-0CE4-483B-99C7-74B8AC3AA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19200"/>
                <a:ext cx="7886700" cy="5334000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buClr>
                    <a:srgbClr val="FF0000"/>
                  </a:buClr>
                  <a:buFont typeface="Wingdings" panose="05000000000000000000" pitchFamily="2" charset="2"/>
                  <a:buChar char="v"/>
                </a:pPr>
                <a:r>
                  <a:rPr lang="en-US" b="1" dirty="0"/>
                  <a:t>Formulation:</a:t>
                </a:r>
              </a:p>
              <a:p>
                <a:pPr marL="0" indent="0">
                  <a:buClr>
                    <a:srgbClr val="FF0000"/>
                  </a:buClr>
                  <a:buNone/>
                </a:pPr>
                <a:r>
                  <a:rPr lang="en-US" sz="1500" b="1" dirty="0"/>
                  <a:t>        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Given end-to-end measurement</a:t>
                </a:r>
              </a:p>
              <a:p>
                <a:pPr marL="457200" lvl="1" indent="0">
                  <a:buClr>
                    <a:srgbClr val="FF0000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/>
              </a:p>
              <a:p>
                <a:pPr marL="0" lvl="1" indent="0">
                  <a:spcBef>
                    <a:spcPts val="1000"/>
                  </a:spcBef>
                  <a:buClr>
                    <a:srgbClr val="FF0000"/>
                  </a:buClr>
                  <a:buNone/>
                </a:pPr>
                <a:r>
                  <a:rPr lang="en-US" sz="1500" b="1" dirty="0"/>
                  <a:t>          </a:t>
                </a:r>
                <a:r>
                  <a:rPr lang="en-US" b="1" dirty="0">
                    <a:solidFill>
                      <a:srgbClr val="FF0000"/>
                    </a:solidFill>
                  </a:rPr>
                  <a:t>and routing matrix</a:t>
                </a:r>
              </a:p>
              <a:p>
                <a:pPr marL="0" lvl="1" indent="0">
                  <a:spcBef>
                    <a:spcPts val="1000"/>
                  </a:spcBef>
                  <a:buClr>
                    <a:srgbClr val="FF0000"/>
                  </a:buClr>
                  <a:buNone/>
                </a:pPr>
                <a:r>
                  <a:rPr lang="en-US" b="1" dirty="0">
                    <a:solidFill>
                      <a:srgbClr val="FF0000"/>
                    </a:solidFill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i="1" dirty="0">
                    <a:latin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i="1" dirty="0">
                    <a:latin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lvl="1" indent="0">
                  <a:spcBef>
                    <a:spcPts val="1000"/>
                  </a:spcBef>
                  <a:buClr>
                    <a:srgbClr val="FF0000"/>
                  </a:buClr>
                  <a:buNone/>
                </a:pPr>
                <a:r>
                  <a:rPr lang="en-US" sz="1800" i="1" dirty="0">
                    <a:latin typeface="Cambria Math" panose="020405030504060302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      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        1</m:t>
                              </m:r>
                            </m:e>
                          </m:mr>
                        </m:m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       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      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mr>
                      <m:m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mr>
                      <m:m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        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mr>
                    </m:m>
                  </m:oMath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lvl="1" indent="0">
                  <a:spcBef>
                    <a:spcPts val="1000"/>
                  </a:spcBef>
                  <a:buClr>
                    <a:srgbClr val="FF0000"/>
                  </a:buClr>
                  <a:buNone/>
                </a:pPr>
                <a:endParaRPr lang="en-US" sz="1600" dirty="0"/>
              </a:p>
              <a:p>
                <a:pPr marL="0" lvl="1" indent="0">
                  <a:spcBef>
                    <a:spcPts val="1000"/>
                  </a:spcBef>
                  <a:buClr>
                    <a:srgbClr val="FF0000"/>
                  </a:buClr>
                  <a:buNone/>
                </a:pPr>
                <a:r>
                  <a:rPr lang="en-US" b="1" dirty="0">
                    <a:solidFill>
                      <a:srgbClr val="FF0000"/>
                    </a:solidFill>
                  </a:rPr>
                  <a:t>       The relationship is:   </a:t>
                </a:r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b="1" dirty="0">
                  <a:solidFill>
                    <a:srgbClr val="FF0000"/>
                  </a:solidFill>
                </a:endParaRPr>
              </a:p>
              <a:p>
                <a:pPr marL="342900" lvl="1" indent="0">
                  <a:buNone/>
                </a:pPr>
                <a:endParaRPr lang="en-US" dirty="0"/>
              </a:p>
              <a:p>
                <a:pPr>
                  <a:lnSpc>
                    <a:spcPct val="100000"/>
                  </a:lnSpc>
                  <a:buClr>
                    <a:srgbClr val="FF0000"/>
                  </a:buClr>
                  <a:buFont typeface="Wingdings" panose="05000000000000000000" pitchFamily="2" charset="2"/>
                  <a:buChar char="v"/>
                </a:pPr>
                <a:r>
                  <a:rPr lang="en-US" b="1" dirty="0">
                    <a:solidFill>
                      <a:srgbClr val="FF0000"/>
                    </a:solidFill>
                  </a:rPr>
                  <a:t> Solution (linear inverse)</a:t>
                </a:r>
                <a:r>
                  <a:rPr lang="en-US" b="1" dirty="0"/>
                  <a:t>: given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b="1" dirty="0"/>
                  <a:t> and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b="1" dirty="0"/>
                  <a:t>, obtain x, i.e., </a:t>
                </a:r>
              </a:p>
              <a:p>
                <a:pPr marL="0" indent="0">
                  <a:lnSpc>
                    <a:spcPct val="100000"/>
                  </a:lnSpc>
                  <a:buClr>
                    <a:srgbClr val="FF0000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</m:d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D32534B-0CE4-483B-99C7-74B8AC3AA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19200"/>
                <a:ext cx="7886700" cy="5334000"/>
              </a:xfrm>
              <a:blipFill rotWithShape="0">
                <a:blip r:embed="rId2"/>
                <a:stretch>
                  <a:fillRect l="-1005" t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44A92EAB-202E-4A26-A4AF-CCE4428AEB7B}"/>
              </a:ext>
            </a:extLst>
          </p:cNvPr>
          <p:cNvGrpSpPr/>
          <p:nvPr/>
        </p:nvGrpSpPr>
        <p:grpSpPr>
          <a:xfrm>
            <a:off x="5334000" y="1321060"/>
            <a:ext cx="3657600" cy="5282679"/>
            <a:chOff x="5562600" y="1983581"/>
            <a:chExt cx="3657600" cy="528267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AD14E2B-045A-4480-A55E-28F541BAFFFA}"/>
                </a:ext>
              </a:extLst>
            </p:cNvPr>
            <p:cNvGrpSpPr/>
            <p:nvPr/>
          </p:nvGrpSpPr>
          <p:grpSpPr>
            <a:xfrm>
              <a:off x="5562600" y="1983581"/>
              <a:ext cx="3657600" cy="3429000"/>
              <a:chOff x="5856871" y="3428999"/>
              <a:chExt cx="1981200" cy="2141715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7D9774F4-B768-4A6A-8B56-4717541B08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6871" y="3428999"/>
                <a:ext cx="1981200" cy="2141715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EAD76E9-589A-4512-85F8-66E799181BB0}"/>
                  </a:ext>
                </a:extLst>
              </p:cNvPr>
              <p:cNvSpPr/>
              <p:nvPr/>
            </p:nvSpPr>
            <p:spPr>
              <a:xfrm>
                <a:off x="6701547" y="5134303"/>
                <a:ext cx="254583" cy="3652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9AC8155-BF61-480C-88D4-3A7EEA087FAF}"/>
                </a:ext>
              </a:extLst>
            </p:cNvPr>
            <p:cNvSpPr/>
            <p:nvPr/>
          </p:nvSpPr>
          <p:spPr>
            <a:xfrm rot="19019692">
              <a:off x="6379022" y="4776498"/>
              <a:ext cx="2213247" cy="2489762"/>
            </a:xfrm>
            <a:prstGeom prst="arc">
              <a:avLst/>
            </a:prstGeom>
            <a:ln w="28575">
              <a:solidFill>
                <a:schemeClr val="accent6">
                  <a:lumMod val="60000"/>
                  <a:lumOff val="40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238FF74C-51D5-41B7-B2AD-59DE5166BD70}"/>
              </a:ext>
            </a:extLst>
          </p:cNvPr>
          <p:cNvSpPr/>
          <p:nvPr/>
        </p:nvSpPr>
        <p:spPr>
          <a:xfrm>
            <a:off x="7053059" y="2109880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1ms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F64F13-5BCE-448C-A815-92D7C9BB1AD6}"/>
              </a:ext>
            </a:extLst>
          </p:cNvPr>
          <p:cNvSpPr/>
          <p:nvPr/>
        </p:nvSpPr>
        <p:spPr>
          <a:xfrm>
            <a:off x="6636362" y="3511368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2ms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6C9156-A0EB-4030-A00F-5E4E781FEC14}"/>
              </a:ext>
            </a:extLst>
          </p:cNvPr>
          <p:cNvSpPr/>
          <p:nvPr/>
        </p:nvSpPr>
        <p:spPr>
          <a:xfrm>
            <a:off x="7599549" y="3370078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311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Attacks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5288279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Packet dropping attack: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r>
              <a:rPr lang="en-US" dirty="0"/>
              <a:t>Intentionally drop or delay packets routed to the malicious nodes.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 Black hole attack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 Grey hole attack</a:t>
            </a:r>
          </a:p>
          <a:p>
            <a:pPr marL="0" indent="0"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buClr>
                <a:srgbClr val="FF0000"/>
              </a:buClr>
              <a:buNone/>
            </a:pPr>
            <a:endParaRPr lang="en-US" b="1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Weak Point</a:t>
            </a:r>
            <a:endParaRPr lang="en-US" dirty="0"/>
          </a:p>
          <a:p>
            <a:pPr marL="0" indent="0">
              <a:buClr>
                <a:srgbClr val="FF0000"/>
              </a:buClr>
              <a:buNone/>
            </a:pPr>
            <a:r>
              <a:rPr lang="en-US" dirty="0"/>
              <a:t>Very easy to be detected.</a:t>
            </a:r>
          </a:p>
          <a:p>
            <a:pPr marL="70866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Find out the links which always suffer bad performance under network tomography.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61ACB2A-5B9E-47FA-B0BC-1DB72B0C7133}"/>
              </a:ext>
            </a:extLst>
          </p:cNvPr>
          <p:cNvGrpSpPr/>
          <p:nvPr/>
        </p:nvGrpSpPr>
        <p:grpSpPr>
          <a:xfrm>
            <a:off x="5486400" y="2286000"/>
            <a:ext cx="3200400" cy="4825479"/>
            <a:chOff x="5562600" y="1983581"/>
            <a:chExt cx="3657600" cy="528267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F6C9CE-1983-44AA-B43D-DE19E29FB158}"/>
                </a:ext>
              </a:extLst>
            </p:cNvPr>
            <p:cNvGrpSpPr/>
            <p:nvPr/>
          </p:nvGrpSpPr>
          <p:grpSpPr>
            <a:xfrm>
              <a:off x="5562600" y="1983581"/>
              <a:ext cx="3657600" cy="3429000"/>
              <a:chOff x="5856871" y="3428999"/>
              <a:chExt cx="1981200" cy="214171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34650D4D-8BC5-4CE9-B260-18D003E9F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56871" y="3428999"/>
                <a:ext cx="1981200" cy="2141715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62BE6FD-7A70-476F-BE25-58C7AEAC2EE4}"/>
                  </a:ext>
                </a:extLst>
              </p:cNvPr>
              <p:cNvSpPr/>
              <p:nvPr/>
            </p:nvSpPr>
            <p:spPr>
              <a:xfrm>
                <a:off x="6701547" y="5134303"/>
                <a:ext cx="254583" cy="3652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AEEA09BE-5AFB-4F8C-842F-A320DB44A3F4}"/>
                </a:ext>
              </a:extLst>
            </p:cNvPr>
            <p:cNvSpPr/>
            <p:nvPr/>
          </p:nvSpPr>
          <p:spPr>
            <a:xfrm rot="19019692">
              <a:off x="6379022" y="4776498"/>
              <a:ext cx="2213247" cy="2489762"/>
            </a:xfrm>
            <a:prstGeom prst="arc">
              <a:avLst/>
            </a:prstGeom>
            <a:ln w="28575">
              <a:solidFill>
                <a:schemeClr val="accent6">
                  <a:lumMod val="60000"/>
                  <a:lumOff val="40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DB2F8055-50A2-4007-9D06-6DFF2BEF1E73}"/>
              </a:ext>
            </a:extLst>
          </p:cNvPr>
          <p:cNvSpPr/>
          <p:nvPr/>
        </p:nvSpPr>
        <p:spPr>
          <a:xfrm>
            <a:off x="7696200" y="2523342"/>
            <a:ext cx="1371600" cy="914400"/>
          </a:xfrm>
          <a:prstGeom prst="wedgeRoundRectCallout">
            <a:avLst>
              <a:gd name="adj1" fmla="val -73707"/>
              <a:gd name="adj2" fmla="val 849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delay all packets!</a:t>
            </a:r>
          </a:p>
        </p:txBody>
      </p:sp>
    </p:spTree>
    <p:extLst>
      <p:ext uri="{BB962C8B-B14F-4D97-AF65-F5344CB8AC3E}">
        <p14:creationId xmlns:p14="http://schemas.microsoft.com/office/powerpoint/2010/main" val="1724418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Concerns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5027023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Current attack models are blind, brute-force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Less sophisticated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Can an attacker do a better job?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Key Assumption in Network Tomography: 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Seeing is believing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2400" dirty="0"/>
              <a:t>	Measurements indeed reflect the real performance 	aggregates over individual links.</a:t>
            </a:r>
          </a:p>
          <a:p>
            <a:pPr marL="82296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always hold in the presence of a more sophisticated attack !!!</a:t>
            </a:r>
          </a:p>
          <a:p>
            <a:pPr marL="365760" indent="0">
              <a:buClr>
                <a:srgbClr val="FF0000"/>
              </a:buClr>
              <a:buNone/>
            </a:pPr>
            <a:endParaRPr lang="en-US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52953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Scapegoating Attack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28650" y="1219200"/>
            <a:ext cx="7886700" cy="510322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Key Idea:</a:t>
            </a:r>
          </a:p>
          <a:p>
            <a:pPr marL="0" indent="0">
              <a:spcAft>
                <a:spcPts val="600"/>
              </a:spcAft>
              <a:buClr>
                <a:srgbClr val="FF0000"/>
              </a:buClr>
              <a:buNone/>
            </a:pPr>
            <a:r>
              <a:rPr lang="en-US" sz="2400" dirty="0"/>
              <a:t>Attackers cooperatively delay or drop packets to manipulate end-to-end measurements such that </a:t>
            </a:r>
          </a:p>
          <a:p>
            <a:pPr lvl="1">
              <a:spcAft>
                <a:spcPts val="600"/>
              </a:spcAft>
              <a:buClr>
                <a:srgbClr val="FF0000"/>
              </a:buClr>
            </a:pPr>
            <a:r>
              <a:rPr lang="en-US" sz="2000" dirty="0"/>
              <a:t>The network is damaged</a:t>
            </a:r>
          </a:p>
          <a:p>
            <a:pPr lvl="1">
              <a:spcAft>
                <a:spcPts val="600"/>
              </a:spcAft>
              <a:buClr>
                <a:srgbClr val="FF0000"/>
              </a:buClr>
            </a:pPr>
            <a:r>
              <a:rPr lang="en-US" sz="2000" dirty="0"/>
              <a:t>A legitimate node is incorrectly identified by network tomography as the root cause of the problem (thereby becoming a </a:t>
            </a:r>
            <a:r>
              <a:rPr lang="en-US" sz="2000" dirty="0" err="1"/>
              <a:t>scapegoate</a:t>
            </a:r>
            <a:r>
              <a:rPr lang="en-US" sz="2000" dirty="0"/>
              <a:t>).</a:t>
            </a:r>
          </a:p>
          <a:p>
            <a:pPr>
              <a:spcAft>
                <a:spcPts val="600"/>
              </a:spcAft>
              <a:buClr>
                <a:srgbClr val="FF0000"/>
              </a:buClr>
            </a:pPr>
            <a:endParaRPr lang="en-US" sz="2400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  <a:buClr>
                <a:srgbClr val="FF0000"/>
              </a:buClr>
            </a:pPr>
            <a:r>
              <a:rPr lang="en-US" sz="2400" dirty="0">
                <a:solidFill>
                  <a:srgbClr val="FF0000"/>
                </a:solidFill>
              </a:rPr>
              <a:t>The tomography can be deceived by attackers !</a:t>
            </a:r>
          </a:p>
          <a:p>
            <a:pPr marL="0" indent="0">
              <a:spcAft>
                <a:spcPts val="600"/>
              </a:spcAft>
              <a:buClr>
                <a:srgbClr val="FF0000"/>
              </a:buCl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2569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Intuition: Scapegoating Attack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828800"/>
            <a:ext cx="6102404" cy="3951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251" y="2042791"/>
            <a:ext cx="4930463" cy="312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861" y="1827924"/>
            <a:ext cx="263756" cy="214867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720852" y="1622929"/>
            <a:ext cx="2818030" cy="312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M1: I can’t reach M2 through A!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4343400"/>
            <a:ext cx="2491031" cy="22951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555" y="5127058"/>
            <a:ext cx="1103869" cy="2734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220" y="5593533"/>
            <a:ext cx="2195397" cy="904667"/>
          </a:xfrm>
          <a:prstGeom prst="rect">
            <a:avLst/>
          </a:prstGeom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5146499" y="1515934"/>
            <a:ext cx="948487" cy="312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Drop !!</a:t>
            </a:r>
          </a:p>
        </p:txBody>
      </p:sp>
    </p:spTree>
    <p:extLst>
      <p:ext uri="{BB962C8B-B14F-4D97-AF65-F5344CB8AC3E}">
        <p14:creationId xmlns:p14="http://schemas.microsoft.com/office/powerpoint/2010/main" val="110585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35504 -0.0030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74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1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Intuition: Scapegoating Attack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828800"/>
            <a:ext cx="6102404" cy="3951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861" y="1827924"/>
            <a:ext cx="263756" cy="214867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762000" y="1600200"/>
            <a:ext cx="2318652" cy="342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M1: I can’t reach M3 through A!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861" y="2084066"/>
            <a:ext cx="1690776" cy="31469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4343400"/>
            <a:ext cx="2491031" cy="22951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9168" y="4662641"/>
            <a:ext cx="1103869" cy="2734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220" y="5583583"/>
            <a:ext cx="2195397" cy="904667"/>
          </a:xfrm>
          <a:prstGeom prst="rect">
            <a:avLst/>
          </a:prstGeom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2589005" y="3804725"/>
            <a:ext cx="948487" cy="312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 !!</a:t>
            </a:r>
          </a:p>
        </p:txBody>
      </p:sp>
    </p:spTree>
    <p:extLst>
      <p:ext uri="{BB962C8B-B14F-4D97-AF65-F5344CB8AC3E}">
        <p14:creationId xmlns:p14="http://schemas.microsoft.com/office/powerpoint/2010/main" val="413935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0.05872 4.07407E-6 C 0.08502 4.07407E-6 0.11758 0.08078 0.11758 0.14629 L 0.11758 0.29282 " pathEditMode="relative" rAng="0" ptsTypes="AA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72" y="1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1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Intuition: Scapegoating Attack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828800"/>
            <a:ext cx="6102404" cy="3951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438" y="2502228"/>
            <a:ext cx="263756" cy="214867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881748" y="1700662"/>
            <a:ext cx="2181501" cy="34212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M1: I can reach M3 through C!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323" y="2313615"/>
            <a:ext cx="1958899" cy="2855531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3240755" y="5653961"/>
            <a:ext cx="1014407" cy="342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Delivered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4343400"/>
            <a:ext cx="2491031" cy="22951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0115" y="4343400"/>
            <a:ext cx="1103869" cy="2734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5599141"/>
            <a:ext cx="2195397" cy="90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1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0.12188 0.21666 L 0.12318 0.41111 L 0.12448 0.41898 " pathEditMode="relative" ptsTypes="AA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Intuition: Scapegoating Attack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828800"/>
            <a:ext cx="6102404" cy="39518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4343400"/>
            <a:ext cx="2491031" cy="22951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5599141"/>
            <a:ext cx="2195397" cy="9046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1752600"/>
            <a:ext cx="990600" cy="991638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304800" y="3536353"/>
            <a:ext cx="4169226" cy="1339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packets through A are blocked.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packets do not pass A are delivered.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must have some problems.</a:t>
            </a:r>
          </a:p>
        </p:txBody>
      </p:sp>
    </p:spTree>
    <p:extLst>
      <p:ext uri="{BB962C8B-B14F-4D97-AF65-F5344CB8AC3E}">
        <p14:creationId xmlns:p14="http://schemas.microsoft.com/office/powerpoint/2010/main" val="30050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Strategies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1111251"/>
            <a:ext cx="7886700" cy="5746749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Strategies: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u="sng" dirty="0"/>
              <a:t>Chosen-Victim Attack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Victim set        is already given.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u="sng" dirty="0"/>
              <a:t>Maximum-Damage Attack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Find best victim sets for the maximum damage in the network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u="sng" dirty="0"/>
              <a:t>Obfuscation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Make every link look mostly similar without evident outliers.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765" y="1371600"/>
            <a:ext cx="3604470" cy="23342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4267200"/>
            <a:ext cx="346652" cy="24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23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Strategies: Examples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1111251"/>
            <a:ext cx="7886700" cy="5670549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Strategies: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 marL="0" indent="0">
              <a:buClr>
                <a:srgbClr val="FF0000"/>
              </a:buClr>
              <a:buNone/>
            </a:pPr>
            <a:r>
              <a:rPr lang="en-US" b="1" dirty="0"/>
              <a:t>  </a:t>
            </a:r>
            <a:r>
              <a:rPr lang="en-US" sz="2000" dirty="0"/>
              <a:t>Example of three attacks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	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765" y="1371600"/>
            <a:ext cx="3604470" cy="23342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225" y="4343400"/>
            <a:ext cx="4987549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8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Convert Intuition into Formulation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7886700" cy="4199030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Formulation: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Definition: </a:t>
            </a:r>
            <a:r>
              <a:rPr lang="en-US" dirty="0">
                <a:solidFill>
                  <a:srgbClr val="FF0000"/>
                </a:solidFill>
              </a:rPr>
              <a:t>wrong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right</a:t>
            </a:r>
            <a:r>
              <a:rPr lang="en-US" dirty="0"/>
              <a:t> link state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marL="9144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/>
          </a:p>
          <a:p>
            <a:pPr lvl="2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         is the performance of link    .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         and       are the lower and upper bound.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Definition: link set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         is the victim link set. </a:t>
            </a:r>
          </a:p>
          <a:p>
            <a:pPr marL="9144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/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2647950" y="3505200"/>
          <a:ext cx="3352800" cy="11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3" imgW="5003640" imgH="1726920" progId="Equation.DSMT4">
                  <p:embed/>
                </p:oleObj>
              </mc:Choice>
              <mc:Fallback>
                <p:oleObj name="Equation" r:id="rId3" imgW="5003640" imgH="1726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47950" y="3505200"/>
                        <a:ext cx="3352800" cy="1157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/>
          </p:nvPr>
        </p:nvGraphicFramePr>
        <p:xfrm>
          <a:off x="1812175" y="4800600"/>
          <a:ext cx="254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5" imgW="152280" imgH="228600" progId="Equation.DSMT4">
                  <p:embed/>
                </p:oleObj>
              </mc:Choice>
              <mc:Fallback>
                <p:oleObj name="Equation" r:id="rId5" imgW="1522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12175" y="4800600"/>
                        <a:ext cx="2540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4857750" y="4876800"/>
          <a:ext cx="147637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7" imgW="88560" imgH="164880" progId="Equation.DSMT4">
                  <p:embed/>
                </p:oleObj>
              </mc:Choice>
              <mc:Fallback>
                <p:oleObj name="Equation" r:id="rId7" imgW="8856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57750" y="4876800"/>
                        <a:ext cx="147637" cy="27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1824875" y="5257800"/>
          <a:ext cx="2333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9" imgW="139680" imgH="228600" progId="Equation.DSMT4">
                  <p:embed/>
                </p:oleObj>
              </mc:Choice>
              <mc:Fallback>
                <p:oleObj name="Equation" r:id="rId9" imgW="1396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24875" y="5257800"/>
                        <a:ext cx="233363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2624137" y="5257800"/>
          <a:ext cx="2762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Equation" r:id="rId11" imgW="164880" imgH="228600" progId="Equation.DSMT4">
                  <p:embed/>
                </p:oleObj>
              </mc:Choice>
              <mc:Fallback>
                <p:oleObj name="Equation" r:id="rId11" imgW="164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24137" y="5257800"/>
                        <a:ext cx="27622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73930" y="6248400"/>
            <a:ext cx="409910" cy="28569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B43704E-36AC-4C1F-B449-A61BE3AAB04E}"/>
              </a:ext>
            </a:extLst>
          </p:cNvPr>
          <p:cNvGrpSpPr/>
          <p:nvPr/>
        </p:nvGrpSpPr>
        <p:grpSpPr>
          <a:xfrm>
            <a:off x="5919952" y="3318715"/>
            <a:ext cx="3200400" cy="4825479"/>
            <a:chOff x="5562600" y="1983581"/>
            <a:chExt cx="3657600" cy="528267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4898980-29A0-44E3-909E-23A5F770842E}"/>
                </a:ext>
              </a:extLst>
            </p:cNvPr>
            <p:cNvGrpSpPr/>
            <p:nvPr/>
          </p:nvGrpSpPr>
          <p:grpSpPr>
            <a:xfrm>
              <a:off x="5562600" y="1983581"/>
              <a:ext cx="3657600" cy="3429000"/>
              <a:chOff x="5856871" y="3428999"/>
              <a:chExt cx="1981200" cy="2141715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4E954498-8A2B-4E5A-A36A-9E1C4D3EE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56871" y="3428999"/>
                <a:ext cx="1981200" cy="2141715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A1E8E74-2BAA-4B66-8475-D9D2767EFEF5}"/>
                  </a:ext>
                </a:extLst>
              </p:cNvPr>
              <p:cNvSpPr/>
              <p:nvPr/>
            </p:nvSpPr>
            <p:spPr>
              <a:xfrm>
                <a:off x="6701547" y="5134303"/>
                <a:ext cx="254583" cy="3652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FA79E382-4802-4641-ADCD-CDC5C3178973}"/>
                </a:ext>
              </a:extLst>
            </p:cNvPr>
            <p:cNvSpPr/>
            <p:nvPr/>
          </p:nvSpPr>
          <p:spPr>
            <a:xfrm rot="19019692">
              <a:off x="6379022" y="4776498"/>
              <a:ext cx="2213247" cy="2489762"/>
            </a:xfrm>
            <a:prstGeom prst="arc">
              <a:avLst/>
            </a:prstGeom>
            <a:ln w="28575">
              <a:solidFill>
                <a:schemeClr val="accent6">
                  <a:lumMod val="60000"/>
                  <a:lumOff val="40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87A7D657-9EFC-46B4-AE81-FBA8DEBFDF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2021" y="1098113"/>
                <a:ext cx="7886700" cy="131240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Aft>
                    <a:spcPts val="0"/>
                  </a:spcAft>
                  <a:buClr>
                    <a:srgbClr val="FF0000"/>
                  </a:buClr>
                  <a:buFont typeface="Wingdings" panose="05000000000000000000" pitchFamily="2" charset="2"/>
                  <a:buChar char="v"/>
                </a:pPr>
                <a:r>
                  <a:rPr lang="en-US" b="1" dirty="0"/>
                  <a:t> Objective: </a:t>
                </a:r>
                <a:r>
                  <a:rPr lang="en-US" dirty="0"/>
                  <a:t>attack the linear inverse solution</a:t>
                </a:r>
              </a:p>
              <a:p>
                <a:pPr marL="0" indent="0" fontAlgn="auto">
                  <a:spcAft>
                    <a:spcPts val="0"/>
                  </a:spcAft>
                  <a:buClr>
                    <a:srgbClr val="FF0000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</m:d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dirty="0"/>
              </a:p>
              <a:p>
                <a:pPr fontAlgn="auto">
                  <a:spcAft>
                    <a:spcPts val="0"/>
                  </a:spcAft>
                  <a:buClr>
                    <a:srgbClr val="FF0000"/>
                  </a:buClr>
                  <a:buFont typeface="Wingdings" panose="05000000000000000000" pitchFamily="2" charset="2"/>
                  <a:buChar char="v"/>
                </a:pPr>
                <a:endParaRPr lang="en-US" b="1" dirty="0"/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87A7D657-9EFC-46B4-AE81-FBA8DEBFDF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21" y="1098113"/>
                <a:ext cx="7886700" cy="1312407"/>
              </a:xfrm>
              <a:prstGeom prst="rect">
                <a:avLst/>
              </a:prstGeom>
              <a:blipFill>
                <a:blip r:embed="rId15"/>
                <a:stretch>
                  <a:fillRect l="-1391" t="-7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ABC1CC4E-F8AB-46CF-ADD6-2F0D0D37A3D7}"/>
              </a:ext>
            </a:extLst>
          </p:cNvPr>
          <p:cNvSpPr/>
          <p:nvPr/>
        </p:nvSpPr>
        <p:spPr>
          <a:xfrm>
            <a:off x="5410200" y="1600200"/>
            <a:ext cx="3810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CAED97-1405-4737-B215-62D3C573FDE9}"/>
              </a:ext>
            </a:extLst>
          </p:cNvPr>
          <p:cNvSpPr/>
          <p:nvPr/>
        </p:nvSpPr>
        <p:spPr>
          <a:xfrm>
            <a:off x="5412828" y="2071072"/>
            <a:ext cx="2916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manipulated measurement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A92302F-A6E8-44D3-B07B-640CFF71D8D8}"/>
              </a:ext>
            </a:extLst>
          </p:cNvPr>
          <p:cNvSpPr/>
          <p:nvPr/>
        </p:nvSpPr>
        <p:spPr>
          <a:xfrm>
            <a:off x="2897734" y="1589369"/>
            <a:ext cx="3810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F034FA-707D-4BE9-8724-4CDD2EF691F2}"/>
              </a:ext>
            </a:extLst>
          </p:cNvPr>
          <p:cNvSpPr/>
          <p:nvPr/>
        </p:nvSpPr>
        <p:spPr>
          <a:xfrm>
            <a:off x="621585" y="1924932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Things significantly go wrong after inverse!</a:t>
            </a:r>
          </a:p>
        </p:txBody>
      </p:sp>
    </p:spTree>
    <p:extLst>
      <p:ext uri="{BB962C8B-B14F-4D97-AF65-F5344CB8AC3E}">
        <p14:creationId xmlns:p14="http://schemas.microsoft.com/office/powerpoint/2010/main" val="143238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Attack Damage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28650" y="1219200"/>
            <a:ext cx="8743950" cy="53340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Formulation: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Definition of the damage vector: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-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dirty="0"/>
              <a:t> is the measurements with attack.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/>
              <a:t>  is the measurements without attack.</a:t>
            </a:r>
          </a:p>
          <a:p>
            <a:pPr lvl="3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If an attacker cannot manipulate a particular path, the entry at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/>
              <a:t> is 0.</a:t>
            </a:r>
          </a:p>
          <a:p>
            <a:pPr marL="914400"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048BC2A-D847-4542-95B1-B6E15D6FC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332" y="3761094"/>
            <a:ext cx="4563276" cy="295512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F9B3BA2-87B5-4752-9850-43206D90EAF3}"/>
              </a:ext>
            </a:extLst>
          </p:cNvPr>
          <p:cNvCxnSpPr>
            <a:cxnSpLocks/>
          </p:cNvCxnSpPr>
          <p:nvPr/>
        </p:nvCxnSpPr>
        <p:spPr>
          <a:xfrm flipV="1">
            <a:off x="4492469" y="4495799"/>
            <a:ext cx="2060731" cy="1828801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758434D-C970-408A-B03E-615FFAEBFC36}"/>
              </a:ext>
            </a:extLst>
          </p:cNvPr>
          <p:cNvGrpSpPr/>
          <p:nvPr/>
        </p:nvGrpSpPr>
        <p:grpSpPr>
          <a:xfrm>
            <a:off x="2626883" y="4495799"/>
            <a:ext cx="914400" cy="1752600"/>
            <a:chOff x="2667000" y="4800600"/>
            <a:chExt cx="914400" cy="1752600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65FC9E5-DEB7-4BBB-9890-88B227DDF1CC}"/>
                </a:ext>
              </a:extLst>
            </p:cNvPr>
            <p:cNvCxnSpPr>
              <a:cxnSpLocks/>
            </p:cNvCxnSpPr>
            <p:nvPr/>
          </p:nvCxnSpPr>
          <p:spPr>
            <a:xfrm>
              <a:off x="3581400" y="5673878"/>
              <a:ext cx="0" cy="879322"/>
            </a:xfrm>
            <a:prstGeom prst="straightConnector1">
              <a:avLst/>
            </a:prstGeom>
            <a:ln w="38100">
              <a:solidFill>
                <a:srgbClr val="339164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CE7C040-7C52-4CFB-941A-3A93DE2AEACC}"/>
                </a:ext>
              </a:extLst>
            </p:cNvPr>
            <p:cNvCxnSpPr>
              <a:cxnSpLocks/>
            </p:cNvCxnSpPr>
            <p:nvPr/>
          </p:nvCxnSpPr>
          <p:spPr>
            <a:xfrm>
              <a:off x="2667000" y="4800600"/>
              <a:ext cx="914400" cy="873278"/>
            </a:xfrm>
            <a:prstGeom prst="straightConnector1">
              <a:avLst/>
            </a:prstGeom>
            <a:ln w="38100">
              <a:solidFill>
                <a:srgbClr val="339164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6D9B01E9-3273-40F6-AC7A-BB7F270D8DFE}"/>
              </a:ext>
            </a:extLst>
          </p:cNvPr>
          <p:cNvSpPr/>
          <p:nvPr/>
        </p:nvSpPr>
        <p:spPr>
          <a:xfrm>
            <a:off x="1956826" y="5048934"/>
            <a:ext cx="175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Attack- manipulatable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D17B55-01A3-428B-8AA7-CCC0044CAE09}"/>
              </a:ext>
            </a:extLst>
          </p:cNvPr>
          <p:cNvSpPr/>
          <p:nvPr/>
        </p:nvSpPr>
        <p:spPr>
          <a:xfrm>
            <a:off x="5865164" y="5238658"/>
            <a:ext cx="2483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Attacker cannot manipulate this path!</a:t>
            </a:r>
          </a:p>
        </p:txBody>
      </p:sp>
    </p:spTree>
    <p:extLst>
      <p:ext uri="{BB962C8B-B14F-4D97-AF65-F5344CB8AC3E}">
        <p14:creationId xmlns:p14="http://schemas.microsoft.com/office/powerpoint/2010/main" val="195366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Example: Formulating Chosen-Victim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1111251"/>
            <a:ext cx="8134350" cy="5670549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Chosen-Victim Attack: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Damage objective</a:t>
            </a:r>
            <a:r>
              <a:rPr lang="en-US" dirty="0"/>
              <a:t>: find a damage vector </a:t>
            </a:r>
            <a:r>
              <a:rPr lang="en-US" b="1" dirty="0"/>
              <a:t>m</a:t>
            </a:r>
            <a:r>
              <a:rPr lang="en-US" dirty="0"/>
              <a:t> with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 Deceiving objective</a:t>
            </a:r>
            <a:r>
              <a:rPr lang="en-US" dirty="0"/>
              <a:t> (added as constraint to the max): </a:t>
            </a:r>
            <a:br>
              <a:rPr lang="en-US" dirty="0"/>
            </a:br>
            <a:r>
              <a:rPr lang="en-US" dirty="0"/>
              <a:t>link 1 should be the one detected abnormal via the inverse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3600450" y="4746625"/>
          <a:ext cx="950913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3" imgW="583920" imgH="253800" progId="Equation.DSMT4">
                  <p:embed/>
                </p:oleObj>
              </mc:Choice>
              <mc:Fallback>
                <p:oleObj name="Equation" r:id="rId3" imgW="5839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0450" y="4746625"/>
                        <a:ext cx="950913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9612" y="1600200"/>
            <a:ext cx="3464775" cy="2571400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2743200" y="5958008"/>
          <a:ext cx="268763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6" imgW="1650960" imgH="457200" progId="Equation.DSMT4">
                  <p:embed/>
                </p:oleObj>
              </mc:Choice>
              <mc:Fallback>
                <p:oleObj name="Equation" r:id="rId6" imgW="16509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43200" y="5958008"/>
                        <a:ext cx="2687637" cy="74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482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Example: Formulating Max-Damage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1111251"/>
            <a:ext cx="7886700" cy="5670549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Max-Damage Attack: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Objective: find a damage vector </a:t>
            </a:r>
            <a:r>
              <a:rPr lang="en-US" b="1" dirty="0"/>
              <a:t>m</a:t>
            </a:r>
            <a:r>
              <a:rPr lang="en-US" dirty="0"/>
              <a:t> with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Subject to: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The victim(s) look abnormal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The attack nodes/links look normal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3600450" y="4746625"/>
          <a:ext cx="950913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3" imgW="583920" imgH="253800" progId="Equation.DSMT4">
                  <p:embed/>
                </p:oleObj>
              </mc:Choice>
              <mc:Fallback>
                <p:oleObj name="Equation" r:id="rId3" imgW="5839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0450" y="4746625"/>
                        <a:ext cx="950913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4C9678D-119C-45EC-AF6B-A87AA1B4E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1736794"/>
            <a:ext cx="3604470" cy="233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Example: Formulating Obfuscation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1111251"/>
            <a:ext cx="7886700" cy="5670549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Obfuscation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Objective: maximize the number of uncertain links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F9F0101-9AB3-46CD-898E-E471CBA1213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858005" y="4953000"/>
          <a:ext cx="3352800" cy="11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3" imgW="5003640" imgH="1726920" progId="Equation.DSMT4">
                  <p:embed/>
                </p:oleObj>
              </mc:Choice>
              <mc:Fallback>
                <p:oleObj name="Equation" r:id="rId3" imgW="5003640" imgH="1726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8005" y="4953000"/>
                        <a:ext cx="3352800" cy="1157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3B78084-5BF1-4B40-9C5C-EB6095367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1736794"/>
            <a:ext cx="3604470" cy="233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5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Evaluation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000" y="2057400"/>
            <a:ext cx="3765350" cy="24384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31581" y="1295400"/>
            <a:ext cx="7883769" cy="51032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Attack Example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r>
              <a:rPr lang="en-US" sz="1600" dirty="0"/>
              <a:t>                           Chosen-Victim Attack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Link 10 has a very high delay.</a:t>
            </a: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i="1"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105194"/>
            <a:ext cx="2970008" cy="239060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A94EB2C-587C-4847-900D-13D3B4B3009F}"/>
              </a:ext>
            </a:extLst>
          </p:cNvPr>
          <p:cNvSpPr/>
          <p:nvPr/>
        </p:nvSpPr>
        <p:spPr>
          <a:xfrm>
            <a:off x="7467600" y="2514600"/>
            <a:ext cx="4572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19668D-6428-439D-B7D8-C6CFE5AE0ACE}"/>
              </a:ext>
            </a:extLst>
          </p:cNvPr>
          <p:cNvSpPr/>
          <p:nvPr/>
        </p:nvSpPr>
        <p:spPr>
          <a:xfrm>
            <a:off x="7614458" y="2998384"/>
            <a:ext cx="1529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make it a scapegoat!</a:t>
            </a:r>
          </a:p>
        </p:txBody>
      </p:sp>
    </p:spTree>
    <p:extLst>
      <p:ext uri="{BB962C8B-B14F-4D97-AF65-F5344CB8AC3E}">
        <p14:creationId xmlns:p14="http://schemas.microsoft.com/office/powerpoint/2010/main" val="372370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Evaluation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000" y="2057400"/>
            <a:ext cx="3765350" cy="2438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904" y="2133600"/>
            <a:ext cx="3147343" cy="24384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31581" y="1295400"/>
            <a:ext cx="7883769" cy="510322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Attack Example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r>
              <a:rPr lang="en-US" sz="1600" dirty="0"/>
              <a:t>                      Maximum-Damage Attack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sz="16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r>
              <a:rPr lang="en-US" sz="1600" dirty="0"/>
              <a:t>                             </a:t>
            </a:r>
            <a:endParaRPr lang="en-US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Delay of both link 1 and 9 are high.</a:t>
            </a: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i="1"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A53299-BA30-4786-9706-6182A422F8B8}"/>
              </a:ext>
            </a:extLst>
          </p:cNvPr>
          <p:cNvSpPr/>
          <p:nvPr/>
        </p:nvSpPr>
        <p:spPr>
          <a:xfrm>
            <a:off x="6400800" y="3515675"/>
            <a:ext cx="4572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76D114-26D0-4118-8BF9-1D2BA4E1941B}"/>
              </a:ext>
            </a:extLst>
          </p:cNvPr>
          <p:cNvSpPr/>
          <p:nvPr/>
        </p:nvSpPr>
        <p:spPr>
          <a:xfrm>
            <a:off x="6547658" y="3999459"/>
            <a:ext cx="1529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make it a scapegoat!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B4A9F2C-0925-4338-AE8F-1181FCEBCFC3}"/>
              </a:ext>
            </a:extLst>
          </p:cNvPr>
          <p:cNvSpPr/>
          <p:nvPr/>
        </p:nvSpPr>
        <p:spPr>
          <a:xfrm>
            <a:off x="5334000" y="1979588"/>
            <a:ext cx="4572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A2A50-6AE8-49E5-B140-562207B32639}"/>
              </a:ext>
            </a:extLst>
          </p:cNvPr>
          <p:cNvSpPr/>
          <p:nvPr/>
        </p:nvSpPr>
        <p:spPr>
          <a:xfrm>
            <a:off x="4450558" y="1610773"/>
            <a:ext cx="2402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make it a scapegoat!</a:t>
            </a:r>
          </a:p>
        </p:txBody>
      </p:sp>
    </p:spTree>
    <p:extLst>
      <p:ext uri="{BB962C8B-B14F-4D97-AF65-F5344CB8AC3E}">
        <p14:creationId xmlns:p14="http://schemas.microsoft.com/office/powerpoint/2010/main" val="412431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Evaluation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000" y="2057400"/>
            <a:ext cx="376535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33600"/>
            <a:ext cx="3305689" cy="24384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31581" y="1295400"/>
            <a:ext cx="7883769" cy="510322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Attack Example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r>
              <a:rPr lang="en-US" sz="1600" dirty="0"/>
              <a:t>                                      Obfuscation</a:t>
            </a:r>
            <a:endParaRPr lang="en-US" sz="1600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Delay of all links are similar, making the measurement of the network look very confusing!</a:t>
            </a: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i="1"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2641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Imperfect Cut: Max-Damage and Obfuscation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981950" cy="528827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 </a:t>
            </a:r>
            <a:r>
              <a:rPr lang="en-US" dirty="0"/>
              <a:t>Max-Damage and Obfuscation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/>
              <a:t>Use the </a:t>
            </a:r>
            <a:r>
              <a:rPr lang="en-US" dirty="0" err="1"/>
              <a:t>Rocketfuel</a:t>
            </a:r>
            <a:r>
              <a:rPr lang="en-US" dirty="0"/>
              <a:t> datasets as topologies for wireline networks.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/>
              <a:t>Use random geometric graph to generate wireless network topologies.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i="1"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65" y="3741525"/>
            <a:ext cx="3999535" cy="2871462"/>
          </a:xfrm>
          <a:prstGeom prst="rect">
            <a:avLst/>
          </a:prstGeom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4471862" y="4106490"/>
            <a:ext cx="4455354" cy="10707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Even one single attacker is likely to succeed, and maximum-damage attacks are always more likely than chosen-victim attacks.</a:t>
            </a:r>
          </a:p>
        </p:txBody>
      </p:sp>
    </p:spTree>
    <p:extLst>
      <p:ext uri="{BB962C8B-B14F-4D97-AF65-F5344CB8AC3E}">
        <p14:creationId xmlns:p14="http://schemas.microsoft.com/office/powerpoint/2010/main" val="73221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142B2-8C6D-4C17-9B65-A993F4BDF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Detect Such Attacks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E3D97-0C95-40E1-8D5F-76986E9F4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we really detect perfect cut?</a:t>
            </a:r>
          </a:p>
          <a:p>
            <a:pPr lvl="1"/>
            <a:r>
              <a:rPr lang="en-US" dirty="0"/>
              <a:t>The attackers completely block our view of the victim link!!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5C6E81-DAB3-4597-A0D1-0F7724B0B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265" b="21277"/>
          <a:stretch/>
        </p:blipFill>
        <p:spPr>
          <a:xfrm>
            <a:off x="2362200" y="2514600"/>
            <a:ext cx="487018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2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CEA5B-DDC3-4267-B034-84E3BF676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imperfect cut?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003C0-656C-4208-866D-4EE58D505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should find inconsistency between attack paths (M1-M2 and M1-M3) and non-attack paths (M1-M4)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9E9329-3DEE-42C6-8966-E4505071AD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760"/>
          <a:stretch/>
        </p:blipFill>
        <p:spPr>
          <a:xfrm>
            <a:off x="2209800" y="2667001"/>
            <a:ext cx="5486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5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Evaluation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28650" y="1480456"/>
            <a:ext cx="7886700" cy="510322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Detection evaluation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Perfect-cut attack is undetectable. Imperfect one is always detectable</a:t>
            </a:r>
            <a:endParaRPr lang="en-US" b="1" i="1"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905000"/>
            <a:ext cx="5113086" cy="351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4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33905" y="1066800"/>
            <a:ext cx="7886700" cy="51032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r>
              <a:rPr lang="en-US" dirty="0"/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Network inference and tomography were not designed with a security purpose.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Inference integrity issues: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dirty="0"/>
              <a:t>Methods to </a:t>
            </a:r>
            <a:r>
              <a:rPr lang="en-US" dirty="0" smtClean="0"/>
              <a:t>disrupt </a:t>
            </a:r>
            <a:r>
              <a:rPr lang="en-US" dirty="0"/>
              <a:t>the </a:t>
            </a:r>
            <a:r>
              <a:rPr lang="en-US" dirty="0" smtClean="0"/>
              <a:t>inference integrity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Can be used as a defense against malicious inference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Can be used as an attack against legitimate monitoring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1951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86584"/>
            <a:ext cx="8229600" cy="30994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 smtClean="0"/>
              <a:t>Thank you</a:t>
            </a:r>
            <a:r>
              <a:rPr lang="en-US" sz="8000" dirty="0"/>
              <a:t>!</a:t>
            </a:r>
            <a:endParaRPr lang="en-US" sz="8000" dirty="0" smtClean="0"/>
          </a:p>
        </p:txBody>
      </p:sp>
    </p:spTree>
    <p:extLst>
      <p:ext uri="{BB962C8B-B14F-4D97-AF65-F5344CB8AC3E}">
        <p14:creationId xmlns:p14="http://schemas.microsoft.com/office/powerpoint/2010/main" val="148145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1709</Words>
  <Application>Microsoft Office PowerPoint</Application>
  <PresentationFormat>On-screen Show (4:3)</PresentationFormat>
  <Paragraphs>434</Paragraphs>
  <Slides>53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Arial</vt:lpstr>
      <vt:lpstr>Calibri</vt:lpstr>
      <vt:lpstr>Cambria Math</vt:lpstr>
      <vt:lpstr>Courier New</vt:lpstr>
      <vt:lpstr>Times New Roman</vt:lpstr>
      <vt:lpstr>Wingdings</vt:lpstr>
      <vt:lpstr>Office Theme</vt:lpstr>
      <vt:lpstr>Equation</vt:lpstr>
      <vt:lpstr>Inference Integrity in Wireless Networks</vt:lpstr>
      <vt:lpstr>Proactive Network Security</vt:lpstr>
      <vt:lpstr>Case Studies</vt:lpstr>
      <vt:lpstr>Case I</vt:lpstr>
      <vt:lpstr>Multi-hop Wireless Network: Feasible Design</vt:lpstr>
      <vt:lpstr>Multi-hop Wireless Network: Optimized Design</vt:lpstr>
      <vt:lpstr>Multi-hop Wireless Network: Security Design</vt:lpstr>
      <vt:lpstr>Strategy to Protect Connectivity Information</vt:lpstr>
      <vt:lpstr>How to Know Connectivity Info</vt:lpstr>
      <vt:lpstr>Inference: Problem Formulation</vt:lpstr>
      <vt:lpstr>How to Get Routing Matrix A</vt:lpstr>
      <vt:lpstr>Example</vt:lpstr>
      <vt:lpstr>How to Beat Inference Attack?</vt:lpstr>
      <vt:lpstr>Deception/Honey Traffic</vt:lpstr>
      <vt:lpstr>Routing Changing</vt:lpstr>
      <vt:lpstr>Fundamental Problem</vt:lpstr>
      <vt:lpstr>Research Goals</vt:lpstr>
      <vt:lpstr>Formulation under Proactive Strategies</vt:lpstr>
      <vt:lpstr>Metric to Measure Security Benefit </vt:lpstr>
      <vt:lpstr>Genie Bound</vt:lpstr>
      <vt:lpstr>Limit the Costs</vt:lpstr>
      <vt:lpstr>Routing Modeling  (from Scaling Law)</vt:lpstr>
      <vt:lpstr>Routing Modeling (cont’d)</vt:lpstr>
      <vt:lpstr>Theoretical Result: An Example</vt:lpstr>
      <vt:lpstr>Case I</vt:lpstr>
      <vt:lpstr>Move to Network Tomography</vt:lpstr>
      <vt:lpstr>Move to Network Tomography</vt:lpstr>
      <vt:lpstr>Move to Network Tomography</vt:lpstr>
      <vt:lpstr>Basics in Network Tomography</vt:lpstr>
      <vt:lpstr>Formulation of Network Tomography ( Network Inference)</vt:lpstr>
      <vt:lpstr>Traditional Attacks</vt:lpstr>
      <vt:lpstr>Security Concerns</vt:lpstr>
      <vt:lpstr>Scapegoating Attack</vt:lpstr>
      <vt:lpstr>Intuition: Scapegoating Attack</vt:lpstr>
      <vt:lpstr>Intuition: Scapegoating Attack</vt:lpstr>
      <vt:lpstr>Intuition: Scapegoating Attack</vt:lpstr>
      <vt:lpstr>Intuition: Scapegoating Attack</vt:lpstr>
      <vt:lpstr>Possible Strategies</vt:lpstr>
      <vt:lpstr>Possible Strategies: Examples</vt:lpstr>
      <vt:lpstr>Convert Intuition into Formulation</vt:lpstr>
      <vt:lpstr>Measuring the Attack Damage</vt:lpstr>
      <vt:lpstr>Example: Formulating Chosen-Victim</vt:lpstr>
      <vt:lpstr>Example: Formulating Max-Damage</vt:lpstr>
      <vt:lpstr>Example: Formulating Obfuscation</vt:lpstr>
      <vt:lpstr>Experimental Evaluation</vt:lpstr>
      <vt:lpstr>Experimental Evaluation</vt:lpstr>
      <vt:lpstr>Experimental Evaluation</vt:lpstr>
      <vt:lpstr>Imperfect Cut: Max-Damage and Obfuscation</vt:lpstr>
      <vt:lpstr>How to Detect Such Attacks</vt:lpstr>
      <vt:lpstr>How about imperfect cut?</vt:lpstr>
      <vt:lpstr>Experimental Evaluation</vt:lpstr>
      <vt:lpstr>Summary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Meagan Sapashe</dc:creator>
  <cp:lastModifiedBy>Ramachandran, Kandethody</cp:lastModifiedBy>
  <cp:revision>32</cp:revision>
  <dcterms:created xsi:type="dcterms:W3CDTF">2016-06-10T18:03:38Z</dcterms:created>
  <dcterms:modified xsi:type="dcterms:W3CDTF">2018-09-12T17:36:07Z</dcterms:modified>
</cp:coreProperties>
</file>