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embeddings/oleObject1.bin" ContentType="application/vnd.openxmlformats-officedocument.oleObject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embeddings/oleObject2.bin" ContentType="application/vnd.openxmlformats-officedocument.oleObject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8" r:id="rId2"/>
    <p:sldId id="348" r:id="rId3"/>
    <p:sldId id="311" r:id="rId4"/>
    <p:sldId id="303" r:id="rId5"/>
    <p:sldId id="312" r:id="rId6"/>
    <p:sldId id="310" r:id="rId7"/>
    <p:sldId id="309" r:id="rId8"/>
    <p:sldId id="313" r:id="rId9"/>
    <p:sldId id="336" r:id="rId10"/>
    <p:sldId id="337" r:id="rId11"/>
    <p:sldId id="317" r:id="rId12"/>
    <p:sldId id="338" r:id="rId13"/>
    <p:sldId id="349" r:id="rId14"/>
    <p:sldId id="321" r:id="rId15"/>
    <p:sldId id="340" r:id="rId16"/>
    <p:sldId id="341" r:id="rId17"/>
    <p:sldId id="342" r:id="rId18"/>
    <p:sldId id="326" r:id="rId19"/>
    <p:sldId id="328" r:id="rId20"/>
    <p:sldId id="343" r:id="rId21"/>
    <p:sldId id="329" r:id="rId22"/>
    <p:sldId id="347" r:id="rId23"/>
    <p:sldId id="330" r:id="rId24"/>
    <p:sldId id="331" r:id="rId25"/>
    <p:sldId id="332" r:id="rId26"/>
    <p:sldId id="346" r:id="rId27"/>
    <p:sldId id="345" r:id="rId28"/>
    <p:sldId id="344" r:id="rId29"/>
    <p:sldId id="333" r:id="rId30"/>
  </p:sldIdLst>
  <p:sldSz cx="12192000" cy="6858000"/>
  <p:notesSz cx="6881813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464">
          <p15:clr>
            <a:srgbClr val="A4A3A4"/>
          </p15:clr>
        </p15:guide>
        <p15:guide id="4" pos="79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0326"/>
    <a:srgbClr val="251D7D"/>
    <a:srgbClr val="0B62AD"/>
    <a:srgbClr val="EB57DD"/>
    <a:srgbClr val="2A0221"/>
    <a:srgbClr val="07477F"/>
    <a:srgbClr val="525252"/>
    <a:srgbClr val="E2A616"/>
    <a:srgbClr val="CF9814"/>
    <a:srgbClr val="0225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08" autoAdjust="0"/>
    <p:restoredTop sz="50000" autoAdjust="0"/>
  </p:normalViewPr>
  <p:slideViewPr>
    <p:cSldViewPr snapToGrid="0" snapToObjects="1">
      <p:cViewPr varScale="1">
        <p:scale>
          <a:sx n="71" d="100"/>
          <a:sy n="71" d="100"/>
        </p:scale>
        <p:origin x="-1232" y="-120"/>
      </p:cViewPr>
      <p:guideLst>
        <p:guide orient="horz" pos="2160"/>
        <p:guide orient="horz" pos="2464"/>
        <p:guide pos="3840"/>
        <p:guide pos="79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handoutMaster" Target="handoutMasters/handout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Relationship Id="rId2" Type="http://schemas.openxmlformats.org/officeDocument/2006/relationships/image" Target="../media/image3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2BFC5B56-155A-8A4F-A200-15510EAC000D}" type="datetime1">
              <a:rPr lang="en-US" smtClean="0"/>
              <a:t>9/27/18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r>
              <a:rPr lang="en-US"/>
              <a:t>Los Alamos National Laboratory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FA3DA938-9C0B-3841-966A-9297D5C04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109318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420232FE-02A3-6D41-B422-B15757ACBFED}" type="datetime1">
              <a:rPr lang="en-US" smtClean="0"/>
              <a:t>9/27/18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696913"/>
            <a:ext cx="6196013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r>
              <a:rPr lang="en-US"/>
              <a:t>Los Alamos National Laboratory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9B4268CE-33B7-7549-BEF6-7F438D74AB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839167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20232FE-02A3-6D41-B422-B15757ACBFED}" type="datetime1">
              <a:rPr lang="en-US" smtClean="0"/>
              <a:t>9/27/18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268CE-33B7-7549-BEF6-7F438D74ABC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992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20232FE-02A3-6D41-B422-B15757ACBFED}" type="datetime1">
              <a:rPr lang="en-US" smtClean="0"/>
              <a:t>9/27/18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268CE-33B7-7549-BEF6-7F438D74ABC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329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B76B1E-D121-4602-919A-0BAC13F00E2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1853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20232FE-02A3-6D41-B422-B15757ACBFED}" type="datetime1">
              <a:rPr lang="en-US" smtClean="0"/>
              <a:t>9/27/18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268CE-33B7-7549-BEF6-7F438D74ABC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481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B76B1E-D121-4602-919A-0BAC13F00E2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1853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29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0943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20232FE-02A3-6D41-B422-B15757ACBFED}" type="datetime1">
              <a:rPr lang="en-US" smtClean="0"/>
              <a:t>9/27/18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268CE-33B7-7549-BEF6-7F438D74ABC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3293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20232FE-02A3-6D41-B422-B15757ACBFED}" type="datetime1">
              <a:rPr lang="en-US" smtClean="0"/>
              <a:t>9/27/18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268CE-33B7-7549-BEF6-7F438D74ABC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3775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20232FE-02A3-6D41-B422-B15757ACBFED}" type="datetime1">
              <a:rPr lang="en-US" smtClean="0"/>
              <a:t>9/27/18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268CE-33B7-7549-BEF6-7F438D74ABC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1086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20232FE-02A3-6D41-B422-B15757ACBFED}" type="datetime1">
              <a:rPr lang="en-US" smtClean="0"/>
              <a:t>9/27/18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268CE-33B7-7549-BEF6-7F438D74ABC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3426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2900" y="696913"/>
            <a:ext cx="6196013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20232FE-02A3-6D41-B422-B15757ACBFED}" type="datetime1">
              <a:rPr lang="en-US" smtClean="0"/>
              <a:t>9/27/18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268CE-33B7-7549-BEF6-7F438D74ABC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9649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20232FE-02A3-6D41-B422-B15757ACBFED}" type="datetime1">
              <a:rPr lang="en-US" smtClean="0"/>
              <a:t>9/27/18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268CE-33B7-7549-BEF6-7F438D74ABC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4245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20232FE-02A3-6D41-B422-B15757ACBFED}" type="datetime1">
              <a:rPr lang="en-US" smtClean="0"/>
              <a:t>9/27/18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268CE-33B7-7549-BEF6-7F438D74ABC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00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20232FE-02A3-6D41-B422-B15757ACBFED}" type="datetime1">
              <a:rPr lang="en-US" smtClean="0"/>
              <a:t>9/27/18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268CE-33B7-7549-BEF6-7F438D74ABC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7334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20232FE-02A3-6D41-B422-B15757ACBFED}" type="datetime1">
              <a:rPr lang="en-US" smtClean="0"/>
              <a:t>9/27/18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268CE-33B7-7549-BEF6-7F438D74ABC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4394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20232FE-02A3-6D41-B422-B15757ACBFED}" type="datetime1">
              <a:rPr lang="en-US" smtClean="0"/>
              <a:t>9/27/18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268CE-33B7-7549-BEF6-7F438D74ABC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1067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20232FE-02A3-6D41-B422-B15757ACBFED}" type="datetime1">
              <a:rPr lang="en-US" smtClean="0"/>
              <a:t>9/27/18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268CE-33B7-7549-BEF6-7F438D74ABC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9179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20232FE-02A3-6D41-B422-B15757ACBFED}" type="datetime1">
              <a:rPr lang="en-US" smtClean="0"/>
              <a:t>9/27/18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268CE-33B7-7549-BEF6-7F438D74ABC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9341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20232FE-02A3-6D41-B422-B15757ACBFED}" type="datetime1">
              <a:rPr lang="en-US" smtClean="0"/>
              <a:t>9/27/18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268CE-33B7-7549-BEF6-7F438D74ABC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8688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20232FE-02A3-6D41-B422-B15757ACBFED}" type="datetime1">
              <a:rPr lang="en-US" smtClean="0"/>
              <a:t>9/27/18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268CE-33B7-7549-BEF6-7F438D74ABC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8377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20232FE-02A3-6D41-B422-B15757ACBFED}" type="datetime1">
              <a:rPr lang="en-US" smtClean="0"/>
              <a:t>9/27/18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268CE-33B7-7549-BEF6-7F438D74ABC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7257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20232FE-02A3-6D41-B422-B15757ACBFED}" type="datetime1">
              <a:rPr lang="en-US" smtClean="0"/>
              <a:t>9/27/18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268CE-33B7-7549-BEF6-7F438D74ABC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5076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20232FE-02A3-6D41-B422-B15757ACBFED}" type="datetime1">
              <a:rPr lang="en-US" smtClean="0"/>
              <a:t>9/27/18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268CE-33B7-7549-BEF6-7F438D74ABC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556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Relationship Id="rId3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Relationship Id="rId3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alk-i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-1828800" y="0"/>
            <a:ext cx="1828800" cy="1938986"/>
          </a:xfrm>
          <a:prstGeom prst="rect">
            <a:avLst/>
          </a:prstGeom>
          <a:noFill/>
        </p:spPr>
        <p:txBody>
          <a:bodyPr wrap="square" lIns="91433" tIns="45717" rIns="91433" bIns="45717" rtlCol="0">
            <a:spAutoFit/>
          </a:bodyPr>
          <a:lstStyle/>
          <a:p>
            <a:r>
              <a:rPr lang="en-US" sz="1200" b="1" dirty="0">
                <a:solidFill>
                  <a:srgbClr val="000000"/>
                </a:solidFill>
              </a:rPr>
              <a:t>NOTE</a:t>
            </a:r>
            <a:r>
              <a:rPr lang="en-US" sz="1200" b="0" dirty="0">
                <a:solidFill>
                  <a:srgbClr val="000000"/>
                </a:solidFill>
              </a:rPr>
              <a:t>: THIS IS YOUR WALK-IN SLIDE OPTION #1.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Instead of the Title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Slide, display this slide on the venue screen while your audience is arriving.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is </a:t>
            </a:r>
            <a:r>
              <a:rPr lang="en-US" sz="1200" b="1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title slide. 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6309670"/>
            <a:ext cx="12192000" cy="559576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D0C2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885" y="969493"/>
            <a:ext cx="7315200" cy="3657600"/>
          </a:xfrm>
          <a:prstGeom prst="rect">
            <a:avLst/>
          </a:prstGeom>
        </p:spPr>
      </p:pic>
      <p:grpSp>
        <p:nvGrpSpPr>
          <p:cNvPr id="7" name="Group 6"/>
          <p:cNvGrpSpPr/>
          <p:nvPr userDrawn="1"/>
        </p:nvGrpSpPr>
        <p:grpSpPr>
          <a:xfrm>
            <a:off x="6096000" y="6309670"/>
            <a:ext cx="6096000" cy="506013"/>
            <a:chOff x="6096000" y="5966277"/>
            <a:chExt cx="6096000" cy="506013"/>
          </a:xfrm>
        </p:grpSpPr>
        <p:sp>
          <p:nvSpPr>
            <p:cNvPr id="8" name="Rectangle 7"/>
            <p:cNvSpPr>
              <a:spLocks noChangeArrowheads="1"/>
            </p:cNvSpPr>
            <p:nvPr userDrawn="1"/>
          </p:nvSpPr>
          <p:spPr bwMode="auto">
            <a:xfrm>
              <a:off x="6096000" y="6287624"/>
              <a:ext cx="609600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600" b="0" i="0" u="none" strike="noStrike" kern="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Arial" pitchFamily="34" charset="0"/>
                  <a:ea typeface="ＭＳ Ｐゴシック" pitchFamily="34" charset="-128"/>
                </a:rPr>
                <a:t>Operated by Los Alamos National Security, LLC for the U.S. Department of Energy's NNSA</a:t>
              </a:r>
            </a:p>
          </p:txBody>
        </p:sp>
        <p:pic>
          <p:nvPicPr>
            <p:cNvPr id="9" name="Picture 8" descr="NNSA_80%.ai"/>
            <p:cNvPicPr>
              <a:picLocks noChangeAspect="1"/>
            </p:cNvPicPr>
            <p:nvPr userDrawn="1"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9116" t="44234" r="25200" b="40485"/>
            <a:stretch/>
          </p:blipFill>
          <p:spPr>
            <a:xfrm>
              <a:off x="10783406" y="5966277"/>
              <a:ext cx="1281735" cy="3858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99919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alk-in slide - Photo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309670"/>
            <a:ext cx="12192000" cy="559576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D0C2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6096000" y="6647649"/>
            <a:ext cx="609600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</a:rPr>
              <a:t>Operated by Los Alamos National Security, LLC for the U.S. Department of Energy's NNSA</a:t>
            </a:r>
          </a:p>
        </p:txBody>
      </p:sp>
      <p:pic>
        <p:nvPicPr>
          <p:cNvPr id="12" name="Picture 11" descr="NNSA_80%.ai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116" t="44234" r="25200" b="40485"/>
          <a:stretch/>
        </p:blipFill>
        <p:spPr>
          <a:xfrm>
            <a:off x="10783406" y="6326302"/>
            <a:ext cx="1281735" cy="385862"/>
          </a:xfrm>
          <a:prstGeom prst="rect">
            <a:avLst/>
          </a:prstGeom>
        </p:spPr>
      </p:pic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-10160"/>
            <a:ext cx="7112000" cy="6319520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80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icon to insert photo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7845780" y="3291843"/>
            <a:ext cx="39623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4571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 dirty="0">
                <a:solidFill>
                  <a:schemeClr val="bg1">
                    <a:alpha val="75000"/>
                  </a:schemeClr>
                </a:solidFill>
                <a:latin typeface="Arial"/>
                <a:cs typeface="Arial"/>
              </a:rPr>
              <a:t>Delivering science and technology</a:t>
            </a:r>
            <a:r>
              <a:rPr lang="en-US" sz="1400" b="0" i="0" baseline="0" dirty="0">
                <a:solidFill>
                  <a:schemeClr val="bg1">
                    <a:alpha val="75000"/>
                  </a:schemeClr>
                </a:solidFill>
                <a:latin typeface="Arial"/>
                <a:cs typeface="Arial"/>
              </a:rPr>
              <a:t/>
            </a:r>
            <a:br>
              <a:rPr lang="en-US" sz="1400" b="0" i="0" baseline="0" dirty="0">
                <a:solidFill>
                  <a:schemeClr val="bg1">
                    <a:alpha val="75000"/>
                  </a:schemeClr>
                </a:solidFill>
                <a:latin typeface="Arial"/>
                <a:cs typeface="Arial"/>
              </a:rPr>
            </a:br>
            <a:r>
              <a:rPr lang="en-US" sz="1400" b="0" i="0" baseline="0" dirty="0">
                <a:solidFill>
                  <a:schemeClr val="bg1">
                    <a:alpha val="75000"/>
                  </a:schemeClr>
                </a:solidFill>
                <a:latin typeface="Arial"/>
                <a:cs typeface="Arial"/>
              </a:rPr>
              <a:t>to protect our nation</a:t>
            </a:r>
            <a:br>
              <a:rPr lang="en-US" sz="1400" b="0" i="0" baseline="0" dirty="0">
                <a:solidFill>
                  <a:schemeClr val="bg1">
                    <a:alpha val="75000"/>
                  </a:schemeClr>
                </a:solidFill>
                <a:latin typeface="Arial"/>
                <a:cs typeface="Arial"/>
              </a:rPr>
            </a:br>
            <a:r>
              <a:rPr lang="en-US" sz="1400" b="0" i="0" baseline="0" dirty="0">
                <a:solidFill>
                  <a:schemeClr val="bg1">
                    <a:alpha val="75000"/>
                  </a:schemeClr>
                </a:solidFill>
                <a:latin typeface="Arial"/>
                <a:cs typeface="Arial"/>
              </a:rPr>
              <a:t>and promote world stability</a:t>
            </a:r>
          </a:p>
          <a:p>
            <a:pPr algn="ctr"/>
            <a:endParaRPr lang="en-US" sz="1400" dirty="0">
              <a:solidFill>
                <a:srgbClr val="FFFFFF">
                  <a:alpha val="75000"/>
                </a:srgbClr>
              </a:solidFill>
              <a:latin typeface="Arial"/>
              <a:cs typeface="Arial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919110" y="4"/>
            <a:ext cx="1919111" cy="2308318"/>
          </a:xfrm>
          <a:prstGeom prst="rect">
            <a:avLst/>
          </a:prstGeom>
          <a:noFill/>
        </p:spPr>
        <p:txBody>
          <a:bodyPr wrap="square" lIns="91433" tIns="45717" rIns="91433" bIns="45717" rtlCol="0">
            <a:spAutoFit/>
          </a:bodyPr>
          <a:lstStyle/>
          <a:p>
            <a:r>
              <a:rPr lang="en-US" sz="1200" b="1" dirty="0">
                <a:solidFill>
                  <a:srgbClr val="000000"/>
                </a:solidFill>
              </a:rPr>
              <a:t>NOTE</a:t>
            </a:r>
            <a:r>
              <a:rPr lang="en-US" sz="1200" b="0" dirty="0">
                <a:solidFill>
                  <a:srgbClr val="000000"/>
                </a:solidFill>
              </a:rPr>
              <a:t>: THIS IS YOUR WALK</a:t>
            </a:r>
            <a:r>
              <a:rPr lang="en-US" sz="1200" b="0" baseline="0" dirty="0">
                <a:solidFill>
                  <a:srgbClr val="000000"/>
                </a:solidFill>
              </a:rPr>
              <a:t>-IN </a:t>
            </a:r>
            <a:r>
              <a:rPr lang="en-US" sz="1200" b="0" dirty="0">
                <a:solidFill>
                  <a:srgbClr val="000000"/>
                </a:solidFill>
              </a:rPr>
              <a:t>SLIDE OPTION #2.</a:t>
            </a:r>
            <a:r>
              <a:rPr lang="en-US" sz="1200" b="0" baseline="0" dirty="0">
                <a:solidFill>
                  <a:srgbClr val="000000"/>
                </a:solidFill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Instead of the Title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Slide, display this slide on the venue screen while your audience is arriving.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is </a:t>
            </a:r>
            <a:r>
              <a:rPr lang="en-US" sz="1200" b="1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title slide. 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dirty="0">
                <a:effectLst/>
              </a:rPr>
              <a:t/>
            </a:r>
            <a:br>
              <a:rPr lang="en-US" sz="1200" dirty="0">
                <a:effectLst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 only a high-resolution photograph.</a:t>
            </a:r>
            <a:endParaRPr lang="en-US" sz="1200" dirty="0">
              <a:solidFill>
                <a:srgbClr val="000000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6609" y="815061"/>
            <a:ext cx="4282876" cy="2141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516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632432"/>
            <a:ext cx="12192000" cy="489749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1219200" y="2"/>
            <a:ext cx="10363200" cy="1633361"/>
          </a:xfrm>
          <a:prstGeom prst="rect">
            <a:avLst/>
          </a:prstGeom>
        </p:spPr>
        <p:txBody>
          <a:bodyPr lIns="91433" tIns="45717" rIns="91433" bIns="45717" anchor="b"/>
          <a:lstStyle>
            <a:lvl1pPr algn="r">
              <a:defRPr sz="3600" b="0" i="0">
                <a:solidFill>
                  <a:srgbClr val="FFFFFF"/>
                </a:solidFill>
                <a:latin typeface="+mj-lt"/>
              </a:defRPr>
            </a:lvl1pPr>
          </a:lstStyle>
          <a:p>
            <a:pPr algn="r"/>
            <a:r>
              <a:rPr lang="en-US" b="1" dirty="0">
                <a:solidFill>
                  <a:schemeClr val="bg1"/>
                </a:solidFill>
              </a:rPr>
              <a:t>Click to add title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6858000" y="3798488"/>
            <a:ext cx="4724400" cy="728290"/>
          </a:xfrm>
          <a:prstGeom prst="rect">
            <a:avLst/>
          </a:prstGeom>
        </p:spPr>
        <p:txBody>
          <a:bodyPr vert="horz" lIns="91433" tIns="45717" rIns="91433" bIns="45717" anchor="b"/>
          <a:lstStyle>
            <a:lvl1pPr marL="0" indent="0" algn="r">
              <a:buNone/>
              <a:defRPr sz="1800" b="1">
                <a:solidFill>
                  <a:schemeClr val="tx1"/>
                </a:solidFill>
              </a:defRPr>
            </a:lvl1pPr>
            <a:lvl2pPr marL="457164" indent="0">
              <a:buNone/>
              <a:defRPr sz="2400" b="1">
                <a:solidFill>
                  <a:schemeClr val="tx1"/>
                </a:solidFill>
              </a:defRPr>
            </a:lvl2pPr>
            <a:lvl3pPr marL="914327" indent="0">
              <a:buNone/>
              <a:defRPr sz="2400" b="1">
                <a:solidFill>
                  <a:schemeClr val="tx1"/>
                </a:solidFill>
              </a:defRPr>
            </a:lvl3pPr>
            <a:lvl4pPr marL="1371491" indent="0">
              <a:buNone/>
              <a:defRPr sz="2400" b="1">
                <a:solidFill>
                  <a:schemeClr val="tx1"/>
                </a:solidFill>
              </a:defRPr>
            </a:lvl4pPr>
            <a:lvl5pPr marL="1828654" indent="0">
              <a:buNone/>
              <a:defRPr sz="2400" b="1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presenter/s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6858000" y="4527560"/>
            <a:ext cx="4724400" cy="752592"/>
          </a:xfrm>
          <a:prstGeom prst="rect">
            <a:avLst/>
          </a:prstGeom>
        </p:spPr>
        <p:txBody>
          <a:bodyPr vert="horz" lIns="91433" tIns="45717" rIns="91433" bIns="45717"/>
          <a:lstStyle>
            <a:lvl1pPr marL="0" indent="0" algn="r"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date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219200" y="1632434"/>
            <a:ext cx="10363200" cy="1088908"/>
          </a:xfrm>
          <a:prstGeom prst="rect">
            <a:avLst/>
          </a:prstGeom>
        </p:spPr>
        <p:txBody>
          <a:bodyPr vert="horz" lIns="91433" tIns="45717" rIns="91433" bIns="45717"/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  <a:lvl2pPr marL="457164" indent="0" algn="r">
              <a:buNone/>
              <a:defRPr sz="3600"/>
            </a:lvl2pPr>
            <a:lvl3pPr marL="914327" indent="0" algn="r">
              <a:buNone/>
              <a:defRPr sz="3600"/>
            </a:lvl3pPr>
            <a:lvl4pPr marL="1371491" indent="0" algn="r">
              <a:buNone/>
              <a:defRPr sz="3600"/>
            </a:lvl4pPr>
            <a:lvl5pPr marL="1828654" indent="0" algn="r">
              <a:buNone/>
              <a:defRPr sz="3600"/>
            </a:lvl5pPr>
          </a:lstStyle>
          <a:p>
            <a:pPr lvl="0"/>
            <a:r>
              <a:rPr lang="en-US" dirty="0"/>
              <a:t>Click to add subtitle/venue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9595559" y="6529924"/>
            <a:ext cx="2596444" cy="316091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8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Click to add LA-UR# 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" y="3908534"/>
            <a:ext cx="4415246" cy="1990643"/>
          </a:xfrm>
          <a:prstGeom prst="rect">
            <a:avLst/>
          </a:prstGeom>
        </p:spPr>
      </p:pic>
      <p:grpSp>
        <p:nvGrpSpPr>
          <p:cNvPr id="2" name="Group 1"/>
          <p:cNvGrpSpPr/>
          <p:nvPr userDrawn="1"/>
        </p:nvGrpSpPr>
        <p:grpSpPr>
          <a:xfrm>
            <a:off x="6096000" y="5966277"/>
            <a:ext cx="6096000" cy="506013"/>
            <a:chOff x="6096000" y="5966277"/>
            <a:chExt cx="6096000" cy="506013"/>
          </a:xfrm>
        </p:grpSpPr>
        <p:sp>
          <p:nvSpPr>
            <p:cNvPr id="14" name="Rectangle 13"/>
            <p:cNvSpPr>
              <a:spLocks noChangeArrowheads="1"/>
            </p:cNvSpPr>
            <p:nvPr userDrawn="1"/>
          </p:nvSpPr>
          <p:spPr bwMode="auto">
            <a:xfrm>
              <a:off x="6096000" y="6287624"/>
              <a:ext cx="609600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600" b="0" i="0" u="none" strike="noStrike" kern="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Arial" pitchFamily="34" charset="0"/>
                  <a:ea typeface="ＭＳ Ｐゴシック" pitchFamily="34" charset="-128"/>
                </a:rPr>
                <a:t>Operated by Los Alamos National Security, LLC for the U.S. Department of Energy's NNSA</a:t>
              </a:r>
            </a:p>
          </p:txBody>
        </p:sp>
        <p:pic>
          <p:nvPicPr>
            <p:cNvPr id="15" name="Picture 14" descr="NNSA_80%.ai"/>
            <p:cNvPicPr>
              <a:picLocks noChangeAspect="1"/>
            </p:cNvPicPr>
            <p:nvPr userDrawn="1"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9116" t="44234" r="25200" b="40485"/>
            <a:stretch/>
          </p:blipFill>
          <p:spPr>
            <a:xfrm>
              <a:off x="10783406" y="5966277"/>
              <a:ext cx="1281735" cy="3858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3991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985093"/>
            <a:ext cx="12192000" cy="550778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3"/>
            <a:ext cx="10972800" cy="985093"/>
          </a:xfrm>
          <a:prstGeom prst="rect">
            <a:avLst/>
          </a:prstGeom>
        </p:spPr>
        <p:txBody>
          <a:bodyPr anchor="ctr"/>
          <a:lstStyle/>
          <a:p>
            <a:r>
              <a:rPr lang="en-US" dirty="0"/>
              <a:t>Click to edit agenda title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C695E-3847-284B-804A-F0C0441E204C}" type="datetime1">
              <a:rPr lang="en-US" smtClean="0"/>
              <a:t>9/27/18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175024" y="1131636"/>
            <a:ext cx="0" cy="519412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3860803" y="1131637"/>
            <a:ext cx="2156884" cy="381074"/>
          </a:xfrm>
          <a:prstGeom prst="rect">
            <a:avLst/>
          </a:prstGeom>
        </p:spPr>
        <p:txBody>
          <a:bodyPr vert="horz"/>
          <a:lstStyle>
            <a:lvl1pPr marL="0" indent="0" algn="r" defTabSz="-741363">
              <a:buFont typeface="Arial"/>
              <a:buNone/>
              <a:tabLst/>
              <a:defRPr sz="1100"/>
            </a:lvl1pPr>
            <a:lvl2pPr marL="231775" indent="0" defTabSz="-741363">
              <a:buNone/>
              <a:tabLst/>
              <a:defRPr sz="1050"/>
            </a:lvl2pPr>
            <a:lvl3pPr marL="455612" indent="0" defTabSz="-741363">
              <a:buNone/>
              <a:tabLst/>
              <a:defRPr sz="1000"/>
            </a:lvl3pPr>
            <a:lvl4pPr marL="681037" indent="0" defTabSz="-741363">
              <a:buNone/>
              <a:tabLst/>
              <a:defRPr sz="900"/>
            </a:lvl4pPr>
            <a:lvl5pPr marL="912813" indent="0" defTabSz="-741363">
              <a:buNone/>
              <a:tabLst/>
              <a:defRPr sz="900"/>
            </a:lvl5pPr>
          </a:lstStyle>
          <a:p>
            <a:pPr lvl="0"/>
            <a:r>
              <a:rPr lang="en-US" dirty="0"/>
              <a:t>Click to edit date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60803" y="1512712"/>
            <a:ext cx="2156884" cy="381074"/>
          </a:xfrm>
          <a:prstGeom prst="rect">
            <a:avLst/>
          </a:prstGeom>
        </p:spPr>
        <p:txBody>
          <a:bodyPr vert="horz"/>
          <a:lstStyle>
            <a:lvl1pPr marL="0" indent="0" algn="r" defTabSz="-741363">
              <a:buFont typeface="Arial"/>
              <a:buNone/>
              <a:tabLst/>
              <a:defRPr sz="1100" b="0"/>
            </a:lvl1pPr>
            <a:lvl2pPr marL="231775" indent="0" defTabSz="-741363">
              <a:buNone/>
              <a:tabLst/>
              <a:defRPr sz="1050"/>
            </a:lvl2pPr>
            <a:lvl3pPr marL="455612" indent="0" defTabSz="-741363">
              <a:buNone/>
              <a:tabLst/>
              <a:defRPr sz="1000"/>
            </a:lvl3pPr>
            <a:lvl4pPr marL="681037" indent="0" defTabSz="-741363">
              <a:buNone/>
              <a:tabLst/>
              <a:defRPr sz="900"/>
            </a:lvl4pPr>
            <a:lvl5pPr marL="912813" indent="0" defTabSz="-741363">
              <a:buNone/>
              <a:tabLst/>
              <a:defRPr sz="900"/>
            </a:lvl5pPr>
          </a:lstStyle>
          <a:p>
            <a:pPr lvl="0"/>
            <a:r>
              <a:rPr lang="en-US" dirty="0"/>
              <a:t>Click to edit time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860803" y="2223912"/>
            <a:ext cx="2156884" cy="381074"/>
          </a:xfrm>
          <a:prstGeom prst="rect">
            <a:avLst/>
          </a:prstGeom>
        </p:spPr>
        <p:txBody>
          <a:bodyPr vert="horz"/>
          <a:lstStyle>
            <a:lvl1pPr marL="0" indent="0" algn="r" defTabSz="-741363">
              <a:buFont typeface="Arial"/>
              <a:buNone/>
              <a:tabLst/>
              <a:defRPr sz="1100" b="0"/>
            </a:lvl1pPr>
            <a:lvl2pPr marL="231775" indent="0" defTabSz="-741363">
              <a:buNone/>
              <a:tabLst/>
              <a:defRPr sz="1050"/>
            </a:lvl2pPr>
            <a:lvl3pPr marL="455612" indent="0" defTabSz="-741363">
              <a:buNone/>
              <a:tabLst/>
              <a:defRPr sz="1000"/>
            </a:lvl3pPr>
            <a:lvl4pPr marL="681037" indent="0" defTabSz="-741363">
              <a:buNone/>
              <a:tabLst/>
              <a:defRPr sz="900"/>
            </a:lvl4pPr>
            <a:lvl5pPr marL="912813" indent="0" defTabSz="-741363">
              <a:buNone/>
              <a:tabLst/>
              <a:defRPr sz="900"/>
            </a:lvl5pPr>
          </a:lstStyle>
          <a:p>
            <a:pPr lvl="0"/>
            <a:r>
              <a:rPr lang="en-US" dirty="0"/>
              <a:t>Click to edit location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00800" y="1131636"/>
            <a:ext cx="5181600" cy="519412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agenda item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" y="3908534"/>
            <a:ext cx="4415246" cy="1990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252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N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985093"/>
            <a:ext cx="12192000" cy="550778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3"/>
            <a:ext cx="10972800" cy="985093"/>
          </a:xfrm>
          <a:prstGeom prst="rect">
            <a:avLst/>
          </a:prstGeom>
        </p:spPr>
        <p:txBody>
          <a:bodyPr anchor="ctr"/>
          <a:lstStyle/>
          <a:p>
            <a:r>
              <a:rPr lang="en-US" dirty="0"/>
              <a:t>Click to edit title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50BD-D5D4-004B-87E1-382D8D28594F}" type="datetime1">
              <a:rPr lang="en-US" smtClean="0"/>
              <a:t>9/27/18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1131636"/>
            <a:ext cx="10972800" cy="519412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68289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N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83824"/>
            <a:ext cx="12192000" cy="610905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D5A60-AEBD-CD41-AE13-C139EF5F076B}" type="datetime1">
              <a:rPr lang="en-US" smtClean="0"/>
              <a:t>9/27/18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383822"/>
            <a:ext cx="10972800" cy="601272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1131636"/>
            <a:ext cx="10972800" cy="519412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998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V="1">
            <a:off x="0" y="-1818"/>
            <a:ext cx="12192000" cy="169305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4" name="Rectangle 13"/>
          <p:cNvSpPr/>
          <p:nvPr userDrawn="1"/>
        </p:nvSpPr>
        <p:spPr>
          <a:xfrm flipV="1">
            <a:off x="0" y="6529924"/>
            <a:ext cx="12192000" cy="32807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6858000" y="3798488"/>
            <a:ext cx="4724400" cy="728290"/>
          </a:xfrm>
          <a:prstGeom prst="rect">
            <a:avLst/>
          </a:prstGeom>
        </p:spPr>
        <p:txBody>
          <a:bodyPr vert="horz" lIns="91433" tIns="45717" rIns="91433" bIns="45717" anchor="b"/>
          <a:lstStyle>
            <a:lvl1pPr marL="0" indent="0" algn="r">
              <a:buNone/>
              <a:defRPr sz="1800" b="1">
                <a:solidFill>
                  <a:schemeClr val="bg1"/>
                </a:solidFill>
              </a:defRPr>
            </a:lvl1pPr>
            <a:lvl2pPr marL="457164" indent="0">
              <a:buNone/>
              <a:defRPr sz="2400" b="1">
                <a:solidFill>
                  <a:schemeClr val="tx1"/>
                </a:solidFill>
              </a:defRPr>
            </a:lvl2pPr>
            <a:lvl3pPr marL="914327" indent="0">
              <a:buNone/>
              <a:defRPr sz="2400" b="1">
                <a:solidFill>
                  <a:schemeClr val="tx1"/>
                </a:solidFill>
              </a:defRPr>
            </a:lvl3pPr>
            <a:lvl4pPr marL="1371491" indent="0">
              <a:buNone/>
              <a:defRPr sz="2400" b="1">
                <a:solidFill>
                  <a:schemeClr val="tx1"/>
                </a:solidFill>
              </a:defRPr>
            </a:lvl4pPr>
            <a:lvl5pPr marL="1828654" indent="0">
              <a:buNone/>
              <a:defRPr sz="2400" b="1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presenter/s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6858000" y="4527560"/>
            <a:ext cx="4724400" cy="752592"/>
          </a:xfrm>
          <a:prstGeom prst="rect">
            <a:avLst/>
          </a:prstGeom>
        </p:spPr>
        <p:txBody>
          <a:bodyPr vert="horz" lIns="91433" tIns="45717" rIns="91433" bIns="45717"/>
          <a:lstStyle>
            <a:lvl1pPr marL="0" indent="0" algn="r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date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219200" y="1632434"/>
            <a:ext cx="10363200" cy="1088908"/>
          </a:xfrm>
          <a:prstGeom prst="rect">
            <a:avLst/>
          </a:prstGeom>
        </p:spPr>
        <p:txBody>
          <a:bodyPr vert="horz" lIns="91433" tIns="45717" rIns="91433" bIns="45717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164" indent="0" algn="r">
              <a:buNone/>
              <a:defRPr sz="3600"/>
            </a:lvl2pPr>
            <a:lvl3pPr marL="914327" indent="0" algn="r">
              <a:buNone/>
              <a:defRPr sz="3600"/>
            </a:lvl3pPr>
            <a:lvl4pPr marL="1371491" indent="0" algn="r">
              <a:buNone/>
              <a:defRPr sz="3600"/>
            </a:lvl4pPr>
            <a:lvl5pPr marL="1828654" indent="0" algn="r">
              <a:buNone/>
              <a:defRPr sz="3600"/>
            </a:lvl5pPr>
          </a:lstStyle>
          <a:p>
            <a:pPr lvl="0"/>
            <a:r>
              <a:rPr lang="en-US" dirty="0"/>
              <a:t>Click to add subtitle/venue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9595559" y="6529924"/>
            <a:ext cx="2596444" cy="316091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LA-UR#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1219200" y="0"/>
            <a:ext cx="10363200" cy="1627188"/>
          </a:xfrm>
          <a:prstGeom prst="rect">
            <a:avLst/>
          </a:prstGeom>
        </p:spPr>
        <p:txBody>
          <a:bodyPr vert="horz" lIns="91433" tIns="45717" rIns="91433" bIns="45717" anchor="b"/>
          <a:lstStyle>
            <a:lvl1pPr>
              <a:defRPr lang="en-US" sz="3600" baseline="0" smtClean="0"/>
            </a:lvl1pPr>
            <a:lvl2pPr>
              <a:defRPr lang="en-US" sz="3600" smtClean="0"/>
            </a:lvl2pPr>
            <a:lvl3pPr>
              <a:defRPr lang="en-US" sz="3600" smtClean="0"/>
            </a:lvl3pPr>
            <a:lvl4pPr>
              <a:defRPr lang="en-US" sz="3600" smtClean="0"/>
            </a:lvl4pPr>
            <a:lvl5pPr>
              <a:defRPr lang="en-US" sz="3600"/>
            </a:lvl5pPr>
          </a:lstStyle>
          <a:p>
            <a:pPr marL="0" lvl="0" indent="0" algn="r">
              <a:buNone/>
            </a:pPr>
            <a:r>
              <a:rPr lang="en-US" dirty="0"/>
              <a:t>Click to add title</a:t>
            </a:r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6096000" y="5966277"/>
            <a:ext cx="6096000" cy="506013"/>
            <a:chOff x="6096000" y="5966277"/>
            <a:chExt cx="6096000" cy="506013"/>
          </a:xfrm>
        </p:grpSpPr>
        <p:sp>
          <p:nvSpPr>
            <p:cNvPr id="19" name="Rectangle 18"/>
            <p:cNvSpPr>
              <a:spLocks noChangeArrowheads="1"/>
            </p:cNvSpPr>
            <p:nvPr userDrawn="1"/>
          </p:nvSpPr>
          <p:spPr bwMode="auto">
            <a:xfrm>
              <a:off x="6096000" y="6287624"/>
              <a:ext cx="609600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itchFamily="34" charset="0"/>
                  <a:ea typeface="ＭＳ Ｐゴシック" pitchFamily="34" charset="-128"/>
                </a:rPr>
                <a:t>Operated by Los Alamos National Security, LLC for the U.S. Department of Energy's NNSA</a:t>
              </a:r>
            </a:p>
          </p:txBody>
        </p:sp>
        <p:pic>
          <p:nvPicPr>
            <p:cNvPr id="20" name="Picture 19" descr="NNSA_80%.ai"/>
            <p:cNvPicPr>
              <a:picLocks noChangeAspect="1"/>
            </p:cNvPicPr>
            <p:nvPr userDrawn="1"/>
          </p:nvPicPr>
          <p:blipFill rotWithShape="1">
            <a:blip r:embed="rId2" cstate="screen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9116" t="44234" r="25200" b="40485"/>
            <a:stretch/>
          </p:blipFill>
          <p:spPr>
            <a:xfrm>
              <a:off x="10783406" y="5966277"/>
              <a:ext cx="1281735" cy="385862"/>
            </a:xfrm>
            <a:prstGeom prst="rect">
              <a:avLst/>
            </a:prstGeom>
          </p:spPr>
        </p:pic>
      </p:grp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97" y="3723622"/>
            <a:ext cx="4792342" cy="2396171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 flipV="1">
            <a:off x="0" y="-55179"/>
            <a:ext cx="12192000" cy="104027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0" name="Rectangle 19"/>
          <p:cNvSpPr/>
          <p:nvPr userDrawn="1"/>
        </p:nvSpPr>
        <p:spPr>
          <a:xfrm flipV="1">
            <a:off x="0" y="6529924"/>
            <a:ext cx="12192000" cy="32807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"/>
            <a:ext cx="10972800" cy="985093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DFC695E-3847-284B-804A-F0C0441E204C}" type="datetime1">
              <a:rPr lang="en-US" smtClean="0"/>
              <a:pPr/>
              <a:t>9/27/18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Los Alamos National Laboratory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175024" y="1131636"/>
            <a:ext cx="0" cy="519412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3860803" y="1131637"/>
            <a:ext cx="2156884" cy="381074"/>
          </a:xfrm>
          <a:prstGeom prst="rect">
            <a:avLst/>
          </a:prstGeom>
        </p:spPr>
        <p:txBody>
          <a:bodyPr vert="horz"/>
          <a:lstStyle>
            <a:lvl1pPr marL="0" indent="0" algn="r" defTabSz="-741363">
              <a:buFont typeface="Arial"/>
              <a:buNone/>
              <a:tabLst/>
              <a:defRPr sz="1100">
                <a:solidFill>
                  <a:schemeClr val="bg1"/>
                </a:solidFill>
              </a:defRPr>
            </a:lvl1pPr>
            <a:lvl2pPr marL="231775" indent="0" defTabSz="-741363">
              <a:buNone/>
              <a:tabLst/>
              <a:defRPr sz="1050"/>
            </a:lvl2pPr>
            <a:lvl3pPr marL="455612" indent="0" defTabSz="-741363">
              <a:buNone/>
              <a:tabLst/>
              <a:defRPr sz="1000"/>
            </a:lvl3pPr>
            <a:lvl4pPr marL="681037" indent="0" defTabSz="-741363">
              <a:buNone/>
              <a:tabLst/>
              <a:defRPr sz="900"/>
            </a:lvl4pPr>
            <a:lvl5pPr marL="912813" indent="0" defTabSz="-741363">
              <a:buNone/>
              <a:tabLst/>
              <a:defRPr sz="900"/>
            </a:lvl5pPr>
          </a:lstStyle>
          <a:p>
            <a:pPr lvl="0"/>
            <a:r>
              <a:rPr lang="en-US" dirty="0"/>
              <a:t>Click to edit date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60803" y="1512712"/>
            <a:ext cx="2156884" cy="381074"/>
          </a:xfrm>
          <a:prstGeom prst="rect">
            <a:avLst/>
          </a:prstGeom>
        </p:spPr>
        <p:txBody>
          <a:bodyPr vert="horz"/>
          <a:lstStyle>
            <a:lvl1pPr marL="0" indent="0" algn="r" defTabSz="-741363">
              <a:buFont typeface="Arial"/>
              <a:buNone/>
              <a:tabLst/>
              <a:defRPr sz="1100" b="0">
                <a:solidFill>
                  <a:schemeClr val="bg1"/>
                </a:solidFill>
              </a:defRPr>
            </a:lvl1pPr>
            <a:lvl2pPr marL="231775" indent="0" defTabSz="-741363">
              <a:buNone/>
              <a:tabLst/>
              <a:defRPr sz="1050"/>
            </a:lvl2pPr>
            <a:lvl3pPr marL="455612" indent="0" defTabSz="-741363">
              <a:buNone/>
              <a:tabLst/>
              <a:defRPr sz="1000"/>
            </a:lvl3pPr>
            <a:lvl4pPr marL="681037" indent="0" defTabSz="-741363">
              <a:buNone/>
              <a:tabLst/>
              <a:defRPr sz="900"/>
            </a:lvl4pPr>
            <a:lvl5pPr marL="912813" indent="0" defTabSz="-741363">
              <a:buNone/>
              <a:tabLst/>
              <a:defRPr sz="900"/>
            </a:lvl5pPr>
          </a:lstStyle>
          <a:p>
            <a:pPr lvl="0"/>
            <a:r>
              <a:rPr lang="en-US" dirty="0"/>
              <a:t>Click to edit time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860803" y="2223912"/>
            <a:ext cx="2156884" cy="381074"/>
          </a:xfrm>
          <a:prstGeom prst="rect">
            <a:avLst/>
          </a:prstGeom>
        </p:spPr>
        <p:txBody>
          <a:bodyPr vert="horz"/>
          <a:lstStyle>
            <a:lvl1pPr marL="0" indent="0" algn="r" defTabSz="-741363">
              <a:buFont typeface="Arial"/>
              <a:buNone/>
              <a:tabLst/>
              <a:defRPr sz="1100" b="0">
                <a:solidFill>
                  <a:schemeClr val="bg1"/>
                </a:solidFill>
              </a:defRPr>
            </a:lvl1pPr>
            <a:lvl2pPr marL="231775" indent="0" defTabSz="-741363">
              <a:buNone/>
              <a:tabLst/>
              <a:defRPr sz="1050"/>
            </a:lvl2pPr>
            <a:lvl3pPr marL="455612" indent="0" defTabSz="-741363">
              <a:buNone/>
              <a:tabLst/>
              <a:defRPr sz="1000"/>
            </a:lvl3pPr>
            <a:lvl4pPr marL="681037" indent="0" defTabSz="-741363">
              <a:buNone/>
              <a:tabLst/>
              <a:defRPr sz="900"/>
            </a:lvl4pPr>
            <a:lvl5pPr marL="912813" indent="0" defTabSz="-741363">
              <a:buNone/>
              <a:tabLst/>
              <a:defRPr sz="900"/>
            </a:lvl5pPr>
          </a:lstStyle>
          <a:p>
            <a:pPr lvl="0"/>
            <a:r>
              <a:rPr lang="en-US" dirty="0"/>
              <a:t>Click to edit location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00800" y="1131636"/>
            <a:ext cx="5181600" cy="519412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agenda item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97" y="3723622"/>
            <a:ext cx="4792342" cy="2396171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664181"/>
            <a:ext cx="10972800" cy="985093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to edit section title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A6442-326F-BF43-9512-C754596C1A34}" type="datetime1">
              <a:rPr lang="en-US" smtClean="0"/>
              <a:t>9/27/18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628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N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491818"/>
            <a:ext cx="12192000" cy="36618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 flipV="1">
            <a:off x="0" y="0"/>
            <a:ext cx="12192000" cy="98509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-11364"/>
            <a:ext cx="10972800" cy="996457"/>
          </a:xfrm>
          <a:prstGeom prst="rect">
            <a:avLst/>
          </a:prstGeom>
        </p:spPr>
        <p:txBody>
          <a:bodyPr vert="horz"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Los Alamos National Laboratory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497D45A-E2C2-5444-8727-94AA467EBF1A}" type="datetime1">
              <a:rPr lang="en-US" smtClean="0"/>
              <a:pPr/>
              <a:t>9/27/18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1131636"/>
            <a:ext cx="10972800" cy="519412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50828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N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V="1">
            <a:off x="0" y="-11364"/>
            <a:ext cx="12192000" cy="39518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/>
          <p:cNvSpPr/>
          <p:nvPr userDrawn="1"/>
        </p:nvSpPr>
        <p:spPr>
          <a:xfrm>
            <a:off x="0" y="6491818"/>
            <a:ext cx="12192000" cy="36618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Los Alamos National Laboratory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497D45A-E2C2-5444-8727-94AA467EBF1A}" type="datetime1">
              <a:rPr lang="en-US" smtClean="0"/>
              <a:pPr/>
              <a:t>9/27/18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1131636"/>
            <a:ext cx="10972800" cy="519412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383822"/>
            <a:ext cx="10972800" cy="601272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</p:spTree>
    <p:extLst/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tatem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4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275171"/>
            <a:ext cx="12192000" cy="6308195"/>
          </a:xfrm>
          <a:prstGeom prst="rect">
            <a:avLst/>
          </a:prstGeom>
        </p:spPr>
        <p:txBody>
          <a:bodyPr vert="horz" lIns="91433" tIns="45717" rIns="91433" bIns="45717" anchor="ctr"/>
          <a:lstStyle>
            <a:lvl1pPr marL="0" marR="0" indent="0" algn="ctr" defTabSz="45716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500" smtClean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icon to insert photo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0" y="3656395"/>
            <a:ext cx="12192000" cy="461659"/>
          </a:xfrm>
          <a:prstGeom prst="rect">
            <a:avLst/>
          </a:prstGeom>
          <a:solidFill>
            <a:srgbClr val="0B62AD">
              <a:alpha val="70000"/>
            </a:srgbClr>
          </a:solidFill>
          <a:ln>
            <a:noFill/>
          </a:ln>
        </p:spPr>
        <p:txBody>
          <a:bodyPr vert="horz" wrap="square" lIns="91433" tIns="45717" rIns="91433" bIns="45717">
            <a:spAutoFit/>
          </a:bodyPr>
          <a:lstStyle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statement</a:t>
            </a:r>
          </a:p>
        </p:txBody>
      </p:sp>
      <p:sp>
        <p:nvSpPr>
          <p:cNvPr id="29" name="Rectangle 28"/>
          <p:cNvSpPr/>
          <p:nvPr userDrawn="1"/>
        </p:nvSpPr>
        <p:spPr>
          <a:xfrm>
            <a:off x="-156094" y="1337847"/>
            <a:ext cx="134891" cy="403105"/>
          </a:xfrm>
          <a:prstGeom prst="rect">
            <a:avLst/>
          </a:prstGeom>
          <a:solidFill>
            <a:srgbClr val="2682CF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30" name="Rectangle 29"/>
          <p:cNvSpPr/>
          <p:nvPr userDrawn="1"/>
        </p:nvSpPr>
        <p:spPr>
          <a:xfrm>
            <a:off x="-156094" y="1740951"/>
            <a:ext cx="134891" cy="403105"/>
          </a:xfrm>
          <a:prstGeom prst="rect">
            <a:avLst/>
          </a:prstGeom>
          <a:solidFill>
            <a:srgbClr val="EA772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31" name="Rectangle 30"/>
          <p:cNvSpPr/>
          <p:nvPr userDrawn="1"/>
        </p:nvSpPr>
        <p:spPr>
          <a:xfrm>
            <a:off x="-156094" y="2144055"/>
            <a:ext cx="134891" cy="403105"/>
          </a:xfrm>
          <a:prstGeom prst="rect">
            <a:avLst/>
          </a:prstGeom>
          <a:solidFill>
            <a:srgbClr val="F4482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32" name="Rectangle 31"/>
          <p:cNvSpPr/>
          <p:nvPr userDrawn="1"/>
        </p:nvSpPr>
        <p:spPr>
          <a:xfrm>
            <a:off x="-156094" y="2547160"/>
            <a:ext cx="134891" cy="403105"/>
          </a:xfrm>
          <a:prstGeom prst="rect">
            <a:avLst/>
          </a:prstGeom>
          <a:solidFill>
            <a:srgbClr val="229357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33" name="Rectangle 32"/>
          <p:cNvSpPr/>
          <p:nvPr userDrawn="1"/>
        </p:nvSpPr>
        <p:spPr>
          <a:xfrm>
            <a:off x="-156094" y="3"/>
            <a:ext cx="134891" cy="403105"/>
          </a:xfrm>
          <a:prstGeom prst="rect">
            <a:avLst/>
          </a:prstGeom>
          <a:solidFill>
            <a:srgbClr val="0D0E2F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-156094" y="403107"/>
            <a:ext cx="134891" cy="403105"/>
          </a:xfrm>
          <a:prstGeom prst="rect">
            <a:avLst/>
          </a:prstGeom>
          <a:solidFill>
            <a:srgbClr val="F8B617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35" name="Rectangle 34"/>
          <p:cNvSpPr/>
          <p:nvPr userDrawn="1"/>
        </p:nvSpPr>
        <p:spPr>
          <a:xfrm>
            <a:off x="-156094" y="872774"/>
            <a:ext cx="134891" cy="40310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53658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1600201"/>
            <a:ext cx="10972800" cy="4476750"/>
          </a:xfrm>
          <a:prstGeom prst="rect">
            <a:avLst/>
          </a:prstGeom>
        </p:spPr>
        <p:txBody>
          <a:bodyPr>
            <a:noAutofit/>
          </a:bodyPr>
          <a:lstStyle>
            <a:lvl1pPr marL="346075" marR="0" indent="-346075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F4B834"/>
              </a:buClr>
              <a:buSzTx/>
              <a:buFont typeface="Wingdings" pitchFamily="2" charset="2"/>
              <a:buChar char="§"/>
              <a:tabLst/>
              <a:defRPr baseline="0">
                <a:solidFill>
                  <a:schemeClr val="tx1"/>
                </a:solidFill>
              </a:defRPr>
            </a:lvl1pPr>
            <a:lvl2pPr marL="690563" marR="0" indent="-3460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4B834"/>
              </a:buClr>
              <a:buSzPct val="120000"/>
              <a:buFont typeface="Arial" panose="020B0604020202020204" pitchFamily="34" charset="0"/>
              <a:buChar char="–"/>
              <a:tabLst/>
              <a:def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Arial" pitchFamily="34" charset="0"/>
              </a:defRPr>
            </a:lvl2pPr>
            <a:lvl3pPr marL="1031875" marR="0" indent="-350838" algn="l" defTabSz="914400" rtl="0" eaLnBrk="1" fontAlgn="auto" latinLnBrk="0" hangingPunct="1">
              <a:lnSpc>
                <a:spcPct val="100000"/>
              </a:lnSpc>
              <a:spcBef>
                <a:spcPts val="576"/>
              </a:spcBef>
              <a:spcAft>
                <a:spcPts val="0"/>
              </a:spcAft>
              <a:buClr>
                <a:srgbClr val="F4B834"/>
              </a:buClr>
              <a:buSzPct val="130000"/>
              <a:buFont typeface="Arial" pitchFamily="34" charset="0"/>
              <a:buChar char="•"/>
              <a:tabLst/>
              <a:defRPr>
                <a:solidFill>
                  <a:schemeClr val="tx1"/>
                </a:solidFill>
              </a:defRPr>
            </a:lvl3pPr>
            <a:lvl4pPr marL="1374775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4B834"/>
              </a:buClr>
              <a:buSzPct val="130000"/>
              <a:buFont typeface="Arial" panose="020B0604020202020204" pitchFamily="34" charset="0"/>
              <a:buChar char="-"/>
              <a:tabLst/>
              <a:defRPr>
                <a:solidFill>
                  <a:schemeClr val="tx1"/>
                </a:solidFill>
              </a:defRPr>
            </a:lvl4pPr>
            <a:lvl5pPr marL="1830388" marR="0" indent="-22542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4B834"/>
              </a:buClr>
              <a:buSzTx/>
              <a:buFont typeface="Arial" pitchFamily="34" charset="0"/>
              <a:buChar char="–"/>
              <a:tabLst/>
              <a:defRPr>
                <a:solidFill>
                  <a:schemeClr val="tx1"/>
                </a:solidFill>
              </a:defRPr>
            </a:lvl5pPr>
          </a:lstStyle>
          <a:p>
            <a:pPr marL="346075" marR="0" lvl="0" indent="-346075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F4B834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cs typeface="Arial" pitchFamily="34" charset="0"/>
              </a:rPr>
              <a:t>Click to add text </a:t>
            </a:r>
          </a:p>
          <a:p>
            <a:pPr marL="690563" marR="0" lvl="1" indent="-3460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4B834"/>
              </a:buClr>
              <a:buSzPct val="120000"/>
              <a:buFont typeface="Arial" panose="020B0604020202020204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Second level text</a:t>
            </a:r>
          </a:p>
          <a:p>
            <a:pPr marL="1031875" marR="0" lvl="2" indent="-350838" algn="l" defTabSz="914400" rtl="0" eaLnBrk="1" fontAlgn="auto" latinLnBrk="0" hangingPunct="1">
              <a:lnSpc>
                <a:spcPct val="100000"/>
              </a:lnSpc>
              <a:spcBef>
                <a:spcPts val="576"/>
              </a:spcBef>
              <a:spcAft>
                <a:spcPts val="0"/>
              </a:spcAft>
              <a:buClr>
                <a:srgbClr val="F4B834"/>
              </a:buClr>
              <a:buSzPct val="130000"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Third level text</a:t>
            </a:r>
          </a:p>
          <a:p>
            <a:pPr marL="1374775" marR="0" lvl="3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4B834"/>
              </a:buClr>
              <a:buSzPct val="130000"/>
              <a:buFont typeface="Arial" panose="020B0604020202020204" pitchFamily="34" charset="0"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Fourth level text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add slide title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9093200" y="5943601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Slide </a:t>
            </a:r>
            <a:fld id="{2651EAAB-5D0D-473B-859D-C18D8179491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337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B62AD"/>
            </a:gs>
            <a:gs pos="100000">
              <a:srgbClr val="02254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12"/>
          <p:cNvSpPr>
            <a:spLocks noGrp="1"/>
          </p:cNvSpPr>
          <p:nvPr>
            <p:ph type="ftr" sz="quarter" idx="3"/>
          </p:nvPr>
        </p:nvSpPr>
        <p:spPr>
          <a:xfrm>
            <a:off x="-1" y="6491818"/>
            <a:ext cx="4413956" cy="3661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Los Alamos National Laboratory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9338733" y="6491818"/>
            <a:ext cx="2844800" cy="3661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BB098140-90E5-4392-9510-CF3F577C3551}" type="datetime1">
              <a:rPr lang="en-US" smtClean="0"/>
              <a:pPr/>
              <a:t>9/27/18</a:t>
            </a:fld>
            <a:r>
              <a:rPr lang="en-US" dirty="0"/>
              <a:t>   |   </a:t>
            </a:r>
            <a:fld id="{5D01E7E5-6465-7A46-A26D-BAABC2D34D38}" type="slidenum">
              <a:rPr lang="en-US" b="1" smtClean="0"/>
              <a:pPr/>
              <a:t>‹#›</a:t>
            </a:fld>
            <a:endParaRPr lang="en-US" b="1" dirty="0"/>
          </a:p>
        </p:txBody>
      </p:sp>
      <p:sp>
        <p:nvSpPr>
          <p:cNvPr id="16" name="Rectangle 15"/>
          <p:cNvSpPr/>
          <p:nvPr/>
        </p:nvSpPr>
        <p:spPr>
          <a:xfrm>
            <a:off x="-156094" y="1486494"/>
            <a:ext cx="134891" cy="447895"/>
          </a:xfrm>
          <a:prstGeom prst="rect">
            <a:avLst/>
          </a:prstGeom>
          <a:solidFill>
            <a:srgbClr val="2682CF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7" name="Rectangle 16"/>
          <p:cNvSpPr/>
          <p:nvPr/>
        </p:nvSpPr>
        <p:spPr>
          <a:xfrm>
            <a:off x="-156094" y="1934388"/>
            <a:ext cx="134891" cy="447895"/>
          </a:xfrm>
          <a:prstGeom prst="rect">
            <a:avLst/>
          </a:prstGeom>
          <a:solidFill>
            <a:srgbClr val="EA772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8" name="Rectangle 17"/>
          <p:cNvSpPr/>
          <p:nvPr/>
        </p:nvSpPr>
        <p:spPr>
          <a:xfrm>
            <a:off x="-156094" y="2382282"/>
            <a:ext cx="134891" cy="447895"/>
          </a:xfrm>
          <a:prstGeom prst="rect">
            <a:avLst/>
          </a:prstGeom>
          <a:solidFill>
            <a:srgbClr val="F4482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9" name="Rectangle 18"/>
          <p:cNvSpPr/>
          <p:nvPr/>
        </p:nvSpPr>
        <p:spPr>
          <a:xfrm>
            <a:off x="-156094" y="2830176"/>
            <a:ext cx="134891" cy="447895"/>
          </a:xfrm>
          <a:prstGeom prst="rect">
            <a:avLst/>
          </a:prstGeom>
          <a:solidFill>
            <a:srgbClr val="229357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0" name="Rectangle 19"/>
          <p:cNvSpPr/>
          <p:nvPr/>
        </p:nvSpPr>
        <p:spPr>
          <a:xfrm>
            <a:off x="-156094" y="0"/>
            <a:ext cx="134891" cy="447895"/>
          </a:xfrm>
          <a:prstGeom prst="rect">
            <a:avLst/>
          </a:prstGeom>
          <a:solidFill>
            <a:srgbClr val="0D0E2F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1" name="Rectangle 20"/>
          <p:cNvSpPr/>
          <p:nvPr/>
        </p:nvSpPr>
        <p:spPr>
          <a:xfrm>
            <a:off x="-156094" y="447895"/>
            <a:ext cx="134891" cy="447895"/>
          </a:xfrm>
          <a:prstGeom prst="rect">
            <a:avLst/>
          </a:prstGeom>
          <a:solidFill>
            <a:srgbClr val="F8B617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2" name="Rectangle 21"/>
          <p:cNvSpPr/>
          <p:nvPr/>
        </p:nvSpPr>
        <p:spPr>
          <a:xfrm>
            <a:off x="-156094" y="969745"/>
            <a:ext cx="134891" cy="44789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3" name="TextBox 22"/>
          <p:cNvSpPr txBox="1"/>
          <p:nvPr/>
        </p:nvSpPr>
        <p:spPr>
          <a:xfrm>
            <a:off x="-846667" y="-2"/>
            <a:ext cx="6905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b="1" dirty="0">
                <a:solidFill>
                  <a:srgbClr val="0D0C2E"/>
                </a:solidFill>
              </a:rPr>
              <a:t>NOTE:</a:t>
            </a:r>
          </a:p>
          <a:p>
            <a:pPr algn="r"/>
            <a:r>
              <a:rPr lang="en-US" sz="800" dirty="0">
                <a:solidFill>
                  <a:srgbClr val="0D0C2E"/>
                </a:solidFill>
              </a:rPr>
              <a:t>This is</a:t>
            </a:r>
            <a:r>
              <a:rPr lang="en-US" sz="800" baseline="0" dirty="0">
                <a:solidFill>
                  <a:srgbClr val="0D0C2E"/>
                </a:solidFill>
              </a:rPr>
              <a:t> the lab color palette.</a:t>
            </a:r>
            <a:endParaRPr lang="en-US" sz="800" baseline="0" dirty="0">
              <a:solidFill>
                <a:srgbClr val="0D0C2E"/>
              </a:solidFill>
              <a:latin typeface="Wingdings"/>
              <a:ea typeface="Wingdings"/>
              <a:cs typeface="Wingdings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34279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49" r:id="rId3"/>
    <p:sldLayoutId id="2147483673" r:id="rId4"/>
    <p:sldLayoutId id="2147483650" r:id="rId5"/>
    <p:sldLayoutId id="2147483674" r:id="rId6"/>
    <p:sldLayoutId id="2147483679" r:id="rId7"/>
    <p:sldLayoutId id="2147483680" r:id="rId8"/>
    <p:sldLayoutId id="2147483671" r:id="rId9"/>
    <p:sldLayoutId id="2147483660" r:id="rId10"/>
    <p:sldLayoutId id="2147483678" r:id="rId11"/>
    <p:sldLayoutId id="2147483677" r:id="rId12"/>
    <p:sldLayoutId id="2147483681" r:id="rId13"/>
  </p:sldLayoutIdLst>
  <p:hf sldNum="0" hdr="0"/>
  <p:txStyles>
    <p:titleStyle>
      <a:lvl1pPr algn="l" defTabSz="457200" rtl="0" eaLnBrk="1" latinLnBrk="0" hangingPunct="1">
        <a:spcBef>
          <a:spcPct val="0"/>
        </a:spcBef>
        <a:buNone/>
        <a:defRPr sz="2400" b="1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457200" rtl="0" eaLnBrk="1" latinLnBrk="0" hangingPunct="1">
        <a:spcBef>
          <a:spcPct val="20000"/>
        </a:spcBef>
        <a:buFont typeface="Arial"/>
        <a:buChar char="•"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03225" indent="-17145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28650" indent="-173038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854075" indent="-173038" algn="l" defTabSz="457200" rtl="0" eaLnBrk="1" latinLnBrk="0" hangingPunct="1">
        <a:spcBef>
          <a:spcPct val="20000"/>
        </a:spcBef>
        <a:buFont typeface="Arial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87438" indent="-174625" algn="l" defTabSz="457200" rtl="0" eaLnBrk="1" latinLnBrk="0" hangingPunct="1">
        <a:spcBef>
          <a:spcPct val="20000"/>
        </a:spcBef>
        <a:buFont typeface="Arial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sites.google.com/site/andersoncookluftctalk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5.emf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8.emf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19.wmf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9" Type="http://schemas.openxmlformats.org/officeDocument/2006/relationships/image" Target="../media/image23.png"/><Relationship Id="rId10" Type="http://schemas.openxmlformats.org/officeDocument/2006/relationships/image" Target="../media/image24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4" Type="http://schemas.openxmlformats.org/officeDocument/2006/relationships/oleObject" Target="../embeddings/oleObject2.bin"/><Relationship Id="rId5" Type="http://schemas.openxmlformats.org/officeDocument/2006/relationships/image" Target="../media/image25.w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35.emf"/><Relationship Id="rId5" Type="http://schemas.openxmlformats.org/officeDocument/2006/relationships/oleObject" Target="../embeddings/oleObject4.bin"/><Relationship Id="rId6" Type="http://schemas.openxmlformats.org/officeDocument/2006/relationships/image" Target="../media/image36.wmf"/><Relationship Id="rId7" Type="http://schemas.openxmlformats.org/officeDocument/2006/relationships/image" Target="../media/image37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2.tif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3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4" Type="http://schemas.openxmlformats.org/officeDocument/2006/relationships/image" Target="../media/image460.png"/><Relationship Id="rId5" Type="http://schemas.openxmlformats.org/officeDocument/2006/relationships/image" Target="../media/image470.png"/><Relationship Id="rId6" Type="http://schemas.openxmlformats.org/officeDocument/2006/relationships/image" Target="../media/image49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7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4" Type="http://schemas.openxmlformats.org/officeDocument/2006/relationships/image" Target="../media/image51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sites.google.com/site/andersoncookluftctalk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353683" y="2"/>
            <a:ext cx="11628408" cy="1633361"/>
          </a:xfrm>
        </p:spPr>
        <p:txBody>
          <a:bodyPr/>
          <a:lstStyle/>
          <a:p>
            <a:r>
              <a:rPr lang="en-US" b="1" dirty="0"/>
              <a:t>Hosting a Data Competition: Strategic Design and Analysis to Get More than Just a Winner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4556234" y="3412257"/>
            <a:ext cx="7215352" cy="473943"/>
          </a:xfrm>
          <a:solidFill>
            <a:schemeClr val="accent2"/>
          </a:solidFill>
        </p:spPr>
        <p:txBody>
          <a:bodyPr/>
          <a:lstStyle/>
          <a:p>
            <a:r>
              <a:rPr lang="en-US" sz="2400" u="sng" dirty="0">
                <a:hlinkClick r:id="rId3"/>
              </a:rPr>
              <a:t>https://sites.google.com/site/andersoncookluftctalk/</a:t>
            </a:r>
            <a:endParaRPr lang="en-US" sz="240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LAUR-128887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1224951" y="1848095"/>
            <a:ext cx="10363200" cy="1088908"/>
          </a:xfrm>
        </p:spPr>
        <p:txBody>
          <a:bodyPr/>
          <a:lstStyle/>
          <a:p>
            <a:r>
              <a:rPr lang="en-US" dirty="0"/>
              <a:t>Christine Anderson-Cook, Los Alamos National Laboratory</a:t>
            </a:r>
          </a:p>
          <a:p>
            <a:r>
              <a:rPr lang="en-US" dirty="0"/>
              <a:t>Lu Lu, University of South Florida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53D759F-CB61-3D49-89A3-0CA1969F1C74}"/>
              </a:ext>
            </a:extLst>
          </p:cNvPr>
          <p:cNvSpPr txBox="1"/>
          <p:nvPr/>
        </p:nvSpPr>
        <p:spPr>
          <a:xfrm>
            <a:off x="9309052" y="4381851"/>
            <a:ext cx="24625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September 2018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26197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C5A0552-6160-A242-9843-12A9653CF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Host a Data Competition?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F61836D-408C-2848-A746-944C0F3AD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50BD-D5D4-004B-87E1-382D8D28594F}" type="datetime1">
              <a:rPr lang="en-US" smtClean="0"/>
              <a:t>9/27/18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877895A-624E-AD43-A4E5-03C6FCAC3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474132C6-BF88-554F-B697-CD262C08D0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Crowdsourcing</a:t>
            </a:r>
          </a:p>
          <a:p>
            <a:pPr lvl="1"/>
            <a:r>
              <a:rPr lang="en-US" sz="2200" dirty="0"/>
              <a:t> New participants from other areas of expertise providing innovative solutions</a:t>
            </a:r>
          </a:p>
          <a:p>
            <a:pPr lvl="1"/>
            <a:r>
              <a:rPr lang="en-US" sz="2200" dirty="0"/>
              <a:t> Cheap labor (fixed prize money for winners, but can get many diverse solutions)</a:t>
            </a:r>
          </a:p>
          <a:p>
            <a:pPr lvl="1"/>
            <a:endParaRPr lang="en-US" sz="2200" dirty="0"/>
          </a:p>
          <a:p>
            <a:r>
              <a:rPr lang="en-US" sz="2400"/>
              <a:t> Competition </a:t>
            </a:r>
            <a:r>
              <a:rPr lang="en-US" sz="2400" dirty="0"/>
              <a:t>spurs results</a:t>
            </a:r>
          </a:p>
          <a:p>
            <a:pPr lvl="1"/>
            <a:r>
              <a:rPr lang="en-US" sz="2200" dirty="0"/>
              <a:t> Drive to improve solutions and </a:t>
            </a:r>
            <a:r>
              <a:rPr lang="en-US" sz="2200" u="sng" dirty="0"/>
              <a:t>win</a:t>
            </a:r>
            <a:r>
              <a:rPr lang="en-US" sz="2200" dirty="0"/>
              <a:t> leads to accelerated improvements</a:t>
            </a:r>
          </a:p>
          <a:p>
            <a:pPr lvl="1"/>
            <a:r>
              <a:rPr lang="en-US" sz="2200" dirty="0"/>
              <a:t> Close to deadline for competition closing often sees frenzied activity</a:t>
            </a:r>
          </a:p>
          <a:p>
            <a:pPr lvl="1"/>
            <a:endParaRPr lang="en-US" sz="2200" dirty="0"/>
          </a:p>
          <a:p>
            <a:r>
              <a:rPr lang="en-US" sz="2400" dirty="0"/>
              <a:t> Enables objective comparisons of solutions</a:t>
            </a:r>
          </a:p>
          <a:p>
            <a:pPr lvl="1"/>
            <a:r>
              <a:rPr lang="en-US" sz="2200" dirty="0"/>
              <a:t> Often many algorithms claim to have the best solution, but assumptions for the scenario where it is best not clearly specified</a:t>
            </a:r>
          </a:p>
          <a:p>
            <a:pPr lvl="1"/>
            <a:r>
              <a:rPr lang="en-US" sz="2200" dirty="0"/>
              <a:t> Competition allows host to intentionally specify the problem space for which solution is sought</a:t>
            </a:r>
          </a:p>
        </p:txBody>
      </p:sp>
    </p:spTree>
    <p:extLst>
      <p:ext uri="{BB962C8B-B14F-4D97-AF65-F5344CB8AC3E}">
        <p14:creationId xmlns:p14="http://schemas.microsoft.com/office/powerpoint/2010/main" val="14039133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Description of Data Competition Recently Hosted by LANL</a:t>
            </a:r>
          </a:p>
          <a:p>
            <a:pPr lvl="1"/>
            <a:r>
              <a:rPr lang="en-US" sz="2000" dirty="0"/>
              <a:t>Urban Radiation Search</a:t>
            </a:r>
          </a:p>
          <a:p>
            <a:pPr lvl="1"/>
            <a:r>
              <a:rPr lang="en-US" sz="2000" dirty="0"/>
              <a:t>Basic Structure of Data</a:t>
            </a:r>
          </a:p>
          <a:p>
            <a:r>
              <a:rPr lang="en-US" sz="2400" dirty="0"/>
              <a:t>Opportunities in Design of Data</a:t>
            </a:r>
          </a:p>
          <a:p>
            <a:pPr lvl="1"/>
            <a:r>
              <a:rPr lang="en-US" sz="2000" dirty="0"/>
              <a:t>Where can we be strategic?</a:t>
            </a:r>
          </a:p>
          <a:p>
            <a:r>
              <a:rPr lang="en-US" sz="2400" dirty="0"/>
              <a:t>Opportunities in Analysis of Data</a:t>
            </a:r>
          </a:p>
          <a:p>
            <a:pPr lvl="1"/>
            <a:r>
              <a:rPr lang="en-US" sz="2000" dirty="0"/>
              <a:t>Limitations of the Leaderboard Scoring</a:t>
            </a:r>
          </a:p>
          <a:p>
            <a:pPr lvl="1"/>
            <a:r>
              <a:rPr lang="en-US" sz="2000" dirty="0"/>
              <a:t>Post-Competition Analysis</a:t>
            </a:r>
          </a:p>
          <a:p>
            <a:r>
              <a:rPr lang="en-US" sz="2400" dirty="0"/>
              <a:t>Conclusions: Design and Analysis combined</a:t>
            </a:r>
          </a:p>
        </p:txBody>
      </p:sp>
    </p:spTree>
    <p:extLst>
      <p:ext uri="{BB962C8B-B14F-4D97-AF65-F5344CB8AC3E}">
        <p14:creationId xmlns:p14="http://schemas.microsoft.com/office/powerpoint/2010/main" val="4031928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The </a:t>
            </a:r>
            <a:r>
              <a:rPr lang="en-US" dirty="0"/>
              <a:t>Urban Radiological Search Competition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1636"/>
            <a:ext cx="5722897" cy="5194128"/>
          </a:xfrm>
        </p:spPr>
        <p:txBody>
          <a:bodyPr/>
          <a:lstStyle/>
          <a:p>
            <a:r>
              <a:rPr lang="en-US" sz="2400" b="0" dirty="0"/>
              <a:t>ORNL initially designed a 0.5 mile street model with characteristics similar to those of Knoxville’s Gay Street.</a:t>
            </a:r>
          </a:p>
          <a:p>
            <a:r>
              <a:rPr lang="en-US" sz="2400" b="0" dirty="0"/>
              <a:t>56 buildings </a:t>
            </a:r>
          </a:p>
          <a:p>
            <a:pPr lvl="1"/>
            <a:r>
              <a:rPr lang="en-US" sz="2200" b="0" dirty="0"/>
              <a:t>48 brick, 7 granite, 1 concrete</a:t>
            </a:r>
          </a:p>
          <a:p>
            <a:pPr lvl="1"/>
            <a:r>
              <a:rPr lang="en-US" sz="2200" b="0" dirty="0"/>
              <a:t>Hollow shells</a:t>
            </a:r>
          </a:p>
          <a:p>
            <a:r>
              <a:rPr lang="en-US" sz="2400" b="0" dirty="0"/>
              <a:t>Side streets, sidewalks,</a:t>
            </a:r>
            <a:br>
              <a:rPr lang="en-US" sz="2400" b="0" dirty="0"/>
            </a:br>
            <a:r>
              <a:rPr lang="en-US" sz="2400" b="0" dirty="0"/>
              <a:t>6 parking areas.</a:t>
            </a:r>
          </a:p>
          <a:p>
            <a:r>
              <a:rPr lang="en-US" sz="2400" b="0" dirty="0"/>
              <a:t>Ability to vary levels of K, U, Th.</a:t>
            </a:r>
          </a:p>
          <a:p>
            <a:r>
              <a:rPr lang="en-US" sz="2400" b="0" dirty="0"/>
              <a:t>In response to LANL’s explorations, ORNL later </a:t>
            </a:r>
            <a:r>
              <a:rPr lang="en-US" sz="2400" b="0"/>
              <a:t>developed multiple </a:t>
            </a:r>
            <a:r>
              <a:rPr lang="en-US" sz="2400" b="0" dirty="0"/>
              <a:t>street layouts.</a:t>
            </a:r>
          </a:p>
          <a:p>
            <a:endParaRPr lang="en-US" sz="2400" b="0" dirty="0"/>
          </a:p>
          <a:p>
            <a:endParaRPr lang="en-US" sz="2400" b="0" dirty="0"/>
          </a:p>
        </p:txBody>
      </p:sp>
      <p:sp>
        <p:nvSpPr>
          <p:cNvPr id="15" name="Date Placeholder 2"/>
          <p:cNvSpPr>
            <a:spLocks noGrp="1"/>
          </p:cNvSpPr>
          <p:nvPr>
            <p:ph type="dt" sz="half" idx="10"/>
          </p:nvPr>
        </p:nvSpPr>
        <p:spPr>
          <a:xfrm>
            <a:off x="9338733" y="6491818"/>
            <a:ext cx="2844800" cy="366182"/>
          </a:xfrm>
        </p:spPr>
        <p:txBody>
          <a:bodyPr/>
          <a:lstStyle/>
          <a:p>
            <a:r>
              <a:rPr lang="en-US" dirty="0"/>
              <a:t>Los Alamos National Laboratory   |   </a:t>
            </a:r>
            <a:fld id="{5D01E7E5-6465-7A46-A26D-BAABC2D34D38}" type="slidenum">
              <a:rPr lang="en-US" smtClean="0"/>
              <a:t>4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9379" y="1199219"/>
            <a:ext cx="1279071" cy="4572000"/>
          </a:xfrm>
          <a:prstGeom prst="rect">
            <a:avLst/>
          </a:prstGeom>
        </p:spPr>
      </p:pic>
      <p:pic>
        <p:nvPicPr>
          <p:cNvPr id="11" name="Picture 10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3306" y="1200257"/>
            <a:ext cx="4697933" cy="457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33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Basics of Data Competitions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50BD-D5D4-004B-87E1-382D8D28594F}" type="datetime1">
              <a:rPr lang="en-US" smtClean="0"/>
              <a:t>9/27/18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087" y="1131636"/>
            <a:ext cx="5717582" cy="5194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595887" y="2648004"/>
            <a:ext cx="44253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Public and Private data combined – competitors don’t know which runs will be used for each leaderboard</a:t>
            </a:r>
          </a:p>
        </p:txBody>
      </p:sp>
      <p:cxnSp>
        <p:nvCxnSpPr>
          <p:cNvPr id="20" name="Straight Arrow Connector 19"/>
          <p:cNvCxnSpPr>
            <a:stCxn id="18" idx="3"/>
          </p:cNvCxnSpPr>
          <p:nvPr/>
        </p:nvCxnSpPr>
        <p:spPr>
          <a:xfrm>
            <a:off x="6021238" y="3109669"/>
            <a:ext cx="664234" cy="46166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88189" y="3792442"/>
            <a:ext cx="533975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Leaderboards rank teams/competitors based on a score to assess how well they answered the problem of interest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Same scoring function for public and private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Multiple aspects of solution must be combined</a:t>
            </a:r>
          </a:p>
        </p:txBody>
      </p:sp>
      <p:cxnSp>
        <p:nvCxnSpPr>
          <p:cNvPr id="23" name="Straight Arrow Connector 22"/>
          <p:cNvCxnSpPr>
            <a:stCxn id="22" idx="3"/>
          </p:cNvCxnSpPr>
          <p:nvPr/>
        </p:nvCxnSpPr>
        <p:spPr>
          <a:xfrm flipV="1">
            <a:off x="5727940" y="4149309"/>
            <a:ext cx="957532" cy="38179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53683" y="1327091"/>
            <a:ext cx="66317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2006600" algn="l"/>
              </a:tabLst>
            </a:pPr>
            <a:r>
              <a:rPr lang="en-US" dirty="0">
                <a:latin typeface="Arial"/>
                <a:cs typeface="Arial"/>
              </a:rPr>
              <a:t>Training data:	</a:t>
            </a:r>
            <a:r>
              <a:rPr lang="en-US" dirty="0">
                <a:latin typeface="Courier New"/>
                <a:cs typeface="Courier New"/>
              </a:rPr>
              <a:t>&lt;list mode data</a:t>
            </a:r>
            <a:r>
              <a:rPr lang="en-US">
                <a:latin typeface="Courier New"/>
                <a:cs typeface="Courier New"/>
              </a:rPr>
              <a:t>, </a:t>
            </a:r>
          </a:p>
          <a:p>
            <a:pPr>
              <a:tabLst>
                <a:tab pos="2006600" algn="l"/>
              </a:tabLst>
            </a:pPr>
            <a:r>
              <a:rPr lang="en-US" b="1">
                <a:latin typeface="Courier New"/>
                <a:cs typeface="Courier New"/>
              </a:rPr>
              <a:t>                      source </a:t>
            </a:r>
            <a:r>
              <a:rPr lang="en-US" b="1" dirty="0">
                <a:latin typeface="Courier New"/>
                <a:cs typeface="Courier New"/>
              </a:rPr>
              <a:t>type and location</a:t>
            </a:r>
            <a:r>
              <a:rPr lang="en-US" dirty="0">
                <a:latin typeface="Courier New"/>
                <a:cs typeface="Courier New"/>
              </a:rPr>
              <a:t>&gt;</a:t>
            </a:r>
          </a:p>
          <a:p>
            <a:pPr>
              <a:tabLst>
                <a:tab pos="2006600" algn="l"/>
              </a:tabLst>
            </a:pPr>
            <a:r>
              <a:rPr lang="en-US" dirty="0">
                <a:latin typeface="Arial"/>
                <a:cs typeface="Arial"/>
              </a:rPr>
              <a:t>Test data:	</a:t>
            </a:r>
            <a:r>
              <a:rPr lang="en-US" dirty="0">
                <a:latin typeface="Courier New"/>
                <a:cs typeface="Courier New"/>
              </a:rPr>
              <a:t>&lt;list mode data&gt;</a:t>
            </a:r>
          </a:p>
        </p:txBody>
      </p:sp>
    </p:spTree>
    <p:extLst>
      <p:ext uri="{BB962C8B-B14F-4D97-AF65-F5344CB8AC3E}">
        <p14:creationId xmlns:p14="http://schemas.microsoft.com/office/powerpoint/2010/main" val="3394288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Competition format: </a:t>
            </a:r>
            <a:r>
              <a:rPr lang="en-US" i="1" dirty="0" err="1"/>
              <a:t>datacompetitions.lbl.gov</a:t>
            </a:r>
            <a:endParaRPr lang="en-US" i="1" dirty="0"/>
          </a:p>
        </p:txBody>
      </p:sp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609600" y="1131636"/>
            <a:ext cx="7658100" cy="5194128"/>
          </a:xfrm>
        </p:spPr>
        <p:txBody>
          <a:bodyPr/>
          <a:lstStyle/>
          <a:p>
            <a:pPr marL="0" indent="0">
              <a:buNone/>
            </a:pPr>
            <a:r>
              <a:rPr lang="en-US" sz="2400" b="0" dirty="0"/>
              <a:t>Competitors are provided with</a:t>
            </a:r>
          </a:p>
          <a:p>
            <a:r>
              <a:rPr lang="en-US" sz="2400" b="0" dirty="0"/>
              <a:t>A training set of </a:t>
            </a:r>
            <a:r>
              <a:rPr lang="en-US" sz="2400" dirty="0"/>
              <a:t>list mode data</a:t>
            </a:r>
            <a:r>
              <a:rPr lang="en-US" sz="2400" b="0" dirty="0"/>
              <a:t> for ~10k runs.</a:t>
            </a:r>
          </a:p>
          <a:p>
            <a:r>
              <a:rPr lang="en-US" sz="2400" b="0" dirty="0"/>
              <a:t>A test set of ~16k runs: 43% </a:t>
            </a:r>
            <a:r>
              <a:rPr lang="en-US" sz="2400" dirty="0"/>
              <a:t>public</a:t>
            </a:r>
            <a:r>
              <a:rPr lang="en-US" sz="2400" b="0" dirty="0"/>
              <a:t>, 57% </a:t>
            </a:r>
            <a:r>
              <a:rPr lang="en-US" sz="2400" dirty="0"/>
              <a:t>private</a:t>
            </a:r>
            <a:r>
              <a:rPr lang="en-US" sz="2400" b="0" dirty="0"/>
              <a:t>.</a:t>
            </a:r>
          </a:p>
          <a:p>
            <a:r>
              <a:rPr lang="en-US" sz="2400" b="0" dirty="0"/>
              <a:t>Energy spectra for each source type.</a:t>
            </a:r>
          </a:p>
          <a:p>
            <a:pPr marL="0" indent="0">
              <a:buNone/>
            </a:pPr>
            <a:endParaRPr lang="en-US" sz="1000" b="0" dirty="0"/>
          </a:p>
          <a:p>
            <a:pPr marL="0" indent="0">
              <a:buNone/>
            </a:pPr>
            <a:r>
              <a:rPr lang="en-US" sz="2400" b="0" dirty="0"/>
              <a:t>For each run in the test set, competitors must</a:t>
            </a:r>
          </a:p>
          <a:p>
            <a:r>
              <a:rPr lang="en-US" sz="2400" dirty="0"/>
              <a:t>Detect</a:t>
            </a:r>
            <a:r>
              <a:rPr lang="en-US" sz="2400" b="0" dirty="0"/>
              <a:t> whether there is an extraneous source.</a:t>
            </a:r>
          </a:p>
          <a:p>
            <a:r>
              <a:rPr lang="en-US" sz="2400" dirty="0"/>
              <a:t>Identify</a:t>
            </a:r>
            <a:r>
              <a:rPr lang="en-US" sz="2400" b="0" dirty="0"/>
              <a:t> the type of source.</a:t>
            </a:r>
          </a:p>
          <a:p>
            <a:r>
              <a:rPr lang="en-US" sz="2400" dirty="0"/>
              <a:t>Locate</a:t>
            </a:r>
            <a:r>
              <a:rPr lang="en-US" sz="2400" b="0" dirty="0"/>
              <a:t> when the detector is closest to it.</a:t>
            </a:r>
          </a:p>
          <a:p>
            <a:pPr marL="0" indent="0">
              <a:buNone/>
            </a:pPr>
            <a:endParaRPr lang="en-US" sz="1000" b="0" dirty="0"/>
          </a:p>
          <a:p>
            <a:pPr marL="0" indent="0">
              <a:buNone/>
            </a:pPr>
            <a:r>
              <a:rPr lang="en-US" sz="2400" b="0" dirty="0"/>
              <a:t>Competitors can submit up to 1000 entries for scoring. Final rankings are based on the best performance of all submissions on the private test set.</a:t>
            </a:r>
          </a:p>
          <a:p>
            <a:pPr marL="0" indent="0">
              <a:buNone/>
            </a:pPr>
            <a:endParaRPr lang="en-US" sz="2400" b="0" dirty="0"/>
          </a:p>
        </p:txBody>
      </p:sp>
      <p:sp>
        <p:nvSpPr>
          <p:cNvPr id="29" name="Date Placeholder 2"/>
          <p:cNvSpPr>
            <a:spLocks noGrp="1"/>
          </p:cNvSpPr>
          <p:nvPr>
            <p:ph type="dt" sz="half" idx="10"/>
          </p:nvPr>
        </p:nvSpPr>
        <p:spPr>
          <a:xfrm>
            <a:off x="9338733" y="6491818"/>
            <a:ext cx="2844800" cy="366182"/>
          </a:xfrm>
        </p:spPr>
        <p:txBody>
          <a:bodyPr/>
          <a:lstStyle/>
          <a:p>
            <a:r>
              <a:rPr lang="en-US" dirty="0"/>
              <a:t>Los Alamos National Laboratory   |   </a:t>
            </a:r>
            <a:fld id="{5D01E7E5-6465-7A46-A26D-BAABC2D34D38}" type="slidenum">
              <a:rPr lang="en-US" smtClean="0"/>
              <a:t>6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3876" y="1033636"/>
            <a:ext cx="2664574" cy="29276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10536" r="9792"/>
          <a:stretch/>
        </p:blipFill>
        <p:spPr>
          <a:xfrm>
            <a:off x="8881637" y="3492570"/>
            <a:ext cx="3183905" cy="299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9303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Factors considered for generating the competition data</a:t>
            </a:r>
          </a:p>
        </p:txBody>
      </p:sp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>
          <a:xfrm>
            <a:off x="9338733" y="6491818"/>
            <a:ext cx="2844800" cy="366182"/>
          </a:xfrm>
        </p:spPr>
        <p:txBody>
          <a:bodyPr/>
          <a:lstStyle/>
          <a:p>
            <a:r>
              <a:rPr lang="en-US" dirty="0"/>
              <a:t>Los Alamos National Laboratory   |   </a:t>
            </a:r>
            <a:fld id="{5D01E7E5-6465-7A46-A26D-BAABC2D34D38}" type="slidenum">
              <a:rPr lang="en-US" smtClean="0"/>
              <a:t>7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09600" y="1131636"/>
            <a:ext cx="7182465" cy="5194128"/>
          </a:xfrm>
        </p:spPr>
        <p:txBody>
          <a:bodyPr/>
          <a:lstStyle/>
          <a:p>
            <a:pPr marL="0" indent="0">
              <a:spcBef>
                <a:spcPts val="500"/>
              </a:spcBef>
              <a:buNone/>
            </a:pPr>
            <a:r>
              <a:rPr lang="en-US" sz="2400" b="0" dirty="0"/>
              <a:t>A. </a:t>
            </a:r>
            <a:r>
              <a:rPr lang="en-US" sz="2400" b="1" dirty="0"/>
              <a:t>Background:</a:t>
            </a:r>
            <a:r>
              <a:rPr lang="en-US" sz="2400" b="0" dirty="0"/>
              <a:t> 8 background models, </a:t>
            </a:r>
            <a:br>
              <a:rPr lang="en-US" sz="2400" b="0" dirty="0"/>
            </a:br>
            <a:r>
              <a:rPr lang="en-US" sz="2400" b="0" dirty="0"/>
              <a:t>each with 82 parameters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2400" b="0" dirty="0"/>
              <a:t>B. Source </a:t>
            </a:r>
          </a:p>
          <a:p>
            <a:pPr lvl="1">
              <a:spcBef>
                <a:spcPts val="200"/>
              </a:spcBef>
            </a:pPr>
            <a:r>
              <a:rPr lang="en-US" sz="2400" b="1" dirty="0"/>
              <a:t>6 types</a:t>
            </a:r>
            <a:endParaRPr lang="en-US" sz="2400" dirty="0"/>
          </a:p>
          <a:p>
            <a:pPr lvl="1">
              <a:spcBef>
                <a:spcPts val="200"/>
              </a:spcBef>
            </a:pPr>
            <a:r>
              <a:rPr lang="en-US" sz="2400" b="1" dirty="0"/>
              <a:t>2 shielding</a:t>
            </a:r>
            <a:r>
              <a:rPr lang="en-US" sz="2400" dirty="0"/>
              <a:t> </a:t>
            </a:r>
            <a:r>
              <a:rPr lang="en-US" sz="2400" b="1" dirty="0"/>
              <a:t>settings</a:t>
            </a:r>
            <a:r>
              <a:rPr lang="en-US" sz="2400" dirty="0"/>
              <a:t> (On/Off)</a:t>
            </a:r>
          </a:p>
          <a:p>
            <a:pPr lvl="1">
              <a:spcBef>
                <a:spcPts val="200"/>
              </a:spcBef>
            </a:pPr>
            <a:r>
              <a:rPr lang="en-US" sz="2400" b="1" dirty="0"/>
              <a:t>14 source locations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2400" b="0" dirty="0"/>
              <a:t>C. Other</a:t>
            </a:r>
          </a:p>
          <a:p>
            <a:pPr lvl="1">
              <a:spcBef>
                <a:spcPts val="200"/>
              </a:spcBef>
            </a:pPr>
            <a:r>
              <a:rPr lang="en-US" sz="2400" b="1" dirty="0"/>
              <a:t>speed</a:t>
            </a:r>
          </a:p>
          <a:p>
            <a:pPr lvl="1">
              <a:spcBef>
                <a:spcPts val="200"/>
              </a:spcBef>
            </a:pPr>
            <a:r>
              <a:rPr lang="en-US" sz="2400" b="1" dirty="0"/>
              <a:t>source strength </a:t>
            </a:r>
            <a:r>
              <a:rPr lang="en-US" sz="2400" dirty="0"/>
              <a:t>(individually tailored to source type and location)</a:t>
            </a:r>
          </a:p>
          <a:p>
            <a:pPr lvl="1">
              <a:spcBef>
                <a:spcPts val="200"/>
              </a:spcBef>
            </a:pPr>
            <a:r>
              <a:rPr lang="en-US" sz="2400" b="1" dirty="0"/>
              <a:t>proximity to source </a:t>
            </a:r>
          </a:p>
          <a:p>
            <a:pPr lvl="1">
              <a:spcBef>
                <a:spcPts val="200"/>
              </a:spcBef>
            </a:pPr>
            <a:r>
              <a:rPr lang="en-US" sz="2400" dirty="0"/>
              <a:t>length of path, starting location</a:t>
            </a:r>
          </a:p>
          <a:p>
            <a:pPr lvl="1"/>
            <a:endParaRPr lang="en-US" sz="2400" dirty="0"/>
          </a:p>
        </p:txBody>
      </p:sp>
      <p:pic>
        <p:nvPicPr>
          <p:cNvPr id="11" name="Picture 1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9378" y="1121679"/>
            <a:ext cx="1094003" cy="5312664"/>
          </a:xfrm>
          <a:prstGeom prst="rect">
            <a:avLst/>
          </a:prstGeom>
        </p:spPr>
      </p:pic>
      <p:pic>
        <p:nvPicPr>
          <p:cNvPr id="12" name="Picture 1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0181" y="1121679"/>
            <a:ext cx="968269" cy="5312664"/>
          </a:xfrm>
          <a:prstGeom prst="rect">
            <a:avLst/>
          </a:prstGeom>
        </p:spPr>
      </p:pic>
      <p:pic>
        <p:nvPicPr>
          <p:cNvPr id="19" name="Picture 18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926" y="1121679"/>
            <a:ext cx="1043709" cy="5312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161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Description of Data Competition Recently Hosted by LANL</a:t>
            </a:r>
          </a:p>
          <a:p>
            <a:pPr lvl="1"/>
            <a:r>
              <a:rPr lang="en-US" sz="2000" dirty="0"/>
              <a:t>Urban Radiation Search</a:t>
            </a:r>
          </a:p>
          <a:p>
            <a:pPr lvl="1"/>
            <a:r>
              <a:rPr lang="en-US" sz="2000" dirty="0"/>
              <a:t>Basic Structure of Data</a:t>
            </a:r>
          </a:p>
          <a:p>
            <a:r>
              <a:rPr lang="en-US" sz="2400" dirty="0">
                <a:solidFill>
                  <a:srgbClr val="0070C0"/>
                </a:solidFill>
              </a:rPr>
              <a:t>Opportunities in Design of Data</a:t>
            </a:r>
          </a:p>
          <a:p>
            <a:pPr lvl="1"/>
            <a:r>
              <a:rPr lang="en-US" sz="2000" dirty="0">
                <a:solidFill>
                  <a:srgbClr val="0070C0"/>
                </a:solidFill>
              </a:rPr>
              <a:t>Where can we be strategic?</a:t>
            </a:r>
          </a:p>
          <a:p>
            <a:r>
              <a:rPr lang="en-US" sz="2400" dirty="0"/>
              <a:t>Opportunities in Analysis of Data</a:t>
            </a:r>
          </a:p>
          <a:p>
            <a:pPr lvl="1"/>
            <a:r>
              <a:rPr lang="en-US" sz="2000" dirty="0"/>
              <a:t>Limitations of the Leaderboard Scoring</a:t>
            </a:r>
          </a:p>
          <a:p>
            <a:pPr lvl="1"/>
            <a:r>
              <a:rPr lang="en-US" sz="2000" dirty="0"/>
              <a:t>Post-Competition Analysis</a:t>
            </a:r>
          </a:p>
          <a:p>
            <a:r>
              <a:rPr lang="en-US" sz="2400" dirty="0"/>
              <a:t>Conclusions: Design and Analysis combined</a:t>
            </a:r>
          </a:p>
        </p:txBody>
      </p:sp>
    </p:spTree>
    <p:extLst>
      <p:ext uri="{BB962C8B-B14F-4D97-AF65-F5344CB8AC3E}">
        <p14:creationId xmlns:p14="http://schemas.microsoft.com/office/powerpoint/2010/main" val="11606617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Strategies for Improved Design for Data Competitions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80204" y="1012551"/>
            <a:ext cx="10972800" cy="5194128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sz="2000"/>
              <a:t>Select data that adequately cover the region of interest</a:t>
            </a:r>
          </a:p>
          <a:p>
            <a:pPr marL="568325" lvl="2" indent="-342900"/>
            <a:r>
              <a:rPr lang="en-US" sz="1600"/>
              <a:t>Match region explored to target study goals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/>
              <a:t>Encourage competitors from diverse technical backgrounds</a:t>
            </a:r>
          </a:p>
          <a:p>
            <a:pPr marL="568325" lvl="2" indent="-342900"/>
            <a:r>
              <a:rPr lang="en-US" sz="1600"/>
              <a:t>Provide sufficient background for those new to problem </a:t>
            </a:r>
          </a:p>
          <a:p>
            <a:pPr marL="568325" lvl="2" indent="-342900"/>
            <a:r>
              <a:rPr lang="en-US" sz="1600"/>
              <a:t>Match current practices for established disciplines</a:t>
            </a:r>
          </a:p>
          <a:p>
            <a:pPr marL="344488" indent="-344488">
              <a:buFont typeface="+mj-lt"/>
              <a:buAutoNum type="arabicPeriod" startAt="3"/>
            </a:pPr>
            <a:r>
              <a:rPr lang="en-US" sz="2000"/>
              <a:t>Emphasize data of maximum interest</a:t>
            </a:r>
          </a:p>
          <a:p>
            <a:pPr marL="568325" lvl="2" indent="-342900"/>
            <a:r>
              <a:rPr lang="en-US" sz="1600"/>
              <a:t>Avoid “too easy” and “too hard” regions to enhance ability to distinguish between competitor solutions</a:t>
            </a:r>
          </a:p>
          <a:p>
            <a:pPr marL="342900" indent="-342900">
              <a:buFont typeface="+mj-lt"/>
              <a:buAutoNum type="arabicPeriod" startAt="3"/>
            </a:pPr>
            <a:r>
              <a:rPr lang="en-US" sz="2000"/>
              <a:t>Discourage overfitting by competitor algorithms</a:t>
            </a:r>
          </a:p>
          <a:p>
            <a:pPr marL="568325" lvl="2" indent="-342900"/>
            <a:r>
              <a:rPr lang="en-US" sz="1600"/>
              <a:t>Include regions of interpolation and extrapolation in test sets</a:t>
            </a:r>
          </a:p>
          <a:p>
            <a:pPr marL="342900" indent="-342900">
              <a:buFont typeface="+mj-lt"/>
              <a:buAutoNum type="arabicPeriod" startAt="3"/>
            </a:pPr>
            <a:r>
              <a:rPr lang="en-US" sz="2000"/>
              <a:t>Balance standard design of experiment principles while avoiding unintentional clues for competitors</a:t>
            </a:r>
          </a:p>
          <a:p>
            <a:pPr marL="568325" lvl="2" indent="-342900"/>
            <a:r>
              <a:rPr lang="en-US" sz="1600"/>
              <a:t>Adapt replication, balance and randomization for competition data</a:t>
            </a:r>
          </a:p>
          <a:p>
            <a:pPr marL="342900" indent="-342900">
              <a:buFont typeface="+mj-lt"/>
              <a:buAutoNum type="arabicPeriod" startAt="3"/>
            </a:pPr>
            <a:r>
              <a:rPr lang="en-US" sz="2000"/>
              <a:t>Create leaderboard scoring that ranks performance to match competition goals</a:t>
            </a:r>
          </a:p>
          <a:p>
            <a:pPr marL="568325" lvl="2" indent="-342900"/>
            <a:r>
              <a:rPr lang="en-US" sz="1600"/>
              <a:t>Find suitable balance between multiple criteria</a:t>
            </a:r>
            <a:endParaRPr lang="en-US" sz="1600" dirty="0"/>
          </a:p>
        </p:txBody>
      </p:sp>
      <p:grpSp>
        <p:nvGrpSpPr>
          <p:cNvPr id="9" name="Group 8"/>
          <p:cNvGrpSpPr/>
          <p:nvPr/>
        </p:nvGrpSpPr>
        <p:grpSpPr>
          <a:xfrm>
            <a:off x="0" y="985096"/>
            <a:ext cx="8686800" cy="5506723"/>
            <a:chOff x="0" y="820910"/>
            <a:chExt cx="8686800" cy="4588937"/>
          </a:xfrm>
        </p:grpSpPr>
        <p:sp>
          <p:nvSpPr>
            <p:cNvPr id="10" name="Rectangle 9"/>
            <p:cNvSpPr/>
            <p:nvPr/>
          </p:nvSpPr>
          <p:spPr>
            <a:xfrm>
              <a:off x="0" y="820910"/>
              <a:ext cx="201478" cy="458893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0" y="4845854"/>
              <a:ext cx="8686800" cy="3077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square" rtlCol="0" anchor="b">
              <a:spAutoFit/>
            </a:bodyPr>
            <a:lstStyle>
              <a:defPPr>
                <a:defRPr lang="en-US"/>
              </a:defPPr>
              <a:lvl1pPr>
                <a:spcAft>
                  <a:spcPts val="800"/>
                </a:spcAft>
                <a:defRPr b="1">
                  <a:solidFill>
                    <a:srgbClr val="3C3C3B"/>
                  </a:solidFill>
                </a:defRPr>
              </a:lvl1pPr>
            </a:lstStyle>
            <a:p>
              <a:pPr marL="228600">
                <a:spcAft>
                  <a:spcPts val="600"/>
                </a:spcAft>
              </a:pPr>
              <a:r>
                <a:rPr lang="en-US" i="1">
                  <a:solidFill>
                    <a:schemeClr val="tx1"/>
                  </a:solidFill>
                </a:rPr>
                <a:t>Intentional choices in the design stage enable better analysis later</a:t>
              </a:r>
              <a:endParaRPr lang="en-US" i="1" dirty="0">
                <a:solidFill>
                  <a:schemeClr val="tx1"/>
                </a:solidFill>
              </a:endParaRPr>
            </a:p>
          </p:txBody>
        </p:sp>
        <p:sp>
          <p:nvSpPr>
            <p:cNvPr id="12" name="Right Triangle 11"/>
            <p:cNvSpPr/>
            <p:nvPr/>
          </p:nvSpPr>
          <p:spPr>
            <a:xfrm rot="10800000">
              <a:off x="0" y="5156609"/>
              <a:ext cx="201477" cy="148167"/>
            </a:xfrm>
            <a:prstGeom prst="rtTriangle">
              <a:avLst/>
            </a:prstGeom>
            <a:solidFill>
              <a:srgbClr val="7F692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3" name="Date Placeholder 2"/>
          <p:cNvSpPr>
            <a:spLocks noGrp="1"/>
          </p:cNvSpPr>
          <p:nvPr>
            <p:ph type="dt" sz="half" idx="10"/>
          </p:nvPr>
        </p:nvSpPr>
        <p:spPr>
          <a:xfrm>
            <a:off x="9338733" y="6491818"/>
            <a:ext cx="2844800" cy="366182"/>
          </a:xfrm>
        </p:spPr>
        <p:txBody>
          <a:bodyPr/>
          <a:lstStyle/>
          <a:p>
            <a:r>
              <a:rPr lang="en-US" dirty="0"/>
              <a:t>Los Alamos National Laboratory   |   </a:t>
            </a:r>
            <a:fld id="{5D01E7E5-6465-7A46-A26D-BAABC2D34D3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2419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/>
            <a:r>
              <a:rPr lang="en-US"/>
              <a:t>Select data that adequately cover the region of interest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80205" y="1012551"/>
            <a:ext cx="5816280" cy="5194128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sz="2000" dirty="0"/>
              <a:t>Precisely define the goals of the competition </a:t>
            </a:r>
          </a:p>
          <a:p>
            <a:pPr lvl="1"/>
            <a:r>
              <a:rPr lang="en-US" dirty="0"/>
              <a:t>What do we want to assess? Criteria for success?</a:t>
            </a:r>
          </a:p>
          <a:p>
            <a:pPr lvl="1"/>
            <a:r>
              <a:rPr lang="en-US" dirty="0"/>
              <a:t>Over what set of conditions do we need the solution?</a:t>
            </a:r>
          </a:p>
          <a:p>
            <a:pPr lvl="1"/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Assess the capability of data to match competition goals</a:t>
            </a:r>
          </a:p>
          <a:p>
            <a:pPr lvl="1"/>
            <a:r>
              <a:rPr lang="en-US" dirty="0"/>
              <a:t>Constraints of data generator?</a:t>
            </a:r>
          </a:p>
          <a:p>
            <a:pPr lvl="1"/>
            <a:r>
              <a:rPr lang="en-US" dirty="0"/>
              <a:t>Sufficient heterogeneity possible?</a:t>
            </a:r>
          </a:p>
          <a:p>
            <a:pPr lvl="1"/>
            <a:r>
              <a:rPr lang="en-US" dirty="0"/>
              <a:t>What simplifying assumptions are made?   Do they compromise the ability to address the goals?</a:t>
            </a:r>
          </a:p>
        </p:txBody>
      </p:sp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>
          <a:xfrm>
            <a:off x="9338733" y="6491818"/>
            <a:ext cx="2844800" cy="366182"/>
          </a:xfrm>
        </p:spPr>
        <p:txBody>
          <a:bodyPr/>
          <a:lstStyle/>
          <a:p>
            <a:r>
              <a:rPr lang="en-US" dirty="0"/>
              <a:t>Los Alamos National Laboratory   |   </a:t>
            </a:r>
            <a:fld id="{5D01E7E5-6465-7A46-A26D-BAABC2D34D38}" type="slidenum">
              <a:rPr lang="en-US" smtClean="0"/>
              <a:t>10</a:t>
            </a:fld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151AE20E-0D82-484C-AC8E-3E8B45E381AC}"/>
              </a:ext>
            </a:extLst>
          </p:cNvPr>
          <p:cNvGrpSpPr/>
          <p:nvPr/>
        </p:nvGrpSpPr>
        <p:grpSpPr>
          <a:xfrm>
            <a:off x="6011813" y="1141393"/>
            <a:ext cx="6084497" cy="5194128"/>
            <a:chOff x="6011813" y="1141393"/>
            <a:chExt cx="6084497" cy="5194128"/>
          </a:xfrm>
        </p:grpSpPr>
        <p:grpSp>
          <p:nvGrpSpPr>
            <p:cNvPr id="6" name="Group 5"/>
            <p:cNvGrpSpPr/>
            <p:nvPr/>
          </p:nvGrpSpPr>
          <p:grpSpPr>
            <a:xfrm>
              <a:off x="6011813" y="1141393"/>
              <a:ext cx="6084497" cy="5194128"/>
              <a:chOff x="6011813" y="1141393"/>
              <a:chExt cx="6084497" cy="5194128"/>
            </a:xfrm>
          </p:grpSpPr>
          <p:sp>
            <p:nvSpPr>
              <p:cNvPr id="7" name="Content Placeholder 4"/>
              <p:cNvSpPr txBox="1">
                <a:spLocks/>
              </p:cNvSpPr>
              <p:nvPr/>
            </p:nvSpPr>
            <p:spPr>
              <a:xfrm>
                <a:off x="6011813" y="1141393"/>
                <a:ext cx="6084497" cy="5194128"/>
              </a:xfrm>
              <a:prstGeom prst="rect">
                <a:avLst/>
              </a:prstGeom>
            </p:spPr>
            <p:txBody>
              <a:bodyPr/>
              <a:lstStyle>
                <a:lvl1pPr marL="171450" indent="-17145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8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03225" indent="-1714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28650" indent="-173038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854075" indent="-173038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087438" indent="-174625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42900" indent="-342900">
                  <a:buFont typeface="+mj-lt"/>
                  <a:buAutoNum type="arabicPeriod"/>
                </a:pPr>
                <a:r>
                  <a:rPr lang="en-US" sz="2000" dirty="0">
                    <a:solidFill>
                      <a:srgbClr val="0B62AD"/>
                    </a:solidFill>
                  </a:rPr>
                  <a:t>Goal for Urban search competition:</a:t>
                </a:r>
              </a:p>
              <a:p>
                <a:pPr lvl="1"/>
                <a:r>
                  <a:rPr lang="en-US" dirty="0">
                    <a:solidFill>
                      <a:srgbClr val="0B62AD"/>
                    </a:solidFill>
                  </a:rPr>
                  <a:t>Detect, identify and locate multiple radioactive sources on a typical US street.</a:t>
                </a:r>
              </a:p>
              <a:p>
                <a:pPr marL="342900" indent="-342900">
                  <a:buFont typeface="+mj-lt"/>
                  <a:buAutoNum type="arabicPeriod"/>
                </a:pPr>
                <a:endParaRPr lang="en-US" dirty="0">
                  <a:solidFill>
                    <a:srgbClr val="0B62AD"/>
                  </a:solidFill>
                </a:endParaRP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dirty="0">
                    <a:solidFill>
                      <a:srgbClr val="0B62AD"/>
                    </a:solidFill>
                  </a:rPr>
                  <a:t>Capability of simulator for background</a:t>
                </a:r>
              </a:p>
              <a:p>
                <a:pPr lvl="1"/>
                <a:r>
                  <a:rPr lang="en-US" dirty="0">
                    <a:solidFill>
                      <a:srgbClr val="0B62AD"/>
                    </a:solidFill>
                  </a:rPr>
                  <a:t>Initially, not very heterogeneous:</a:t>
                </a:r>
              </a:p>
              <a:p>
                <a:pPr lvl="1"/>
                <a:endParaRPr lang="en-US" dirty="0">
                  <a:solidFill>
                    <a:srgbClr val="0B62AD"/>
                  </a:solidFill>
                </a:endParaRPr>
              </a:p>
              <a:p>
                <a:pPr lvl="1"/>
                <a:endParaRPr lang="en-US" dirty="0">
                  <a:solidFill>
                    <a:srgbClr val="0B62AD"/>
                  </a:solidFill>
                </a:endParaRPr>
              </a:p>
              <a:p>
                <a:pPr lvl="1"/>
                <a:endParaRPr lang="en-US" dirty="0">
                  <a:solidFill>
                    <a:srgbClr val="0B62AD"/>
                  </a:solidFill>
                </a:endParaRPr>
              </a:p>
              <a:p>
                <a:pPr lvl="1"/>
                <a:endParaRPr lang="en-US" dirty="0">
                  <a:solidFill>
                    <a:srgbClr val="0B62AD"/>
                  </a:solidFill>
                </a:endParaRPr>
              </a:p>
              <a:p>
                <a:pPr lvl="1"/>
                <a:endParaRPr lang="en-US" dirty="0">
                  <a:solidFill>
                    <a:srgbClr val="0B62AD"/>
                  </a:solidFill>
                </a:endParaRPr>
              </a:p>
              <a:p>
                <a:pPr lvl="1"/>
                <a:endParaRPr lang="en-US" dirty="0">
                  <a:solidFill>
                    <a:srgbClr val="0B62AD"/>
                  </a:solidFill>
                </a:endParaRPr>
              </a:p>
              <a:p>
                <a:pPr marL="231775" lvl="1" indent="0">
                  <a:buNone/>
                </a:pPr>
                <a:endParaRPr lang="en-US" dirty="0">
                  <a:solidFill>
                    <a:srgbClr val="0B62AD"/>
                  </a:solidFill>
                </a:endParaRPr>
              </a:p>
              <a:p>
                <a:pPr lvl="1"/>
                <a:r>
                  <a:rPr lang="en-US" dirty="0">
                    <a:solidFill>
                      <a:srgbClr val="0B62AD"/>
                    </a:solidFill>
                  </a:rPr>
                  <a:t>Solution:</a:t>
                </a:r>
              </a:p>
              <a:p>
                <a:pPr lvl="2"/>
                <a:r>
                  <a:rPr lang="en-US" dirty="0">
                    <a:solidFill>
                      <a:srgbClr val="0B62AD"/>
                    </a:solidFill>
                  </a:rPr>
                  <a:t>Multiple street layouts</a:t>
                </a:r>
              </a:p>
              <a:p>
                <a:pPr lvl="2"/>
                <a:r>
                  <a:rPr lang="en-US" dirty="0">
                    <a:solidFill>
                      <a:srgbClr val="0B62AD"/>
                    </a:solidFill>
                  </a:rPr>
                  <a:t>Circular street that allowed flexible start and finish</a:t>
                </a:r>
              </a:p>
              <a:p>
                <a:pPr lvl="2"/>
                <a:r>
                  <a:rPr lang="en-US" dirty="0">
                    <a:solidFill>
                      <a:srgbClr val="0B62AD"/>
                    </a:solidFill>
                  </a:rPr>
                  <a:t>Adapted K, U, Th contributions to match regional differences</a:t>
                </a:r>
              </a:p>
            </p:txBody>
          </p:sp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2216" y="2999153"/>
                <a:ext cx="2493034" cy="23068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9" name="Picture 8" descr="topview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35097" y="1801205"/>
              <a:ext cx="1024082" cy="3874504"/>
            </a:xfrm>
            <a:prstGeom prst="rect">
              <a:avLst/>
            </a:prstGeom>
          </p:spPr>
        </p:pic>
      </p:grpSp>
      <p:sp>
        <p:nvSpPr>
          <p:cNvPr id="13" name="Content Placeholder 4"/>
          <p:cNvSpPr txBox="1">
            <a:spLocks/>
          </p:cNvSpPr>
          <p:nvPr/>
        </p:nvSpPr>
        <p:spPr>
          <a:xfrm>
            <a:off x="428430" y="4505447"/>
            <a:ext cx="6386423" cy="2000540"/>
          </a:xfrm>
          <a:prstGeom prst="rect">
            <a:avLst/>
          </a:prstGeom>
        </p:spPr>
        <p:txBody>
          <a:bodyPr/>
          <a:lstStyle>
            <a:lvl1pPr marL="171450" indent="-1714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3225" indent="-1714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50" indent="-17303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54075" indent="-173038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7438" indent="-174625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+mj-lt"/>
              <a:buAutoNum type="arabicPeriod" startAt="3"/>
            </a:pPr>
            <a:r>
              <a:rPr lang="en-US" dirty="0"/>
              <a:t>Will we be able to adequately estimate within data size constraints?</a:t>
            </a:r>
          </a:p>
          <a:p>
            <a:pPr lvl="1"/>
            <a:r>
              <a:rPr lang="en-US" dirty="0"/>
              <a:t>Does complexity of input space match the total data sets?</a:t>
            </a:r>
          </a:p>
          <a:p>
            <a:pPr lvl="1"/>
            <a:endParaRPr lang="en-US" dirty="0"/>
          </a:p>
          <a:p>
            <a:pPr marL="342900" indent="-342900">
              <a:buFont typeface="+mj-lt"/>
              <a:buAutoNum type="arabicPeriod" startAt="3"/>
            </a:pPr>
            <a:r>
              <a:rPr lang="en-US" dirty="0"/>
              <a:t>Details of the inputs and their ranges?</a:t>
            </a:r>
          </a:p>
          <a:p>
            <a:pPr lvl="1"/>
            <a:r>
              <a:rPr lang="en-US" dirty="0"/>
              <a:t>What is of interest? Will the problem be solvable here?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290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/>
            <a:r>
              <a:rPr lang="en-US"/>
              <a:t>Encourage competitors from diverse technical backgrounds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80204" y="1012551"/>
            <a:ext cx="10972800" cy="5194128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sz="2000"/>
              <a:t>Remove obstacles to join for non subject matter experts. </a:t>
            </a:r>
          </a:p>
          <a:p>
            <a:pPr lvl="1"/>
            <a:r>
              <a:rPr lang="en-US"/>
              <a:t>If something is a one-time discovery to help with solving the problem, provide it.</a:t>
            </a:r>
          </a:p>
          <a:p>
            <a:pPr lvl="1"/>
            <a:endParaRPr lang="en-US"/>
          </a:p>
          <a:p>
            <a:pPr marL="342900" indent="-342900">
              <a:buFont typeface="+mj-lt"/>
              <a:buAutoNum type="arabicPeriod"/>
            </a:pPr>
            <a:r>
              <a:rPr lang="en-US" sz="2000"/>
              <a:t>Include some of fundamental assumptions currently used by subject matter experts (or think hard about why to not include them)</a:t>
            </a:r>
          </a:p>
          <a:p>
            <a:pPr lvl="1"/>
            <a:r>
              <a:rPr lang="en-US"/>
              <a:t>Allow current best algorithm to provide a starting point for those in area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480204" y="2960083"/>
            <a:ext cx="11482090" cy="3531736"/>
            <a:chOff x="480204" y="2960083"/>
            <a:chExt cx="11482090" cy="3531736"/>
          </a:xfrm>
        </p:grpSpPr>
        <p:sp>
          <p:nvSpPr>
            <p:cNvPr id="13" name="Content Placeholder 4"/>
            <p:cNvSpPr txBox="1">
              <a:spLocks/>
            </p:cNvSpPr>
            <p:nvPr/>
          </p:nvSpPr>
          <p:spPr>
            <a:xfrm>
              <a:off x="480204" y="3266410"/>
              <a:ext cx="5381257" cy="3043956"/>
            </a:xfrm>
            <a:prstGeom prst="rect">
              <a:avLst/>
            </a:prstGeom>
          </p:spPr>
          <p:txBody>
            <a:bodyPr/>
            <a:lstStyle>
              <a:lvl1pPr marL="171450" indent="-17145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03225" indent="-1714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28650" indent="-173038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54075" indent="-173038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87438" indent="-174625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indent="-342900">
                <a:buFont typeface="+mj-lt"/>
                <a:buAutoNum type="arabicPeriod"/>
              </a:pPr>
              <a:r>
                <a:rPr lang="en-US" sz="2000">
                  <a:solidFill>
                    <a:srgbClr val="0B62AD"/>
                  </a:solidFill>
                </a:rPr>
                <a:t>For non-SMEs:</a:t>
              </a:r>
              <a:endParaRPr lang="en-US" sz="2000" dirty="0">
                <a:solidFill>
                  <a:srgbClr val="0B62AD"/>
                </a:solidFill>
              </a:endParaRPr>
            </a:p>
            <a:p>
              <a:pPr lvl="1"/>
              <a:r>
                <a:rPr lang="en-US" dirty="0">
                  <a:solidFill>
                    <a:srgbClr val="0B62AD"/>
                  </a:solidFill>
                </a:rPr>
                <a:t>Provided details about the source spectra.</a:t>
              </a:r>
            </a:p>
            <a:p>
              <a:pPr marL="342900" indent="-342900">
                <a:buFont typeface="+mj-lt"/>
                <a:buAutoNum type="arabicPeriod"/>
              </a:pPr>
              <a:endParaRPr lang="en-US" dirty="0">
                <a:solidFill>
                  <a:srgbClr val="0B62AD"/>
                </a:solidFill>
              </a:endParaRPr>
            </a:p>
            <a:p>
              <a:pPr marL="342900" indent="-342900">
                <a:buFont typeface="+mj-lt"/>
                <a:buAutoNum type="arabicPeriod"/>
              </a:pPr>
              <a:r>
                <a:rPr lang="en-US" dirty="0">
                  <a:solidFill>
                    <a:srgbClr val="0B62AD"/>
                  </a:solidFill>
                </a:rPr>
                <a:t>For current radiation detection experts:</a:t>
              </a:r>
            </a:p>
            <a:p>
              <a:pPr lvl="1"/>
              <a:r>
                <a:rPr lang="en-US" dirty="0">
                  <a:solidFill>
                    <a:srgbClr val="0B62AD"/>
                  </a:solidFill>
                </a:rPr>
                <a:t>Generally, start with a period of calibration for algorithm</a:t>
              </a:r>
            </a:p>
            <a:p>
              <a:pPr lvl="1"/>
              <a:r>
                <a:rPr lang="en-US" dirty="0">
                  <a:solidFill>
                    <a:srgbClr val="0B62AD"/>
                  </a:solidFill>
                </a:rPr>
                <a:t>We announced that “no source would be located within the first 30 seconds of any run”</a:t>
              </a:r>
            </a:p>
            <a:p>
              <a:pPr lvl="1"/>
              <a:endParaRPr lang="en-US" dirty="0">
                <a:solidFill>
                  <a:srgbClr val="0B62AD"/>
                </a:solidFill>
              </a:endParaRPr>
            </a:p>
            <a:p>
              <a:pPr lvl="1"/>
              <a:endParaRPr lang="en-US" dirty="0">
                <a:solidFill>
                  <a:srgbClr val="0B62AD"/>
                </a:solidFill>
              </a:endParaRPr>
            </a:p>
            <a:p>
              <a:pPr lvl="1"/>
              <a:endParaRPr lang="en-US" dirty="0">
                <a:solidFill>
                  <a:srgbClr val="0B62AD"/>
                </a:solidFill>
              </a:endParaRPr>
            </a:p>
            <a:p>
              <a:pPr lvl="1"/>
              <a:endParaRPr lang="en-US" dirty="0">
                <a:solidFill>
                  <a:srgbClr val="0B62AD"/>
                </a:solidFill>
              </a:endParaRPr>
            </a:p>
          </p:txBody>
        </p:sp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1461" y="2960083"/>
              <a:ext cx="6100833" cy="3531736"/>
            </a:xfrm>
            <a:prstGeom prst="rect">
              <a:avLst/>
            </a:prstGeom>
            <a:noFill/>
            <a:ln w="9525">
              <a:solidFill>
                <a:srgbClr val="07477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sp>
        <p:nvSpPr>
          <p:cNvPr id="9" name="Date Placeholder 2"/>
          <p:cNvSpPr>
            <a:spLocks noGrp="1"/>
          </p:cNvSpPr>
          <p:nvPr>
            <p:ph type="dt" sz="half" idx="10"/>
          </p:nvPr>
        </p:nvSpPr>
        <p:spPr>
          <a:xfrm>
            <a:off x="9338733" y="6491818"/>
            <a:ext cx="2844800" cy="366182"/>
          </a:xfrm>
        </p:spPr>
        <p:txBody>
          <a:bodyPr/>
          <a:lstStyle/>
          <a:p>
            <a:r>
              <a:rPr lang="en-US" dirty="0"/>
              <a:t>Los Alamos National Laboratory   |   </a:t>
            </a:r>
            <a:fld id="{5D01E7E5-6465-7A46-A26D-BAABC2D34D3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0734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/>
              <a:t>Emphasize data of maximum interest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80204" y="1012551"/>
            <a:ext cx="10972800" cy="5194128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sz="2000" dirty="0"/>
              <a:t>For univariate case with known relationship: </a:t>
            </a:r>
          </a:p>
          <a:p>
            <a:pPr lvl="1"/>
            <a:r>
              <a:rPr lang="en-US" dirty="0"/>
              <a:t>Best solution: ½ points each at P(success) = 0.176 &amp; 0.824</a:t>
            </a:r>
          </a:p>
          <a:p>
            <a:pPr lvl="1"/>
            <a:r>
              <a:rPr lang="en-US" dirty="0"/>
              <a:t>What is different for our scenario:</a:t>
            </a:r>
          </a:p>
          <a:p>
            <a:pPr lvl="2"/>
            <a:r>
              <a:rPr lang="en-US" sz="1600" dirty="0"/>
              <a:t>Multiple inputs</a:t>
            </a:r>
          </a:p>
          <a:p>
            <a:pPr lvl="2"/>
            <a:r>
              <a:rPr lang="en-US" sz="1600" dirty="0"/>
              <a:t>Multiple objectives – detect &amp; identify (using logistic model)</a:t>
            </a:r>
          </a:p>
          <a:p>
            <a:pPr lvl="2"/>
            <a:r>
              <a:rPr lang="en-US" sz="1600" dirty="0"/>
              <a:t>Unknown a priori relationship between inputs and responses</a:t>
            </a:r>
          </a:p>
          <a:p>
            <a:pPr lvl="2"/>
            <a:r>
              <a:rPr lang="en-US" sz="1600" dirty="0"/>
              <a:t>Multiple competitors (with different performance anticipated)</a:t>
            </a:r>
          </a:p>
          <a:p>
            <a:pPr lvl="2"/>
            <a:endParaRPr lang="en-US" sz="1600" dirty="0"/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Our solution:</a:t>
            </a:r>
          </a:p>
          <a:p>
            <a:pPr lvl="1"/>
            <a:r>
              <a:rPr lang="en-US" dirty="0"/>
              <a:t>Bound our region with “current best algorithm” and “dream capability”</a:t>
            </a:r>
          </a:p>
          <a:p>
            <a:pPr lvl="1"/>
            <a:r>
              <a:rPr lang="en-US" dirty="0"/>
              <a:t>Want robust estimation throughout span</a:t>
            </a:r>
          </a:p>
          <a:p>
            <a:pPr lvl="1"/>
            <a:r>
              <a:rPr lang="en-US" dirty="0"/>
              <a:t>Generate a </a:t>
            </a:r>
            <a:r>
              <a:rPr lang="en-US" b="1" dirty="0"/>
              <a:t>“superset” </a:t>
            </a:r>
            <a:r>
              <a:rPr lang="en-US" dirty="0"/>
              <a:t>with 10x runs to select from</a:t>
            </a:r>
          </a:p>
          <a:p>
            <a:pPr lvl="1"/>
            <a:r>
              <a:rPr lang="en-US" dirty="0"/>
              <a:t>Eliminate regions that are </a:t>
            </a:r>
          </a:p>
          <a:p>
            <a:pPr lvl="2"/>
            <a:r>
              <a:rPr lang="en-US" dirty="0"/>
              <a:t>“too easy” – all the good algorithms will get them right</a:t>
            </a:r>
          </a:p>
          <a:p>
            <a:pPr lvl="2"/>
            <a:r>
              <a:rPr lang="en-US" dirty="0"/>
              <a:t>“too hard” – no one will be able to get them right</a:t>
            </a:r>
          </a:p>
          <a:p>
            <a:pPr lvl="1"/>
            <a:r>
              <a:rPr lang="en-US" dirty="0"/>
              <a:t>Emphasize region with good potential to distinguish between algorithms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52600" y="6206679"/>
            <a:ext cx="8686800" cy="3693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spcAft>
                <a:spcPts val="800"/>
              </a:spcAft>
              <a:defRPr b="1">
                <a:solidFill>
                  <a:srgbClr val="3C3C3B"/>
                </a:solidFill>
              </a:defRPr>
            </a:lvl1pPr>
          </a:lstStyle>
          <a:p>
            <a:pPr marL="228600">
              <a:spcAft>
                <a:spcPts val="600"/>
              </a:spcAft>
            </a:pPr>
            <a:r>
              <a:rPr lang="en-US" i="1" dirty="0">
                <a:solidFill>
                  <a:schemeClr val="tx1"/>
                </a:solidFill>
              </a:rPr>
              <a:t>Formal methodology: Quinlan et al (2017), Quinlan &amp; Anderson-Cook (2018)</a:t>
            </a:r>
          </a:p>
        </p:txBody>
      </p:sp>
      <p:pic>
        <p:nvPicPr>
          <p:cNvPr id="13" name="Picture 1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653" y="429747"/>
            <a:ext cx="4323080" cy="3685540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14" name="Content Placeholder 4"/>
          <p:cNvSpPr txBox="1">
            <a:spLocks/>
          </p:cNvSpPr>
          <p:nvPr/>
        </p:nvSpPr>
        <p:spPr>
          <a:xfrm>
            <a:off x="8081773" y="4206002"/>
            <a:ext cx="3915960" cy="1993430"/>
          </a:xfrm>
          <a:prstGeom prst="rect">
            <a:avLst/>
          </a:prstGeom>
        </p:spPr>
        <p:txBody>
          <a:bodyPr/>
          <a:lstStyle>
            <a:lvl1pPr marL="171450" indent="-1714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3225" indent="-1714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50" indent="-17303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54075" indent="-173038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7438" indent="-174625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0">
                <a:solidFill>
                  <a:srgbClr val="0B62AD"/>
                </a:solidFill>
              </a:rPr>
              <a:t>Used best algorithm available to predict answers for entire superset</a:t>
            </a:r>
          </a:p>
          <a:p>
            <a:r>
              <a:rPr lang="en-US" sz="1600" b="0">
                <a:solidFill>
                  <a:srgbClr val="0B62AD"/>
                </a:solidFill>
              </a:rPr>
              <a:t>Consult radiation detection experts for upper bound</a:t>
            </a:r>
          </a:p>
          <a:p>
            <a:r>
              <a:rPr lang="en-US" sz="1600" b="0">
                <a:solidFill>
                  <a:srgbClr val="0B62AD"/>
                </a:solidFill>
              </a:rPr>
              <a:t>Downweighted regions where current algorithm has P(detect) &gt; 0.5</a:t>
            </a:r>
          </a:p>
          <a:p>
            <a:endParaRPr lang="en-US" sz="1400">
              <a:solidFill>
                <a:srgbClr val="0B62AD"/>
              </a:solidFill>
            </a:endParaRPr>
          </a:p>
        </p:txBody>
      </p:sp>
      <p:sp>
        <p:nvSpPr>
          <p:cNvPr id="9" name="Date Placeholder 2"/>
          <p:cNvSpPr>
            <a:spLocks noGrp="1"/>
          </p:cNvSpPr>
          <p:nvPr>
            <p:ph type="dt" sz="half" idx="10"/>
          </p:nvPr>
        </p:nvSpPr>
        <p:spPr>
          <a:xfrm>
            <a:off x="9338733" y="6491818"/>
            <a:ext cx="2844800" cy="366182"/>
          </a:xfrm>
        </p:spPr>
        <p:txBody>
          <a:bodyPr/>
          <a:lstStyle/>
          <a:p>
            <a:r>
              <a:rPr lang="en-US" dirty="0"/>
              <a:t>Los Alamos National Laboratory   |   </a:t>
            </a:r>
            <a:fld id="{5D01E7E5-6465-7A46-A26D-BAABC2D34D3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185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Discourage overfitting by competitor algorithms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3647872"/>
            <a:ext cx="2872024" cy="2793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4"/>
          <p:cNvSpPr txBox="1">
            <a:spLocks/>
          </p:cNvSpPr>
          <p:nvPr/>
        </p:nvSpPr>
        <p:spPr>
          <a:xfrm>
            <a:off x="1726576" y="1828130"/>
            <a:ext cx="2433621" cy="1783295"/>
          </a:xfrm>
          <a:prstGeom prst="rect">
            <a:avLst/>
          </a:prstGeom>
        </p:spPr>
        <p:txBody>
          <a:bodyPr/>
          <a:lstStyle>
            <a:lvl1pPr marL="171450" indent="-1714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3225" indent="-1714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50" indent="-17303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54075" indent="-173038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7438" indent="-174625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solidFill>
                  <a:srgbClr val="0B62AD"/>
                </a:solidFill>
              </a:rPr>
              <a:t>Private test set:</a:t>
            </a:r>
          </a:p>
          <a:p>
            <a:r>
              <a:rPr lang="en-US" sz="1600" b="0" dirty="0">
                <a:solidFill>
                  <a:srgbClr val="0B62AD"/>
                </a:solidFill>
              </a:rPr>
              <a:t>Final choice of best algorithm based on this </a:t>
            </a:r>
          </a:p>
          <a:p>
            <a:r>
              <a:rPr lang="en-US" sz="1600" b="0" dirty="0">
                <a:solidFill>
                  <a:srgbClr val="0B62AD"/>
                </a:solidFill>
              </a:rPr>
              <a:t>Set should span the entire space of interest</a:t>
            </a:r>
          </a:p>
          <a:p>
            <a:endParaRPr lang="en-US" sz="1400" dirty="0">
              <a:solidFill>
                <a:srgbClr val="0B62AD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698083" y="1837889"/>
            <a:ext cx="2887335" cy="4555793"/>
            <a:chOff x="4698079" y="1797693"/>
            <a:chExt cx="2887335" cy="4555793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3195" y="3704954"/>
              <a:ext cx="2731299" cy="2648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Content Placeholder 4"/>
            <p:cNvSpPr txBox="1">
              <a:spLocks/>
            </p:cNvSpPr>
            <p:nvPr/>
          </p:nvSpPr>
          <p:spPr>
            <a:xfrm>
              <a:off x="4698079" y="1797693"/>
              <a:ext cx="2887335" cy="2023322"/>
            </a:xfrm>
            <a:prstGeom prst="rect">
              <a:avLst/>
            </a:prstGeom>
          </p:spPr>
          <p:txBody>
            <a:bodyPr/>
            <a:lstStyle>
              <a:lvl1pPr marL="171450" indent="-17145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03225" indent="-1714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28650" indent="-173038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54075" indent="-173038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87438" indent="-174625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600" dirty="0">
                  <a:solidFill>
                    <a:srgbClr val="0B62AD"/>
                  </a:solidFill>
                </a:rPr>
                <a:t>Public test set:</a:t>
              </a:r>
            </a:p>
            <a:p>
              <a:r>
                <a:rPr lang="en-US" sz="1600" b="0" dirty="0">
                  <a:solidFill>
                    <a:srgbClr val="0B62AD"/>
                  </a:solidFill>
                </a:rPr>
                <a:t>Strategically exclude some difficult and internal regions</a:t>
              </a:r>
            </a:p>
            <a:p>
              <a:r>
                <a:rPr lang="en-US" sz="1600" b="0" dirty="0">
                  <a:solidFill>
                    <a:srgbClr val="0B62AD"/>
                  </a:solidFill>
                </a:rPr>
                <a:t>Allows assessment on new situations</a:t>
              </a:r>
            </a:p>
            <a:p>
              <a:endParaRPr lang="en-US" sz="1400" b="0" dirty="0">
                <a:solidFill>
                  <a:srgbClr val="0B62AD"/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7823201" y="1805759"/>
            <a:ext cx="2607017" cy="4686059"/>
            <a:chOff x="7823198" y="1805758"/>
            <a:chExt cx="2607016" cy="4686059"/>
          </a:xfrm>
        </p:grpSpPr>
        <p:pic>
          <p:nvPicPr>
            <p:cNvPr id="7" name="Picture 6"/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3198" y="3767947"/>
              <a:ext cx="2607016" cy="2723870"/>
            </a:xfrm>
            <a:prstGeom prst="rect">
              <a:avLst/>
            </a:prstGeom>
            <a:noFill/>
            <a:ln>
              <a:noFill/>
            </a:ln>
            <a:extLst/>
          </p:spPr>
        </p:pic>
        <p:sp>
          <p:nvSpPr>
            <p:cNvPr id="11" name="Content Placeholder 4"/>
            <p:cNvSpPr txBox="1">
              <a:spLocks/>
            </p:cNvSpPr>
            <p:nvPr/>
          </p:nvSpPr>
          <p:spPr>
            <a:xfrm>
              <a:off x="8123301" y="1805758"/>
              <a:ext cx="2236885" cy="2000524"/>
            </a:xfrm>
            <a:prstGeom prst="rect">
              <a:avLst/>
            </a:prstGeom>
          </p:spPr>
          <p:txBody>
            <a:bodyPr/>
            <a:lstStyle>
              <a:lvl1pPr marL="171450" indent="-17145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03225" indent="-1714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28650" indent="-173038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54075" indent="-173038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87438" indent="-174625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600" dirty="0">
                  <a:solidFill>
                    <a:srgbClr val="0B62AD"/>
                  </a:solidFill>
                </a:rPr>
                <a:t>Training set:</a:t>
              </a:r>
            </a:p>
            <a:p>
              <a:r>
                <a:rPr lang="en-US" sz="1600" b="0" dirty="0">
                  <a:solidFill>
                    <a:srgbClr val="0B62AD"/>
                  </a:solidFill>
                </a:rPr>
                <a:t>Labels provided to competitors</a:t>
              </a:r>
            </a:p>
            <a:p>
              <a:r>
                <a:rPr lang="en-US" sz="1600" b="0" dirty="0">
                  <a:solidFill>
                    <a:srgbClr val="0B62AD"/>
                  </a:solidFill>
                </a:rPr>
                <a:t>Strategically further shrink region</a:t>
              </a:r>
              <a:endParaRPr lang="en-US" sz="1400" dirty="0">
                <a:solidFill>
                  <a:srgbClr val="0B62AD"/>
                </a:solidFill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299545" y="985099"/>
            <a:ext cx="11721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Multiple entries on a single test set tempt competitors to tune to the idiosyncrasies of the data. </a:t>
            </a:r>
          </a:p>
          <a:p>
            <a:r>
              <a:rPr lang="en-US" dirty="0"/>
              <a:t>Overfitted solutions are unlikely to predict well for new scenarios</a:t>
            </a:r>
          </a:p>
        </p:txBody>
      </p:sp>
      <p:sp>
        <p:nvSpPr>
          <p:cNvPr id="14" name="Date Placeholder 2">
            <a:extLst>
              <a:ext uri="{FF2B5EF4-FFF2-40B4-BE49-F238E27FC236}">
                <a16:creationId xmlns:a16="http://schemas.microsoft.com/office/drawing/2014/main" xmlns="" id="{848B9CE6-C213-3F44-8AA6-E7688FA998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23200" y="6491818"/>
            <a:ext cx="2844800" cy="366183"/>
          </a:xfrm>
        </p:spPr>
        <p:txBody>
          <a:bodyPr/>
          <a:lstStyle/>
          <a:p>
            <a:r>
              <a:rPr lang="en-US" dirty="0"/>
              <a:t>Los Alamos National Laboratory   |   </a:t>
            </a:r>
            <a:fld id="{5D01E7E5-6465-7A46-A26D-BAABC2D34D3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85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/>
            <a:r>
              <a:rPr lang="en-US"/>
              <a:t>Balance Design of Experiment principles &amp; avoid unintentional clues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80203" y="1012551"/>
            <a:ext cx="11580417" cy="5194128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sz="2000" dirty="0"/>
              <a:t>Traditional design of experiments does not have an adversary to consider.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Seasoned data competition participants often gain advantage by exploiting unintended artifacts in the data</a:t>
            </a:r>
          </a:p>
          <a:p>
            <a:pPr marL="342900" indent="-342900">
              <a:buFont typeface="+mj-lt"/>
              <a:buAutoNum type="arabicPeriod"/>
            </a:pPr>
            <a:endParaRPr lang="en-US" sz="800" dirty="0"/>
          </a:p>
          <a:p>
            <a:pPr marL="0" indent="0">
              <a:buNone/>
            </a:pPr>
            <a:r>
              <a:rPr lang="en-US" sz="2000" dirty="0"/>
              <a:t>Our goal: force competitors to solve the intended problem, while still collecting ideal data</a:t>
            </a:r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0"/>
          </p:nvPr>
        </p:nvSpPr>
        <p:spPr>
          <a:xfrm>
            <a:off x="9338733" y="6491818"/>
            <a:ext cx="2844800" cy="366182"/>
          </a:xfrm>
        </p:spPr>
        <p:txBody>
          <a:bodyPr/>
          <a:lstStyle/>
          <a:p>
            <a:r>
              <a:rPr lang="en-US" dirty="0"/>
              <a:t>Los Alamos National Laboratory   |   </a:t>
            </a:r>
            <a:fld id="{5D01E7E5-6465-7A46-A26D-BAABC2D34D38}" type="slidenum">
              <a:rPr lang="en-US" smtClean="0"/>
              <a:t>14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10705" y="2690974"/>
            <a:ext cx="56416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/>
              <a:t>Design of Experiment concepts to leverage</a:t>
            </a:r>
            <a:r>
              <a:rPr lang="en-US" sz="2000" dirty="0"/>
              <a:t>:</a:t>
            </a:r>
          </a:p>
          <a:p>
            <a:r>
              <a:rPr lang="en-US" b="1" dirty="0"/>
              <a:t>Replication</a:t>
            </a:r>
            <a:r>
              <a:rPr lang="en-US" dirty="0"/>
              <a:t> –luxury of a large data set, better information for binary response</a:t>
            </a:r>
          </a:p>
          <a:p>
            <a:endParaRPr lang="en-US" sz="800" dirty="0"/>
          </a:p>
          <a:p>
            <a:r>
              <a:rPr lang="en-US" b="1" dirty="0"/>
              <a:t>Balance </a:t>
            </a:r>
            <a:r>
              <a:rPr lang="en-US" dirty="0"/>
              <a:t>– improved estimation of model parameter estimates and prediction throughout space </a:t>
            </a:r>
          </a:p>
          <a:p>
            <a:endParaRPr lang="en-US" sz="800" dirty="0"/>
          </a:p>
          <a:p>
            <a:r>
              <a:rPr lang="en-US" b="1" dirty="0"/>
              <a:t>Randomization </a:t>
            </a:r>
            <a:r>
              <a:rPr lang="en-US" dirty="0"/>
              <a:t>– avoids systematic patterns</a:t>
            </a:r>
          </a:p>
          <a:p>
            <a:endParaRPr lang="en-US" dirty="0"/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5677072" y="2848635"/>
            <a:ext cx="6383548" cy="3209332"/>
          </a:xfrm>
          <a:prstGeom prst="rect">
            <a:avLst/>
          </a:prstGeom>
        </p:spPr>
        <p:txBody>
          <a:bodyPr/>
          <a:lstStyle>
            <a:lvl1pPr marL="171450" indent="-1714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3225" indent="-1714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50" indent="-17303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54075" indent="-173038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7438" indent="-174625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B62AD"/>
                </a:solidFill>
              </a:rPr>
              <a:t>Replication </a:t>
            </a:r>
          </a:p>
          <a:p>
            <a:pPr lvl="1"/>
            <a:r>
              <a:rPr lang="en-US" dirty="0">
                <a:solidFill>
                  <a:srgbClr val="0B62AD"/>
                </a:solidFill>
              </a:rPr>
              <a:t>Generated 3 replicates of each scenario in superset</a:t>
            </a:r>
          </a:p>
          <a:p>
            <a:pPr lvl="1"/>
            <a:r>
              <a:rPr lang="en-US" dirty="0">
                <a:solidFill>
                  <a:srgbClr val="0B62AD"/>
                </a:solidFill>
              </a:rPr>
              <a:t>Use starting location and length of detector path to make runs look different from each other</a:t>
            </a:r>
          </a:p>
          <a:p>
            <a:pPr lvl="1"/>
            <a:r>
              <a:rPr lang="en-US" dirty="0">
                <a:solidFill>
                  <a:srgbClr val="0B62AD"/>
                </a:solidFill>
              </a:rPr>
              <a:t>Vary number of replicates included in final data (1, 2 or 3)</a:t>
            </a:r>
          </a:p>
          <a:p>
            <a:r>
              <a:rPr lang="en-US" dirty="0">
                <a:solidFill>
                  <a:srgbClr val="0B62AD"/>
                </a:solidFill>
              </a:rPr>
              <a:t>Balance </a:t>
            </a:r>
          </a:p>
          <a:p>
            <a:pPr lvl="1"/>
            <a:r>
              <a:rPr lang="en-US" dirty="0">
                <a:solidFill>
                  <a:srgbClr val="0B62AD"/>
                </a:solidFill>
              </a:rPr>
              <a:t>For the number of run for different sources:</a:t>
            </a:r>
          </a:p>
          <a:p>
            <a:pPr lvl="2"/>
            <a:r>
              <a:rPr lang="en-US" dirty="0">
                <a:solidFill>
                  <a:srgbClr val="0B62AD"/>
                </a:solidFill>
              </a:rPr>
              <a:t>Decided separately on fraction of “no source”  needed estimate false positive rate throughout region</a:t>
            </a:r>
          </a:p>
          <a:p>
            <a:pPr lvl="2"/>
            <a:r>
              <a:rPr lang="en-US" dirty="0">
                <a:solidFill>
                  <a:srgbClr val="0B62AD"/>
                </a:solidFill>
              </a:rPr>
              <a:t>Varied number of runs for each of 6 sources in [</a:t>
            </a:r>
            <a:r>
              <a:rPr lang="en-US" dirty="0" err="1">
                <a:solidFill>
                  <a:srgbClr val="0B62AD"/>
                </a:solidFill>
              </a:rPr>
              <a:t>MinSize</a:t>
            </a:r>
            <a:r>
              <a:rPr lang="en-US" dirty="0">
                <a:solidFill>
                  <a:srgbClr val="0B62AD"/>
                </a:solidFill>
              </a:rPr>
              <a:t>, 1.2*</a:t>
            </a:r>
            <a:r>
              <a:rPr lang="en-US" dirty="0" err="1">
                <a:solidFill>
                  <a:srgbClr val="0B62AD"/>
                </a:solidFill>
              </a:rPr>
              <a:t>MinSize</a:t>
            </a:r>
            <a:r>
              <a:rPr lang="en-US" dirty="0">
                <a:solidFill>
                  <a:srgbClr val="0B62AD"/>
                </a:solidFill>
              </a:rPr>
              <a:t>]</a:t>
            </a:r>
          </a:p>
          <a:p>
            <a:pPr lvl="1"/>
            <a:endParaRPr lang="en-US" dirty="0">
              <a:solidFill>
                <a:srgbClr val="0B62AD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8883" y="4999298"/>
            <a:ext cx="552090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B62AD"/>
                </a:solidFill>
              </a:rPr>
              <a:t>Randomization</a:t>
            </a:r>
          </a:p>
          <a:p>
            <a:pPr marL="742950" lvl="1" indent="-285750">
              <a:buFontTx/>
              <a:buChar char="-"/>
            </a:pPr>
            <a:r>
              <a:rPr lang="en-US" sz="1600" dirty="0">
                <a:solidFill>
                  <a:srgbClr val="0B62AD"/>
                </a:solidFill>
              </a:rPr>
              <a:t>Sorted training data </a:t>
            </a:r>
          </a:p>
          <a:p>
            <a:pPr marL="742950" lvl="1" indent="-285750">
              <a:buFontTx/>
              <a:buChar char="-"/>
            </a:pPr>
            <a:r>
              <a:rPr lang="en-US" sz="1600" dirty="0">
                <a:solidFill>
                  <a:srgbClr val="0B62AD"/>
                </a:solidFill>
              </a:rPr>
              <a:t>Randomized order of public and private runs in overall test set</a:t>
            </a:r>
          </a:p>
          <a:p>
            <a:pPr marL="742950" lvl="1" indent="-285750">
              <a:buFontTx/>
              <a:buChar char="-"/>
            </a:pPr>
            <a:r>
              <a:rPr lang="en-US" sz="1600" dirty="0">
                <a:solidFill>
                  <a:srgbClr val="0B62AD"/>
                </a:solidFill>
              </a:rPr>
              <a:t>Randomized source / no source in test set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9165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/>
          <p:cNvSpPr/>
          <p:nvPr/>
        </p:nvSpPr>
        <p:spPr>
          <a:xfrm>
            <a:off x="6357633" y="4983115"/>
            <a:ext cx="3705684" cy="1020823"/>
          </a:xfrm>
          <a:prstGeom prst="rect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/>
            <a:r>
              <a:rPr lang="en-US"/>
              <a:t>Create leaderboard scoring to match competition goals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80204" y="1012551"/>
            <a:ext cx="10972800" cy="1402845"/>
          </a:xfrm>
        </p:spPr>
        <p:txBody>
          <a:bodyPr/>
          <a:lstStyle/>
          <a:p>
            <a:r>
              <a:rPr lang="en-US" sz="2000"/>
              <a:t>Recall goals of competition are to </a:t>
            </a:r>
            <a:r>
              <a:rPr lang="en-US" sz="2000" u="sng"/>
              <a:t>detect</a:t>
            </a:r>
            <a:r>
              <a:rPr lang="en-US" sz="2000"/>
              <a:t>, </a:t>
            </a:r>
            <a:r>
              <a:rPr lang="en-US" sz="2000" u="sng"/>
              <a:t>identify</a:t>
            </a:r>
            <a:r>
              <a:rPr lang="en-US" sz="2000"/>
              <a:t> and </a:t>
            </a:r>
            <a:r>
              <a:rPr lang="en-US" sz="2000" u="sng"/>
              <a:t>locate</a:t>
            </a:r>
            <a:r>
              <a:rPr lang="en-US" sz="2000"/>
              <a:t> multiple sources</a:t>
            </a:r>
          </a:p>
          <a:p>
            <a:endParaRPr lang="en-US" sz="800"/>
          </a:p>
          <a:p>
            <a:r>
              <a:rPr lang="en-US" sz="2000"/>
              <a:t>Leaderboard scoring requires a single static formula to evaluate and compare algorithm performance – need to get this right for declaring the right winner!</a:t>
            </a:r>
          </a:p>
          <a:p>
            <a:endParaRPr lang="en-US" sz="2000"/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0"/>
          </p:nvPr>
        </p:nvSpPr>
        <p:spPr>
          <a:xfrm>
            <a:off x="9338733" y="6491818"/>
            <a:ext cx="2844800" cy="366182"/>
          </a:xfrm>
        </p:spPr>
        <p:txBody>
          <a:bodyPr/>
          <a:lstStyle/>
          <a:p>
            <a:r>
              <a:rPr lang="en-US" dirty="0"/>
              <a:t>Los Alamos National Laboratory   |   </a:t>
            </a:r>
            <a:fld id="{5D01E7E5-6465-7A46-A26D-BAABC2D34D38}" type="slidenum">
              <a:rPr lang="en-US" smtClean="0"/>
              <a:t>15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38024" y="2346385"/>
            <a:ext cx="5218979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Our strategies:</a:t>
            </a:r>
          </a:p>
          <a:p>
            <a:pPr marL="574675" lvl="1" indent="-342900">
              <a:buFont typeface="+mj-lt"/>
              <a:buAutoNum type="arabicPeriod"/>
            </a:pPr>
            <a:r>
              <a:rPr lang="en-US" dirty="0"/>
              <a:t>Not all runs contribute equally to the total</a:t>
            </a:r>
          </a:p>
          <a:p>
            <a:pPr marL="574675" lvl="1" indent="-342900">
              <a:buFont typeface="+mj-lt"/>
              <a:buAutoNum type="arabicPeriod"/>
            </a:pPr>
            <a:endParaRPr lang="en-US" dirty="0"/>
          </a:p>
          <a:p>
            <a:pPr marL="574675" lvl="1" indent="-342900">
              <a:buFont typeface="+mj-lt"/>
              <a:buAutoNum type="arabicPeriod"/>
            </a:pPr>
            <a:r>
              <a:rPr lang="en-US" dirty="0"/>
              <a:t>Use a weighted average of different contributions for different goals</a:t>
            </a:r>
          </a:p>
          <a:p>
            <a:pPr marL="574675" lvl="1" indent="-342900">
              <a:buFont typeface="+mj-lt"/>
              <a:buAutoNum type="arabicPeriod"/>
            </a:pPr>
            <a:endParaRPr lang="en-US" dirty="0"/>
          </a:p>
          <a:p>
            <a:pPr marL="574675" lvl="1" indent="-342900">
              <a:buFont typeface="+mj-lt"/>
              <a:buAutoNum type="arabicPeriod"/>
            </a:pPr>
            <a:r>
              <a:rPr lang="en-US" dirty="0"/>
              <a:t>Constructing different types of algorithm mistakes, experiment with different weights to get a desirable final ranking that matches subject matters priorities</a:t>
            </a:r>
          </a:p>
          <a:p>
            <a:pPr marL="574675" lvl="1" indent="-342900">
              <a:buFont typeface="+mj-lt"/>
              <a:buAutoNum type="arabicPeriod"/>
            </a:pPr>
            <a:endParaRPr lang="en-US" dirty="0"/>
          </a:p>
          <a:p>
            <a:pPr marL="574675" lvl="1" indent="-342900">
              <a:buFont typeface="+mj-lt"/>
              <a:buAutoNum type="arabicPeriod"/>
            </a:pPr>
            <a:r>
              <a:rPr lang="en-US" dirty="0"/>
              <a:t>Check, check, check for correct implementation! There are no second chances without embarrassment!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477774" y="2686326"/>
            <a:ext cx="6409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0B62AD"/>
                </a:solidFill>
              </a:rPr>
              <a:t>“no source” runs contributed ½ as much as “with source” runs</a:t>
            </a:r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/>
          </p:nvPr>
        </p:nvGraphicFramePr>
        <p:xfrm>
          <a:off x="5938878" y="3365618"/>
          <a:ext cx="4202112" cy="76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1" name="Equation" r:id="rId4" imgW="2527200" imgH="457200" progId="Equation.DSMT4">
                  <p:embed/>
                </p:oleObj>
              </mc:Choice>
              <mc:Fallback>
                <p:oleObj name="Equation" r:id="rId4" imgW="2527200" imgH="457200" progId="Equation.DSMT4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8878" y="3365618"/>
                        <a:ext cx="4202112" cy="760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10026448" y="3350851"/>
            <a:ext cx="2015994" cy="1159974"/>
            <a:chOff x="8711922" y="2437528"/>
            <a:chExt cx="3398019" cy="1496860"/>
          </a:xfrm>
        </p:grpSpPr>
        <p:grpSp>
          <p:nvGrpSpPr>
            <p:cNvPr id="9" name="Group 8"/>
            <p:cNvGrpSpPr/>
            <p:nvPr/>
          </p:nvGrpSpPr>
          <p:grpSpPr>
            <a:xfrm>
              <a:off x="9636369" y="2437528"/>
              <a:ext cx="1549125" cy="1194146"/>
              <a:chOff x="7033846" y="3670936"/>
              <a:chExt cx="1549125" cy="1194146"/>
            </a:xfrm>
          </p:grpSpPr>
          <p:sp>
            <p:nvSpPr>
              <p:cNvPr id="16" name="Arc 15"/>
              <p:cNvSpPr/>
              <p:nvPr/>
            </p:nvSpPr>
            <p:spPr>
              <a:xfrm>
                <a:off x="7033846" y="3670936"/>
                <a:ext cx="1507253" cy="1192466"/>
              </a:xfrm>
              <a:prstGeom prst="arc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Arc 16"/>
              <p:cNvSpPr/>
              <p:nvPr/>
            </p:nvSpPr>
            <p:spPr>
              <a:xfrm flipH="1">
                <a:off x="7075718" y="3672616"/>
                <a:ext cx="1507253" cy="1192466"/>
              </a:xfrm>
              <a:prstGeom prst="arc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0" name="Straight Connector 9"/>
            <p:cNvCxnSpPr>
              <a:stCxn id="17" idx="2"/>
            </p:cNvCxnSpPr>
            <p:nvPr/>
          </p:nvCxnSpPr>
          <p:spPr>
            <a:xfrm>
              <a:off x="9678241" y="3035441"/>
              <a:ext cx="0" cy="441289"/>
            </a:xfrm>
            <a:prstGeom prst="line">
              <a:avLst/>
            </a:pr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11143622" y="3035441"/>
              <a:ext cx="0" cy="441289"/>
            </a:xfrm>
            <a:prstGeom prst="line">
              <a:avLst/>
            </a:pr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8711922" y="3476730"/>
              <a:ext cx="966319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11143622" y="3476730"/>
              <a:ext cx="966319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V="1">
              <a:off x="10389995" y="2619451"/>
              <a:ext cx="0" cy="85727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9238214" y="3497509"/>
              <a:ext cx="2143804" cy="4368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/>
                <a:t>True source</a:t>
              </a:r>
            </a:p>
          </p:txBody>
        </p:sp>
      </p:grpSp>
      <p:cxnSp>
        <p:nvCxnSpPr>
          <p:cNvPr id="49" name="Straight Arrow Connector 48"/>
          <p:cNvCxnSpPr/>
          <p:nvPr/>
        </p:nvCxnSpPr>
        <p:spPr>
          <a:xfrm>
            <a:off x="10140990" y="3588581"/>
            <a:ext cx="365984" cy="23541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4537" y="5520369"/>
            <a:ext cx="1096963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7988" y="5576725"/>
            <a:ext cx="1036637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2116" y="5085782"/>
            <a:ext cx="1638300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5218" y="5520369"/>
            <a:ext cx="808037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1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937" y="5136481"/>
            <a:ext cx="990600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7" name="Straight Arrow Connector 56"/>
          <p:cNvCxnSpPr>
            <a:stCxn id="4" idx="1"/>
          </p:cNvCxnSpPr>
          <p:nvPr/>
        </p:nvCxnSpPr>
        <p:spPr>
          <a:xfrm flipH="1">
            <a:off x="5055079" y="2870992"/>
            <a:ext cx="42269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H="1" flipV="1">
            <a:off x="5266426" y="3706290"/>
            <a:ext cx="522928" cy="414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H="1" flipV="1">
            <a:off x="5357003" y="4761781"/>
            <a:ext cx="1006383" cy="6929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09916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/>
              <a:t>Description of Data Competition Recently Hosted by LANL</a:t>
            </a:r>
          </a:p>
          <a:p>
            <a:pPr lvl="1"/>
            <a:r>
              <a:rPr lang="en-US" sz="2000"/>
              <a:t>Urban Radiation Search</a:t>
            </a:r>
          </a:p>
          <a:p>
            <a:r>
              <a:rPr lang="en-US" sz="2400"/>
              <a:t>Opportunities in Design of Data</a:t>
            </a:r>
          </a:p>
          <a:p>
            <a:pPr lvl="1"/>
            <a:r>
              <a:rPr lang="en-US" sz="2000"/>
              <a:t>Basic Structure of Data</a:t>
            </a:r>
          </a:p>
          <a:p>
            <a:pPr lvl="1"/>
            <a:r>
              <a:rPr lang="en-US" sz="2000"/>
              <a:t>Where can we be strategic?</a:t>
            </a:r>
          </a:p>
          <a:p>
            <a:r>
              <a:rPr lang="en-US" sz="2400">
                <a:solidFill>
                  <a:srgbClr val="0070C0"/>
                </a:solidFill>
              </a:rPr>
              <a:t>Opportunities in Analysis of Data</a:t>
            </a:r>
          </a:p>
          <a:p>
            <a:pPr lvl="1"/>
            <a:r>
              <a:rPr lang="en-US" sz="2000">
                <a:solidFill>
                  <a:srgbClr val="0070C0"/>
                </a:solidFill>
              </a:rPr>
              <a:t>Limitations of the Leaderboard Scoring</a:t>
            </a:r>
          </a:p>
          <a:p>
            <a:pPr lvl="1"/>
            <a:r>
              <a:rPr lang="en-US" sz="2000">
                <a:solidFill>
                  <a:srgbClr val="0070C0"/>
                </a:solidFill>
              </a:rPr>
              <a:t>Post-Competition Analysis</a:t>
            </a:r>
          </a:p>
          <a:p>
            <a:r>
              <a:rPr lang="en-US" sz="2400"/>
              <a:t>Conclusions: Design and Analysis combined</a:t>
            </a:r>
          </a:p>
        </p:txBody>
      </p:sp>
    </p:spTree>
    <p:extLst>
      <p:ext uri="{BB962C8B-B14F-4D97-AF65-F5344CB8AC3E}">
        <p14:creationId xmlns:p14="http://schemas.microsoft.com/office/powerpoint/2010/main" val="921574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Post-Competition Analysis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We have three separate objectives for the competition: detect, identify and locate</a:t>
            </a:r>
          </a:p>
          <a:p>
            <a:pPr lvl="1"/>
            <a:r>
              <a:rPr lang="en-US" dirty="0"/>
              <a:t>We are interested in the performance of each of these aspects separately – the best algorithms for each individually might be different</a:t>
            </a:r>
          </a:p>
          <a:p>
            <a:pPr lvl="1"/>
            <a:r>
              <a:rPr lang="en-US" dirty="0"/>
              <a:t>We were forced to pick a fixed weight for the leaderboard scoring – what if we got it wrong? Or we consider a different scenario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231775" lvl="1" indent="0">
              <a:buNone/>
            </a:pPr>
            <a:endParaRPr lang="en-US" dirty="0"/>
          </a:p>
          <a:p>
            <a:r>
              <a:rPr lang="en-US" dirty="0"/>
              <a:t>The goals of the competition include:</a:t>
            </a:r>
          </a:p>
          <a:p>
            <a:pPr lvl="1"/>
            <a:r>
              <a:rPr lang="en-US" sz="1800" dirty="0"/>
              <a:t>Ranking the competitors’ algorithms (hopefully, primarily handled by leaderboard)</a:t>
            </a:r>
          </a:p>
          <a:p>
            <a:pPr lvl="1"/>
            <a:r>
              <a:rPr lang="en-US" sz="1800" dirty="0"/>
              <a:t>Understanding the strengths and weaknesses of each algorithm</a:t>
            </a:r>
          </a:p>
          <a:p>
            <a:pPr lvl="1"/>
            <a:r>
              <a:rPr lang="en-US" sz="1800" dirty="0"/>
              <a:t>Understanding the relative impacts of the inputs on the difficulty of the problem</a:t>
            </a:r>
          </a:p>
          <a:p>
            <a:pPr lvl="1"/>
            <a:r>
              <a:rPr lang="en-US" sz="1800" dirty="0"/>
              <a:t>Understanding the regions of the input space where</a:t>
            </a:r>
          </a:p>
          <a:p>
            <a:pPr lvl="2"/>
            <a:r>
              <a:rPr lang="en-US" sz="1600" dirty="0"/>
              <a:t>All top algorithms can get the right answer</a:t>
            </a:r>
          </a:p>
          <a:p>
            <a:pPr lvl="2"/>
            <a:r>
              <a:rPr lang="en-US" sz="1600" dirty="0"/>
              <a:t>All do poorly</a:t>
            </a:r>
          </a:p>
          <a:p>
            <a:pPr lvl="2"/>
            <a:r>
              <a:rPr lang="en-US" sz="1600" dirty="0"/>
              <a:t>Different algorithms perform differently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/>
          </p:nvPr>
        </p:nvGraphicFramePr>
        <p:xfrm>
          <a:off x="2119295" y="2610158"/>
          <a:ext cx="4202421" cy="760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5" name="Equation" r:id="rId4" imgW="2527200" imgH="457200" progId="Equation.3">
                  <p:embed/>
                </p:oleObj>
              </mc:Choice>
              <mc:Fallback>
                <p:oleObj name="Equation" r:id="rId4" imgW="2527200" imgH="457200" progId="Equation.3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9295" y="2610158"/>
                        <a:ext cx="4202421" cy="760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7504439" y="2551838"/>
            <a:ext cx="3398019" cy="1418074"/>
            <a:chOff x="8711922" y="2437528"/>
            <a:chExt cx="3398019" cy="1418074"/>
          </a:xfrm>
        </p:grpSpPr>
        <p:grpSp>
          <p:nvGrpSpPr>
            <p:cNvPr id="10" name="Group 9"/>
            <p:cNvGrpSpPr/>
            <p:nvPr/>
          </p:nvGrpSpPr>
          <p:grpSpPr>
            <a:xfrm>
              <a:off x="9636369" y="2437528"/>
              <a:ext cx="1549125" cy="1194146"/>
              <a:chOff x="7033846" y="3670936"/>
              <a:chExt cx="1549125" cy="1194146"/>
            </a:xfrm>
          </p:grpSpPr>
          <p:sp>
            <p:nvSpPr>
              <p:cNvPr id="17" name="Arc 16"/>
              <p:cNvSpPr/>
              <p:nvPr/>
            </p:nvSpPr>
            <p:spPr>
              <a:xfrm>
                <a:off x="7033846" y="3670936"/>
                <a:ext cx="1507253" cy="1192466"/>
              </a:xfrm>
              <a:prstGeom prst="arc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Arc 17"/>
              <p:cNvSpPr/>
              <p:nvPr/>
            </p:nvSpPr>
            <p:spPr>
              <a:xfrm flipH="1">
                <a:off x="7075718" y="3672616"/>
                <a:ext cx="1507253" cy="1192466"/>
              </a:xfrm>
              <a:prstGeom prst="arc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1" name="Straight Connector 10"/>
            <p:cNvCxnSpPr>
              <a:stCxn id="18" idx="2"/>
            </p:cNvCxnSpPr>
            <p:nvPr/>
          </p:nvCxnSpPr>
          <p:spPr>
            <a:xfrm>
              <a:off x="9678241" y="3035441"/>
              <a:ext cx="0" cy="441289"/>
            </a:xfrm>
            <a:prstGeom prst="line">
              <a:avLst/>
            </a:pr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11143622" y="3035441"/>
              <a:ext cx="0" cy="441289"/>
            </a:xfrm>
            <a:prstGeom prst="line">
              <a:avLst/>
            </a:prstGeom>
            <a:ln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8711922" y="3476730"/>
              <a:ext cx="966319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11143622" y="3476730"/>
              <a:ext cx="966319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flipV="1">
              <a:off x="10389995" y="2619451"/>
              <a:ext cx="0" cy="85727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9748168" y="3486270"/>
              <a:ext cx="14071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True source</a:t>
              </a:r>
            </a:p>
          </p:txBody>
        </p:sp>
      </p:grpSp>
      <p:cxnSp>
        <p:nvCxnSpPr>
          <p:cNvPr id="19" name="Straight Arrow Connector 18"/>
          <p:cNvCxnSpPr/>
          <p:nvPr/>
        </p:nvCxnSpPr>
        <p:spPr>
          <a:xfrm flipH="1" flipV="1">
            <a:off x="6321716" y="2843684"/>
            <a:ext cx="1747110" cy="512466"/>
          </a:xfrm>
          <a:prstGeom prst="straightConnector1">
            <a:avLst/>
          </a:prstGeom>
          <a:ln w="19050">
            <a:solidFill>
              <a:srgbClr val="07477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Date Placeholder 2"/>
          <p:cNvSpPr>
            <a:spLocks noGrp="1"/>
          </p:cNvSpPr>
          <p:nvPr>
            <p:ph type="dt" sz="half" idx="10"/>
          </p:nvPr>
        </p:nvSpPr>
        <p:spPr>
          <a:xfrm>
            <a:off x="9338733" y="6491818"/>
            <a:ext cx="2844800" cy="366182"/>
          </a:xfrm>
        </p:spPr>
        <p:txBody>
          <a:bodyPr/>
          <a:lstStyle/>
          <a:p>
            <a:r>
              <a:rPr lang="en-US" dirty="0"/>
              <a:t>Los Alamos National Laboratory   |   </a:t>
            </a:r>
            <a:fld id="{5D01E7E5-6465-7A46-A26D-BAABC2D34D38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6319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Elements for More Detailed Study</a:t>
            </a:r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0"/>
          </p:nvPr>
        </p:nvSpPr>
        <p:spPr>
          <a:xfrm>
            <a:off x="9338733" y="6491818"/>
            <a:ext cx="2844800" cy="366182"/>
          </a:xfrm>
        </p:spPr>
        <p:txBody>
          <a:bodyPr/>
          <a:lstStyle/>
          <a:p>
            <a:r>
              <a:rPr lang="en-US" dirty="0"/>
              <a:t>Los Alamos National Laboratory   |   </a:t>
            </a:r>
            <a:fld id="{5D01E7E5-6465-7A46-A26D-BAABC2D34D38}" type="slidenum">
              <a:rPr lang="en-US" smtClean="0"/>
              <a:t>18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61036"/>
            <a:ext cx="12192000" cy="3063215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1937340" y="2426512"/>
            <a:ext cx="8115429" cy="3923344"/>
            <a:chOff x="1937340" y="2426512"/>
            <a:chExt cx="8115429" cy="3923344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94528" y="3431399"/>
              <a:ext cx="5034418" cy="2473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7328946" y="5703525"/>
              <a:ext cx="2723823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rgbClr val="7030A0"/>
                  </a:solidFill>
                </a:rPr>
                <a:t>Sorted based on current </a:t>
              </a:r>
            </a:p>
            <a:p>
              <a:r>
                <a:rPr lang="en-US">
                  <a:solidFill>
                    <a:srgbClr val="7030A0"/>
                  </a:solidFill>
                </a:rPr>
                <a:t>best leaderboard score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3180824" y="6072857"/>
              <a:ext cx="4027016" cy="0"/>
            </a:xfrm>
            <a:prstGeom prst="straightConnector1">
              <a:avLst/>
            </a:prstGeom>
            <a:ln>
              <a:solidFill>
                <a:srgbClr val="7030A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1937340" y="2501124"/>
              <a:ext cx="3378200" cy="26797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Left Brace 10"/>
            <p:cNvSpPr/>
            <p:nvPr/>
          </p:nvSpPr>
          <p:spPr>
            <a:xfrm rot="16200000">
              <a:off x="4337362" y="648233"/>
              <a:ext cx="381001" cy="3937560"/>
            </a:xfrm>
            <a:prstGeom prst="lef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Arrow Connector 11"/>
            <p:cNvCxnSpPr>
              <a:stCxn id="11" idx="1"/>
            </p:cNvCxnSpPr>
            <p:nvPr/>
          </p:nvCxnSpPr>
          <p:spPr>
            <a:xfrm>
              <a:off x="4527863" y="2807514"/>
              <a:ext cx="787677" cy="186054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H="1">
              <a:off x="5315540" y="2501124"/>
              <a:ext cx="1511300" cy="16256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652158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/>
            <a:r>
              <a:rPr lang="en-US" dirty="0"/>
              <a:t>Comparison of Performance for Each Source By Team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05642" y="4485736"/>
            <a:ext cx="3224842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7030A0"/>
                </a:solidFill>
              </a:rPr>
              <a:t>			</a:t>
            </a:r>
          </a:p>
          <a:p>
            <a:r>
              <a:rPr lang="en-US" sz="1600">
                <a:solidFill>
                  <a:srgbClr val="7030A0"/>
                </a:solidFill>
              </a:rPr>
              <a:t>Patterns: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7030A0"/>
                </a:solidFill>
              </a:rPr>
              <a:t>Non-monotonic performance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7030A0"/>
                </a:solidFill>
              </a:rPr>
              <a:t>Harder/easier 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7030A0"/>
                </a:solidFill>
              </a:rPr>
              <a:t>False positive rates</a:t>
            </a:r>
          </a:p>
        </p:txBody>
      </p:sp>
      <p:sp>
        <p:nvSpPr>
          <p:cNvPr id="8" name="Date Placeholder 2"/>
          <p:cNvSpPr>
            <a:spLocks noGrp="1"/>
          </p:cNvSpPr>
          <p:nvPr>
            <p:ph type="dt" sz="half" idx="10"/>
          </p:nvPr>
        </p:nvSpPr>
        <p:spPr>
          <a:xfrm>
            <a:off x="9338733" y="6491818"/>
            <a:ext cx="2844800" cy="366182"/>
          </a:xfrm>
        </p:spPr>
        <p:txBody>
          <a:bodyPr/>
          <a:lstStyle/>
          <a:p>
            <a:r>
              <a:rPr lang="en-US" dirty="0"/>
              <a:t>Los Alamos National Laboratory   |   </a:t>
            </a:r>
            <a:fld id="{5D01E7E5-6465-7A46-A26D-BAABC2D34D38}" type="slidenum">
              <a:rPr lang="en-US" smtClean="0"/>
              <a:t>19</a:t>
            </a:fld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532" y="855700"/>
            <a:ext cx="7623264" cy="5814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2341" y="2018581"/>
            <a:ext cx="3694268" cy="1826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43532" y="4865298"/>
            <a:ext cx="2320506" cy="12076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167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Comparison of Team Performance Run-by-Run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50BD-D5D4-004B-87E1-382D8D28594F}" type="datetime1">
              <a:rPr lang="en-US" smtClean="0"/>
              <a:t>9/27/18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p:pic>
        <p:nvPicPr>
          <p:cNvPr id="7" name="Picture 6"/>
          <p:cNvPicPr/>
          <p:nvPr/>
        </p:nvPicPr>
        <p:blipFill>
          <a:blip r:embed="rId3"/>
          <a:stretch>
            <a:fillRect/>
          </a:stretch>
        </p:blipFill>
        <p:spPr>
          <a:xfrm>
            <a:off x="294735" y="1192434"/>
            <a:ext cx="7003212" cy="25169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410091" y="1319842"/>
            <a:ext cx="424346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For each team, we can see where they</a:t>
            </a:r>
          </a:p>
          <a:p>
            <a:pPr marL="285750" indent="-285750">
              <a:buFontTx/>
              <a:buChar char="-"/>
            </a:pPr>
            <a:r>
              <a:rPr lang="en-US">
                <a:solidFill>
                  <a:schemeClr val="accent6"/>
                </a:solidFill>
              </a:rPr>
              <a:t>Correctly identified (and detected)</a:t>
            </a:r>
          </a:p>
          <a:p>
            <a:pPr marL="285750" indent="-285750">
              <a:buFontTx/>
              <a:buChar char="-"/>
            </a:pPr>
            <a:r>
              <a:rPr lang="en-US">
                <a:solidFill>
                  <a:schemeClr val="accent4"/>
                </a:solidFill>
              </a:rPr>
              <a:t>Correctly detected (incorrect identify)</a:t>
            </a:r>
          </a:p>
          <a:p>
            <a:pPr marL="285750" indent="-285750">
              <a:buFontTx/>
              <a:buChar char="-"/>
            </a:pPr>
            <a:r>
              <a:rPr lang="en-US">
                <a:solidFill>
                  <a:srgbClr val="FF0000"/>
                </a:solidFill>
              </a:rPr>
              <a:t>Missed source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24822" y="320782"/>
            <a:ext cx="115929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/>
              <a:t>Source 2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389626" y="3459184"/>
            <a:ext cx="11649974" cy="3004545"/>
            <a:chOff x="389626" y="3459184"/>
            <a:chExt cx="11649974" cy="3004545"/>
          </a:xfrm>
        </p:grpSpPr>
        <p:pic>
          <p:nvPicPr>
            <p:cNvPr id="6" name="Picture 5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4666891" y="3459184"/>
              <a:ext cx="7372709" cy="3004545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7575071" y="3524692"/>
              <a:ext cx="19567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Team 1 &gt; Team 2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9884074" y="3544184"/>
              <a:ext cx="19567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Team 2 &gt; Team 1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89626" y="4183811"/>
              <a:ext cx="4277265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To compare teams:</a:t>
              </a:r>
            </a:p>
            <a:p>
              <a:pPr marL="285750" indent="-285750">
                <a:buFontTx/>
                <a:buChar char="-"/>
              </a:pPr>
              <a:r>
                <a:rPr lang="en-US"/>
                <a:t>Look where results are the same and different</a:t>
              </a:r>
            </a:p>
            <a:p>
              <a:pPr marL="285750" indent="-285750">
                <a:buFontTx/>
                <a:buChar char="-"/>
              </a:pPr>
              <a:r>
                <a:rPr lang="en-US"/>
                <a:t>Team 1 beating Team 2 on leaderboard, does not mean Team 2 might not be superior in some places.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7E57FC92-D177-4F65-B267-2BB8B4784AE8}"/>
              </a:ext>
            </a:extLst>
          </p:cNvPr>
          <p:cNvGrpSpPr/>
          <p:nvPr/>
        </p:nvGrpSpPr>
        <p:grpSpPr>
          <a:xfrm>
            <a:off x="7571752" y="2584484"/>
            <a:ext cx="1836528" cy="1426799"/>
            <a:chOff x="7571752" y="2584484"/>
            <a:chExt cx="1836528" cy="1426799"/>
          </a:xfrm>
        </p:grpSpPr>
        <p:sp>
          <p:nvSpPr>
            <p:cNvPr id="13" name="TextBox 12"/>
            <p:cNvSpPr txBox="1"/>
            <p:nvPr/>
          </p:nvSpPr>
          <p:spPr>
            <a:xfrm>
              <a:off x="7571752" y="2584484"/>
              <a:ext cx="183652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7030A0"/>
                  </a:solidFill>
                </a:rPr>
                <a:t>1 identify, 2 detect</a:t>
              </a: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 flipH="1">
              <a:off x="7893170" y="2923038"/>
              <a:ext cx="172528" cy="1088245"/>
            </a:xfrm>
            <a:prstGeom prst="straightConnector1">
              <a:avLst/>
            </a:prstGeom>
            <a:ln>
              <a:solidFill>
                <a:schemeClr val="accent1">
                  <a:lumMod val="50000"/>
                  <a:lumOff val="50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814ED049-363F-452B-BED4-5277A2638192}"/>
              </a:ext>
            </a:extLst>
          </p:cNvPr>
          <p:cNvGrpSpPr/>
          <p:nvPr/>
        </p:nvGrpSpPr>
        <p:grpSpPr>
          <a:xfrm>
            <a:off x="7979434" y="2901712"/>
            <a:ext cx="2118423" cy="2843480"/>
            <a:chOff x="7979434" y="2901712"/>
            <a:chExt cx="2118423" cy="2843480"/>
          </a:xfrm>
        </p:grpSpPr>
        <p:sp>
          <p:nvSpPr>
            <p:cNvPr id="14" name="TextBox 13"/>
            <p:cNvSpPr txBox="1"/>
            <p:nvPr/>
          </p:nvSpPr>
          <p:spPr>
            <a:xfrm>
              <a:off x="8171560" y="2901712"/>
              <a:ext cx="192629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EB57DD"/>
                  </a:solidFill>
                </a:rPr>
                <a:t>1 identify, 2 missed</a:t>
              </a:r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 flipH="1">
              <a:off x="7979434" y="3227131"/>
              <a:ext cx="845388" cy="2518061"/>
            </a:xfrm>
            <a:prstGeom prst="straightConnector1">
              <a:avLst/>
            </a:prstGeom>
            <a:ln>
              <a:solidFill>
                <a:srgbClr val="EB57DD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89FEB363-792E-4AAF-8DE1-1213A683A270}"/>
              </a:ext>
            </a:extLst>
          </p:cNvPr>
          <p:cNvGrpSpPr/>
          <p:nvPr/>
        </p:nvGrpSpPr>
        <p:grpSpPr>
          <a:xfrm>
            <a:off x="9134708" y="3155091"/>
            <a:ext cx="1851789" cy="1442788"/>
            <a:chOff x="9134708" y="3155091"/>
            <a:chExt cx="1851789" cy="1442788"/>
          </a:xfrm>
        </p:grpSpPr>
        <p:sp>
          <p:nvSpPr>
            <p:cNvPr id="15" name="TextBox 14"/>
            <p:cNvSpPr txBox="1"/>
            <p:nvPr/>
          </p:nvSpPr>
          <p:spPr>
            <a:xfrm>
              <a:off x="9134708" y="3155091"/>
              <a:ext cx="185178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0070C0"/>
                  </a:solidFill>
                </a:rPr>
                <a:t>1 detect, 2 missed</a:t>
              </a:r>
            </a:p>
          </p:txBody>
        </p:sp>
        <p:cxnSp>
          <p:nvCxnSpPr>
            <p:cNvPr id="21" name="Straight Arrow Connector 20"/>
            <p:cNvCxnSpPr>
              <a:cxnSpLocks/>
            </p:cNvCxnSpPr>
            <p:nvPr/>
          </p:nvCxnSpPr>
          <p:spPr>
            <a:xfrm flipH="1">
              <a:off x="9404469" y="3459184"/>
              <a:ext cx="383761" cy="1138695"/>
            </a:xfrm>
            <a:prstGeom prst="straightConnector1">
              <a:avLst/>
            </a:prstGeom>
            <a:ln>
              <a:solidFill>
                <a:srgbClr val="0070C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26941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/>
            <a:r>
              <a:rPr lang="en-US" dirty="0"/>
              <a:t>Model-based Analysis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5572" y="1127047"/>
            <a:ext cx="10972800" cy="5194128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To understand the impact of different inputs on algorithm performance as well as prediction throughout the region, we model each of detect, identify and locate separately</a:t>
            </a:r>
            <a:endParaRPr lang="en-US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334937" y="2079045"/>
            <a:ext cx="69275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Logistic regression model for </a:t>
            </a:r>
            <a:r>
              <a:rPr lang="en-US" sz="2000" dirty="0" smtClean="0"/>
              <a:t>correctly identifying no source</a:t>
            </a:r>
            <a:endParaRPr lang="en-US" sz="2000" dirty="0"/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10"/>
          </p:nvPr>
        </p:nvSpPr>
        <p:spPr>
          <a:xfrm>
            <a:off x="9338733" y="6491818"/>
            <a:ext cx="2844800" cy="366182"/>
          </a:xfrm>
        </p:spPr>
        <p:txBody>
          <a:bodyPr/>
          <a:lstStyle/>
          <a:p>
            <a:r>
              <a:rPr lang="en-US" dirty="0"/>
              <a:t>Los Alamos National Laboratory   |   </a:t>
            </a:r>
            <a:fld id="{5D01E7E5-6465-7A46-A26D-BAABC2D34D38}" type="slidenum">
              <a:rPr lang="en-US" smtClean="0"/>
              <a:t>21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241612" y="2958488"/>
            <a:ext cx="489702" cy="508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2250374" y="5134205"/>
            <a:ext cx="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2" name="Group 21"/>
          <p:cNvGrpSpPr/>
          <p:nvPr/>
        </p:nvGrpSpPr>
        <p:grpSpPr>
          <a:xfrm>
            <a:off x="5098190" y="4805986"/>
            <a:ext cx="1824183" cy="585171"/>
            <a:chOff x="2176505" y="5134205"/>
            <a:chExt cx="4432527" cy="585171"/>
          </a:xfrm>
        </p:grpSpPr>
        <p:sp>
          <p:nvSpPr>
            <p:cNvPr id="19" name="Left Brace 18"/>
            <p:cNvSpPr/>
            <p:nvPr/>
          </p:nvSpPr>
          <p:spPr>
            <a:xfrm rot="-5400000">
              <a:off x="3933881" y="3742493"/>
              <a:ext cx="160810" cy="2944234"/>
            </a:xfrm>
            <a:prstGeom prst="leftBrace">
              <a:avLst/>
            </a:prstGeom>
            <a:ln>
              <a:solidFill>
                <a:schemeClr val="accent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176505" y="5350044"/>
              <a:ext cx="44325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50000"/>
                      <a:lumOff val="50000"/>
                    </a:schemeClr>
                  </a:solidFill>
                </a:rPr>
                <a:t>Not significant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565197" y="4805987"/>
            <a:ext cx="3266685" cy="597401"/>
            <a:chOff x="1565197" y="4805987"/>
            <a:chExt cx="3266685" cy="597401"/>
          </a:xfrm>
        </p:grpSpPr>
        <p:sp>
          <p:nvSpPr>
            <p:cNvPr id="15" name="TextBox 14"/>
            <p:cNvSpPr txBox="1"/>
            <p:nvPr/>
          </p:nvSpPr>
          <p:spPr>
            <a:xfrm>
              <a:off x="2485425" y="5034056"/>
              <a:ext cx="141840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Significant</a:t>
              </a:r>
            </a:p>
          </p:txBody>
        </p:sp>
        <p:sp>
          <p:nvSpPr>
            <p:cNvPr id="17" name="Left Brace 16"/>
            <p:cNvSpPr/>
            <p:nvPr/>
          </p:nvSpPr>
          <p:spPr>
            <a:xfrm rot="16200000">
              <a:off x="3112663" y="3258521"/>
              <a:ext cx="171754" cy="3266685"/>
            </a:xfrm>
            <a:prstGeom prst="leftBrac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5458" y="2499150"/>
            <a:ext cx="4699000" cy="10033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299" y="4192015"/>
            <a:ext cx="6261100" cy="520700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7262485" y="1996604"/>
            <a:ext cx="4152496" cy="4324571"/>
            <a:chOff x="7262485" y="1996604"/>
            <a:chExt cx="4152496" cy="432457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ECCC558D-8B94-46E3-BCBF-5A705246F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62485" y="1996604"/>
              <a:ext cx="4152496" cy="4324571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8299414" y="2079045"/>
              <a:ext cx="2575680" cy="369332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         No Source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631506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50BD-D5D4-004B-87E1-382D8D28594F}" type="datetime1">
              <a:rPr lang="en-US" smtClean="0"/>
              <a:t>9/27/18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01469" y="1450612"/>
            <a:ext cx="10528981" cy="934176"/>
          </a:xfrm>
        </p:spPr>
        <p:txBody>
          <a:bodyPr/>
          <a:lstStyle/>
          <a:p>
            <a:pPr marL="0" indent="0">
              <a:buNone/>
            </a:pPr>
            <a:r>
              <a:rPr lang="en-US" sz="2400" b="0" dirty="0"/>
              <a:t>GLM for </a:t>
            </a:r>
            <a:r>
              <a:rPr lang="en-US" sz="2400" b="0" dirty="0" smtClean="0"/>
              <a:t>detection or identification</a:t>
            </a:r>
            <a:r>
              <a:rPr lang="en-US" sz="2400" b="0" dirty="0"/>
              <a:t>: 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01469" y="-7783"/>
            <a:ext cx="10972800" cy="985093"/>
          </a:xfrm>
        </p:spPr>
        <p:txBody>
          <a:bodyPr/>
          <a:lstStyle/>
          <a:p>
            <a:r>
              <a:rPr lang="en-US" dirty="0"/>
              <a:t>Understanding Contributions From Different Input Factors</a:t>
            </a:r>
            <a:endParaRPr lang="en-US" sz="1800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5252921"/>
              </p:ext>
            </p:extLst>
          </p:nvPr>
        </p:nvGraphicFramePr>
        <p:xfrm>
          <a:off x="1147763" y="3051175"/>
          <a:ext cx="9898062" cy="598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1" name="Equation" r:id="rId3" imgW="4406900" imgH="266700" progId="Equation.3">
                  <p:embed/>
                </p:oleObj>
              </mc:Choice>
              <mc:Fallback>
                <p:oleObj name="Equation" r:id="rId3" imgW="4406900" imgH="266700" progId="Equation.3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7763" y="3051175"/>
                        <a:ext cx="9898062" cy="5984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7229688"/>
              </p:ext>
            </p:extLst>
          </p:nvPr>
        </p:nvGraphicFramePr>
        <p:xfrm>
          <a:off x="501469" y="5024019"/>
          <a:ext cx="11551638" cy="5116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2" name="Equation" r:id="rId5" imgW="5448240" imgH="241200" progId="Equation.DSMT4">
                  <p:embed/>
                </p:oleObj>
              </mc:Choice>
              <mc:Fallback>
                <p:oleObj name="Equation" r:id="rId5" imgW="5448240" imgH="241200" progId="Equation.DSMT4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1469" y="5024019"/>
                        <a:ext cx="11551638" cy="5116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99481" y="4292485"/>
            <a:ext cx="103329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Linear regression model for location: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0247" y="1917700"/>
            <a:ext cx="4305300" cy="100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938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469" y="-7783"/>
            <a:ext cx="10972800" cy="985093"/>
          </a:xfrm>
        </p:spPr>
        <p:txBody>
          <a:bodyPr/>
          <a:lstStyle/>
          <a:p>
            <a:r>
              <a:rPr lang="en-US" dirty="0"/>
              <a:t>Understanding Contributions From Different Input Factors</a:t>
            </a:r>
            <a:endParaRPr lang="en-US" sz="18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7E2ACAB3-3100-42AB-8407-5A420873F14B}"/>
              </a:ext>
            </a:extLst>
          </p:cNvPr>
          <p:cNvGrpSpPr/>
          <p:nvPr/>
        </p:nvGrpSpPr>
        <p:grpSpPr>
          <a:xfrm>
            <a:off x="695235" y="1181249"/>
            <a:ext cx="10977627" cy="5141292"/>
            <a:chOff x="313417" y="1350526"/>
            <a:chExt cx="10977627" cy="5141292"/>
          </a:xfrm>
        </p:grpSpPr>
        <p:pic>
          <p:nvPicPr>
            <p:cNvPr id="819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417" y="1350526"/>
              <a:ext cx="7451147" cy="5141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ight Brace 5"/>
            <p:cNvSpPr/>
            <p:nvPr/>
          </p:nvSpPr>
          <p:spPr>
            <a:xfrm>
              <a:off x="5906336" y="4475057"/>
              <a:ext cx="211016" cy="1145042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087208" y="4862912"/>
              <a:ext cx="14718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/>
                <a:t>Not significant</a:t>
              </a:r>
            </a:p>
          </p:txBody>
        </p:sp>
        <p:sp>
          <p:nvSpPr>
            <p:cNvPr id="14" name="Right Brace 13"/>
            <p:cNvSpPr/>
            <p:nvPr/>
          </p:nvSpPr>
          <p:spPr>
            <a:xfrm>
              <a:off x="6184049" y="3686821"/>
              <a:ext cx="211016" cy="494520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30251" y="3751895"/>
              <a:ext cx="11288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/>
                <a:t>Significant</a:t>
              </a:r>
            </a:p>
          </p:txBody>
        </p:sp>
        <p:sp>
          <p:nvSpPr>
            <p:cNvPr id="16" name="Right Brace 15"/>
            <p:cNvSpPr/>
            <p:nvPr/>
          </p:nvSpPr>
          <p:spPr>
            <a:xfrm>
              <a:off x="5891275" y="5688857"/>
              <a:ext cx="211016" cy="247260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134100" y="5304654"/>
              <a:ext cx="321547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/>
                <a:t>Generally not significant for detect, identify,</a:t>
              </a:r>
            </a:p>
            <a:p>
              <a:r>
                <a:rPr lang="en-US" sz="1600"/>
                <a:t>but significant for locate</a:t>
              </a: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8699781" y="1612426"/>
              <a:ext cx="2591263" cy="4523225"/>
              <a:chOff x="7747281" y="1612426"/>
              <a:chExt cx="2591263" cy="4523225"/>
            </a:xfrm>
          </p:grpSpPr>
          <p:sp>
            <p:nvSpPr>
              <p:cNvPr id="8" name="Right Brace 7"/>
              <p:cNvSpPr/>
              <p:nvPr/>
            </p:nvSpPr>
            <p:spPr>
              <a:xfrm>
                <a:off x="7747281" y="1612426"/>
                <a:ext cx="475352" cy="4523225"/>
              </a:xfrm>
              <a:prstGeom prst="rightBrac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8338922" y="2692636"/>
                <a:ext cx="1999622" cy="14918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/>
                  <a:t>This analysis will be performed for the best submission(s) from each team</a:t>
                </a:r>
              </a:p>
            </p:txBody>
          </p:sp>
        </p:grpSp>
      </p:grpSp>
      <p:sp>
        <p:nvSpPr>
          <p:cNvPr id="20" name="Date Placeholder 2"/>
          <p:cNvSpPr>
            <a:spLocks noGrp="1"/>
          </p:cNvSpPr>
          <p:nvPr>
            <p:ph type="dt" sz="half" idx="10"/>
          </p:nvPr>
        </p:nvSpPr>
        <p:spPr>
          <a:xfrm>
            <a:off x="9338733" y="6491818"/>
            <a:ext cx="2844800" cy="366182"/>
          </a:xfrm>
        </p:spPr>
        <p:txBody>
          <a:bodyPr/>
          <a:lstStyle/>
          <a:p>
            <a:r>
              <a:rPr lang="en-US" dirty="0"/>
              <a:t>Los Alamos National Laboratory   |   </a:t>
            </a:r>
            <a:fld id="{5D01E7E5-6465-7A46-A26D-BAABC2D34D38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2042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591" y="3180931"/>
            <a:ext cx="6632942" cy="33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23" y="1059199"/>
            <a:ext cx="6559708" cy="3174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Throughout the Input Region 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50BD-D5D4-004B-87E1-382D8D28594F}" type="datetime1">
              <a:rPr lang="en-US" smtClean="0"/>
              <a:t>9/27/18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Los Alamos National Laboratory</a:t>
            </a:r>
          </a:p>
        </p:txBody>
      </p:sp>
      <p:sp>
        <p:nvSpPr>
          <p:cNvPr id="7" name="Oval 6"/>
          <p:cNvSpPr/>
          <p:nvPr/>
        </p:nvSpPr>
        <p:spPr>
          <a:xfrm>
            <a:off x="1696859" y="998287"/>
            <a:ext cx="627155" cy="331595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942478" y="3180931"/>
            <a:ext cx="884255" cy="341863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98423" y="1429712"/>
            <a:ext cx="3163168" cy="2113690"/>
            <a:chOff x="1541228" y="3737988"/>
            <a:chExt cx="3163168" cy="2113690"/>
          </a:xfrm>
        </p:grpSpPr>
        <p:cxnSp>
          <p:nvCxnSpPr>
            <p:cNvPr id="9" name="Straight Arrow Connector 8"/>
            <p:cNvCxnSpPr/>
            <p:nvPr/>
          </p:nvCxnSpPr>
          <p:spPr>
            <a:xfrm flipV="1">
              <a:off x="1541228" y="3737988"/>
              <a:ext cx="0" cy="2113690"/>
            </a:xfrm>
            <a:prstGeom prst="straightConnector1">
              <a:avLst/>
            </a:prstGeom>
            <a:ln>
              <a:solidFill>
                <a:srgbClr val="7030A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2200701" y="3752566"/>
              <a:ext cx="250369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rgbClr val="7030A0"/>
                  </a:solidFill>
                </a:rPr>
                <a:t>Stronger signal dramatically improves performance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7927767" y="1446250"/>
            <a:ext cx="3086130" cy="3268808"/>
            <a:chOff x="7927767" y="1446250"/>
            <a:chExt cx="3086130" cy="3268808"/>
          </a:xfrm>
        </p:grpSpPr>
        <p:sp>
          <p:nvSpPr>
            <p:cNvPr id="13" name="TextBox 12"/>
            <p:cNvSpPr txBox="1"/>
            <p:nvPr/>
          </p:nvSpPr>
          <p:spPr>
            <a:xfrm>
              <a:off x="8159867" y="1446250"/>
              <a:ext cx="26297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rgbClr val="07477F"/>
                  </a:solidFill>
                </a:rPr>
                <a:t>For this source, with shielding is a bit easier</a:t>
              </a: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9702530" y="2099074"/>
              <a:ext cx="1311367" cy="2615984"/>
            </a:xfrm>
            <a:prstGeom prst="straightConnector1">
              <a:avLst/>
            </a:prstGeom>
            <a:ln>
              <a:solidFill>
                <a:srgbClr val="0B62AD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H="1">
              <a:off x="7927767" y="2092581"/>
              <a:ext cx="954593" cy="2176699"/>
            </a:xfrm>
            <a:prstGeom prst="straightConnector1">
              <a:avLst/>
            </a:prstGeom>
            <a:ln>
              <a:solidFill>
                <a:srgbClr val="0B62AD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337810" y="4269090"/>
            <a:ext cx="4019049" cy="506162"/>
            <a:chOff x="1892884" y="4722725"/>
            <a:chExt cx="4019049" cy="506162"/>
          </a:xfrm>
        </p:grpSpPr>
        <p:cxnSp>
          <p:nvCxnSpPr>
            <p:cNvPr id="19" name="Straight Arrow Connector 18"/>
            <p:cNvCxnSpPr/>
            <p:nvPr/>
          </p:nvCxnSpPr>
          <p:spPr>
            <a:xfrm>
              <a:off x="2763297" y="4722725"/>
              <a:ext cx="1943934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1892884" y="4859555"/>
              <a:ext cx="401904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</a:rPr>
                <a:t>Increasing speed is somewhat harder</a:t>
              </a:r>
            </a:p>
          </p:txBody>
        </p:sp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067" y="3584888"/>
            <a:ext cx="2523138" cy="370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034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28" y="3"/>
            <a:ext cx="10972800" cy="985093"/>
          </a:xfrm>
        </p:spPr>
        <p:txBody>
          <a:bodyPr/>
          <a:lstStyle/>
          <a:p>
            <a:r>
              <a:rPr lang="en-US" dirty="0"/>
              <a:t>Comparison of Performance Between Teams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338733" y="6491818"/>
            <a:ext cx="2844800" cy="366182"/>
          </a:xfrm>
        </p:spPr>
        <p:txBody>
          <a:bodyPr/>
          <a:lstStyle/>
          <a:p>
            <a:fld id="{3BB050BD-D5D4-004B-87E1-382D8D28594F}" type="datetime1">
              <a:rPr lang="en-US" smtClean="0"/>
              <a:t>9/27/18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70494" y="1183390"/>
            <a:ext cx="8829544" cy="5028959"/>
          </a:xfrm>
        </p:spPr>
        <p:txBody>
          <a:bodyPr/>
          <a:lstStyle/>
          <a:p>
            <a:pPr lvl="1"/>
            <a:r>
              <a:rPr lang="en-US" sz="1800" dirty="0">
                <a:solidFill>
                  <a:srgbClr val="290326"/>
                </a:solidFill>
              </a:rPr>
              <a:t>Do submissions from different teams have different performance?</a:t>
            </a:r>
          </a:p>
          <a:p>
            <a:pPr lvl="1"/>
            <a:r>
              <a:rPr lang="en-US" sz="1800" dirty="0">
                <a:solidFill>
                  <a:srgbClr val="290326"/>
                </a:solidFill>
              </a:rPr>
              <a:t>Are the difference similar across the input space?</a:t>
            </a:r>
          </a:p>
          <a:p>
            <a:pPr marL="342900" indent="-342900">
              <a:buFont typeface="+mj-lt"/>
              <a:buAutoNum type="arabicPeriod" startAt="3"/>
            </a:pPr>
            <a:endParaRPr lang="en-US" dirty="0">
              <a:solidFill>
                <a:srgbClr val="290326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5952204"/>
            <a:ext cx="7862849" cy="3413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876A0F9F-4B92-DF43-9B74-6C2757F6B1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915743"/>
            <a:ext cx="8943736" cy="457607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F3EB6BCE-12FC-F545-A4D2-386E0BD2F0B7}"/>
              </a:ext>
            </a:extLst>
          </p:cNvPr>
          <p:cNvSpPr txBox="1"/>
          <p:nvPr/>
        </p:nvSpPr>
        <p:spPr>
          <a:xfrm flipH="1">
            <a:off x="8542517" y="2703003"/>
            <a:ext cx="214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Definitely same</a:t>
            </a:r>
          </a:p>
        </p:txBody>
      </p:sp>
    </p:spTree>
    <p:extLst>
      <p:ext uri="{BB962C8B-B14F-4D97-AF65-F5344CB8AC3E}">
        <p14:creationId xmlns:p14="http://schemas.microsoft.com/office/powerpoint/2010/main" val="3962252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682843B-6608-45F3-A0E5-A62968838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of Performance Between Teams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2AACF5C-6E01-43F2-8B01-51D876404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50BD-D5D4-004B-87E1-382D8D28594F}" type="datetime1">
              <a:rPr lang="en-US" smtClean="0"/>
              <a:t>9/27/18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AD35C19-C7E9-4FB3-90FE-D79D370D6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7267D797-D66C-49F6-8537-ACA0E663A6FF}"/>
              </a:ext>
            </a:extLst>
          </p:cNvPr>
          <p:cNvGrpSpPr/>
          <p:nvPr/>
        </p:nvGrpSpPr>
        <p:grpSpPr>
          <a:xfrm>
            <a:off x="-50695" y="2012868"/>
            <a:ext cx="8885492" cy="4436092"/>
            <a:chOff x="263654" y="1815568"/>
            <a:chExt cx="9213097" cy="467625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D7132157-1F42-424E-B163-9606EB5382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3654" y="1815568"/>
              <a:ext cx="4675557" cy="467625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xmlns="" id="{3C0D4BD8-64C7-4B28-8771-ED2F2B7EB9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01194" y="1815568"/>
              <a:ext cx="4675557" cy="4676250"/>
            </a:xfrm>
            <a:prstGeom prst="rect">
              <a:avLst/>
            </a:prstGeom>
          </p:spPr>
        </p:pic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219" y="1047668"/>
            <a:ext cx="8597900" cy="965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9327" y="1740831"/>
            <a:ext cx="3327400" cy="450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968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866C155-8A46-42B4-9163-2E85A5228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 of Agreement (</a:t>
            </a:r>
            <a:r>
              <a:rPr lang="en-US" dirty="0" err="1"/>
              <a:t>PoA</a:t>
            </a:r>
            <a:r>
              <a:rPr lang="en-US" dirty="0"/>
              <a:t>) for Comparing Teams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2752C06-082E-4846-A4E2-90CB34520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50BD-D5D4-004B-87E1-382D8D28594F}" type="datetime1">
              <a:rPr lang="en-US" smtClean="0"/>
              <a:t>9/27/18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27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12F7E1E-B061-40BE-A7E0-36BC802E0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FE1D5493-B43F-4283-87B3-E79FE6D44C6F}"/>
              </a:ext>
            </a:extLst>
          </p:cNvPr>
          <p:cNvGrpSpPr/>
          <p:nvPr/>
        </p:nvGrpSpPr>
        <p:grpSpPr>
          <a:xfrm>
            <a:off x="3225357" y="1835257"/>
            <a:ext cx="8890000" cy="4295140"/>
            <a:chOff x="3168650" y="2127250"/>
            <a:chExt cx="8890000" cy="429514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xmlns="" id="{2B0669E4-9D94-4A99-B262-86698FE5CB68}"/>
                </a:ext>
              </a:extLst>
            </p:cNvPr>
            <p:cNvGrpSpPr/>
            <p:nvPr/>
          </p:nvGrpSpPr>
          <p:grpSpPr>
            <a:xfrm>
              <a:off x="3168650" y="2127250"/>
              <a:ext cx="8890000" cy="4295140"/>
              <a:chOff x="1123950" y="2635250"/>
              <a:chExt cx="7550150" cy="3793490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xmlns="" id="{0BCCB94B-9A42-4BA6-AF95-A87110C547DB}"/>
                  </a:ext>
                </a:extLst>
              </p:cNvPr>
              <p:cNvPicPr/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3950" y="2635250"/>
                <a:ext cx="4267200" cy="379349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xmlns="" id="{C6D86994-43C7-4ADC-AE49-2AF5862E12A5}"/>
                  </a:ext>
                </a:extLst>
              </p:cNvPr>
              <p:cNvPicPr/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84776" y="2635250"/>
                <a:ext cx="3489324" cy="379349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D367186B-615E-49A9-BA87-43602363138D}"/>
                </a:ext>
              </a:extLst>
            </p:cNvPr>
            <p:cNvSpPr txBox="1"/>
            <p:nvPr/>
          </p:nvSpPr>
          <p:spPr>
            <a:xfrm flipH="1">
              <a:off x="8840967" y="2823653"/>
              <a:ext cx="214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Definitely same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76FCBBCD-78EA-421F-8611-9CF13D3CBEEA}"/>
                </a:ext>
              </a:extLst>
            </p:cNvPr>
            <p:cNvSpPr txBox="1"/>
            <p:nvPr/>
          </p:nvSpPr>
          <p:spPr>
            <a:xfrm flipH="1">
              <a:off x="4084568" y="2823653"/>
              <a:ext cx="214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Definitely same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4BF052EA-D02D-4DBB-A491-57023D4A9D8B}"/>
                </a:ext>
              </a:extLst>
            </p:cNvPr>
            <p:cNvSpPr txBox="1"/>
            <p:nvPr/>
          </p:nvSpPr>
          <p:spPr>
            <a:xfrm>
              <a:off x="8840967" y="4954534"/>
              <a:ext cx="2027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1"/>
                  </a:solidFill>
                </a:rPr>
                <a:t>Definitely different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829BED14-16F5-48C8-8895-D3881967F157}"/>
                </a:ext>
              </a:extLst>
            </p:cNvPr>
            <p:cNvSpPr txBox="1"/>
            <p:nvPr/>
          </p:nvSpPr>
          <p:spPr>
            <a:xfrm>
              <a:off x="4048630" y="4871984"/>
              <a:ext cx="2027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1"/>
                  </a:solidFill>
                </a:rPr>
                <a:t>Definitely different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xmlns="" id="{E97018B2-1A43-4164-A696-04BE3E1E8B13}"/>
                    </a:ext>
                  </a:extLst>
                </p:cNvPr>
                <p:cNvSpPr txBox="1"/>
                <p:nvPr/>
              </p:nvSpPr>
              <p:spPr>
                <a:xfrm>
                  <a:off x="7329191" y="6052437"/>
                  <a:ext cx="111543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Para xmlns:m="http://schemas.openxmlformats.org/officeDocument/2006/math" xmlns="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=0.05</m:t>
                        </m:r>
                      </m:oMath>
                    </m:oMathPara>
                  </a14:m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E97018B2-1A43-4164-A696-04BE3E1E8B1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29191" y="6052437"/>
                  <a:ext cx="1115434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xmlns="" id="{4491F507-FC7D-4657-BAE2-C19D4DAE2F01}"/>
                  </a:ext>
                </a:extLst>
              </p:cNvPr>
              <p:cNvSpPr txBox="1"/>
              <p:nvPr/>
            </p:nvSpPr>
            <p:spPr>
              <a:xfrm>
                <a:off x="685102" y="1054531"/>
                <a:ext cx="1010496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6213" indent="-176213">
                  <a:buFont typeface="Lucida Grande"/>
                  <a:buChar char="-"/>
                </a:pPr>
                <a:r>
                  <a:rPr lang="en-US" sz="2000" dirty="0"/>
                  <a:t>Similar to equivalence testing with user specified threshold, </a:t>
                </a:r>
                <a14:m>
                  <m:oMath xmlns:m="http://schemas.openxmlformats.org/officeDocument/2006/math" xmlns="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sz="2000" dirty="0"/>
                  <a:t> </a:t>
                </a:r>
              </a:p>
              <a:p>
                <a:pPr marL="176213" indent="-176213">
                  <a:buFont typeface="Lucida Grande"/>
                  <a:buChar char="-"/>
                </a:pPr>
                <a:r>
                  <a:rPr lang="en-US" sz="2000" dirty="0"/>
                  <a:t>Difference </a:t>
                </a:r>
                <a14:m>
                  <m:oMath xmlns:m="http://schemas.openxmlformats.org/officeDocument/2006/math" xmlns="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sz="2000" dirty="0"/>
                  <a:t> is considered of practical importance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491F507-FC7D-4657-BAE2-C19D4DAE2F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102" y="1054531"/>
                <a:ext cx="10104967" cy="707886"/>
              </a:xfrm>
              <a:prstGeom prst="rect">
                <a:avLst/>
              </a:prstGeom>
              <a:blipFill>
                <a:blip r:embed="rId5"/>
                <a:stretch>
                  <a:fillRect l="-784" t="-9483" b="-189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C1AF31C3-752F-4ED5-A41D-D86D9590B855}"/>
              </a:ext>
            </a:extLst>
          </p:cNvPr>
          <p:cNvSpPr txBox="1"/>
          <p:nvPr/>
        </p:nvSpPr>
        <p:spPr>
          <a:xfrm>
            <a:off x="4185184" y="6113732"/>
            <a:ext cx="7312704" cy="3693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spcAft>
                <a:spcPts val="800"/>
              </a:spcAft>
              <a:defRPr b="1">
                <a:solidFill>
                  <a:srgbClr val="3C3C3B"/>
                </a:solidFill>
              </a:defRPr>
            </a:lvl1pPr>
          </a:lstStyle>
          <a:p>
            <a:pPr marL="228600">
              <a:spcAft>
                <a:spcPts val="600"/>
              </a:spcAft>
            </a:pPr>
            <a:r>
              <a:rPr lang="en-US" i="1" dirty="0">
                <a:solidFill>
                  <a:schemeClr val="tx1"/>
                </a:solidFill>
              </a:rPr>
              <a:t>Formal methodology: Stevens &amp; Anderson-Cook (2017a &amp; b)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60743F21-9F27-475F-B0EE-120D3FB69A44}"/>
              </a:ext>
            </a:extLst>
          </p:cNvPr>
          <p:cNvSpPr/>
          <p:nvPr/>
        </p:nvSpPr>
        <p:spPr>
          <a:xfrm>
            <a:off x="7244101" y="5721096"/>
            <a:ext cx="1208146" cy="40930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99" y="2642534"/>
            <a:ext cx="3479800" cy="271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946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Evolution of Competitor Scores During Competition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50BD-D5D4-004B-87E1-382D8D28594F}" type="datetime1">
              <a:rPr lang="en-US" smtClean="0"/>
              <a:t>9/27/18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28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3"/>
          <a:stretch>
            <a:fillRect/>
          </a:stretch>
        </p:blipFill>
        <p:spPr>
          <a:xfrm>
            <a:off x="5750" y="1276643"/>
            <a:ext cx="6308785" cy="4615199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4"/>
          <a:stretch>
            <a:fillRect/>
          </a:stretch>
        </p:blipFill>
        <p:spPr>
          <a:xfrm>
            <a:off x="6314535" y="2090731"/>
            <a:ext cx="5805578" cy="426693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63638" y="1002349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Best Score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16658" y="1802920"/>
            <a:ext cx="2044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Lowest Error Rate</a:t>
            </a:r>
          </a:p>
        </p:txBody>
      </p:sp>
    </p:spTree>
    <p:extLst>
      <p:ext uri="{BB962C8B-B14F-4D97-AF65-F5344CB8AC3E}">
        <p14:creationId xmlns:p14="http://schemas.microsoft.com/office/powerpoint/2010/main" val="3884054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Conclusions: Design and Analysis – working in harmony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62758" y="1141393"/>
            <a:ext cx="11782097" cy="5194128"/>
          </a:xfrm>
        </p:spPr>
        <p:txBody>
          <a:bodyPr/>
          <a:lstStyle/>
          <a:p>
            <a:r>
              <a:rPr lang="en-US" dirty="0"/>
              <a:t>By intentionally designing the data to train and test the competitors, we</a:t>
            </a:r>
          </a:p>
          <a:p>
            <a:pPr lvl="1"/>
            <a:r>
              <a:rPr lang="en-US" sz="1800" dirty="0"/>
              <a:t>Gain confidence in our ability to address competition goals</a:t>
            </a:r>
          </a:p>
          <a:p>
            <a:pPr lvl="1"/>
            <a:r>
              <a:rPr lang="en-US" sz="1800" dirty="0"/>
              <a:t>Maximize the amount of usable information obtained</a:t>
            </a:r>
          </a:p>
          <a:p>
            <a:pPr lvl="1"/>
            <a:r>
              <a:rPr lang="en-US" sz="1800" dirty="0"/>
              <a:t>Hopefully, avoid artifacts that allow the competitors to solve a different problem</a:t>
            </a:r>
          </a:p>
          <a:p>
            <a:pPr lvl="1"/>
            <a:r>
              <a:rPr lang="en-US" sz="1800" dirty="0"/>
              <a:t>Set up the desired analysis to match the design for maximum learning outcome</a:t>
            </a:r>
          </a:p>
          <a:p>
            <a:pPr lvl="1"/>
            <a:endParaRPr lang="en-US" sz="1800" dirty="0"/>
          </a:p>
          <a:p>
            <a:r>
              <a:rPr lang="en-US" dirty="0"/>
              <a:t>By carefully constructing the leaderboard scoring, we</a:t>
            </a:r>
          </a:p>
          <a:p>
            <a:pPr lvl="1"/>
            <a:r>
              <a:rPr lang="en-US" sz="1800" dirty="0"/>
              <a:t>Rank the teams to match our competition objectives</a:t>
            </a:r>
          </a:p>
          <a:p>
            <a:pPr lvl="1"/>
            <a:endParaRPr lang="en-US" dirty="0"/>
          </a:p>
          <a:p>
            <a:r>
              <a:rPr lang="en-US" dirty="0"/>
              <a:t>By using EDA and model-based post-competition analyses, we</a:t>
            </a:r>
          </a:p>
          <a:p>
            <a:pPr lvl="1"/>
            <a:r>
              <a:rPr lang="en-US" sz="1800" dirty="0"/>
              <a:t>Gain additional insights about performance for individual components of competition (detect, identify, locate)</a:t>
            </a:r>
          </a:p>
          <a:p>
            <a:pPr lvl="1"/>
            <a:r>
              <a:rPr lang="en-US" sz="1800" dirty="0"/>
              <a:t>Take pressure off the assigned weighting of components on the leaderboard</a:t>
            </a:r>
          </a:p>
          <a:p>
            <a:pPr lvl="1"/>
            <a:r>
              <a:rPr lang="en-US" sz="1800" dirty="0"/>
              <a:t>Can understand and compare algorithm strengths and weaknesses</a:t>
            </a:r>
          </a:p>
          <a:p>
            <a:pPr lvl="1"/>
            <a:r>
              <a:rPr lang="en-US" sz="1800" dirty="0"/>
              <a:t>Can understand patterns in performance throughout the inputs space </a:t>
            </a:r>
          </a:p>
          <a:p>
            <a:pPr lvl="1"/>
            <a:r>
              <a:rPr lang="en-US" sz="1800" dirty="0"/>
              <a:t>Can calibrate the scoring system for future competitions</a:t>
            </a:r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0"/>
          </p:nvPr>
        </p:nvSpPr>
        <p:spPr>
          <a:xfrm>
            <a:off x="9338733" y="6491818"/>
            <a:ext cx="2844800" cy="366182"/>
          </a:xfrm>
        </p:spPr>
        <p:txBody>
          <a:bodyPr/>
          <a:lstStyle/>
          <a:p>
            <a:r>
              <a:rPr lang="en-US" dirty="0"/>
              <a:t>Los Alamos National Laboratory   |   </a:t>
            </a:r>
            <a:fld id="{5D01E7E5-6465-7A46-A26D-BAABC2D34D38}" type="slidenum">
              <a:rPr lang="en-US" smtClean="0"/>
              <a:t>29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3BF476C-B25D-534B-8E9D-7626E2737054}"/>
              </a:ext>
            </a:extLst>
          </p:cNvPr>
          <p:cNvSpPr txBox="1"/>
          <p:nvPr/>
        </p:nvSpPr>
        <p:spPr>
          <a:xfrm>
            <a:off x="3153103" y="6305577"/>
            <a:ext cx="5391219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u="sng" dirty="0">
                <a:hlinkClick r:id="rId3"/>
              </a:rPr>
              <a:t>https://sites.google.com/site/andersoncookluftctalk/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690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75-slideshow-temp">
  <a:themeElements>
    <a:clrScheme name="LANL75">
      <a:dk1>
        <a:srgbClr val="5E5E5E"/>
      </a:dk1>
      <a:lt1>
        <a:srgbClr val="FFFFFF"/>
      </a:lt1>
      <a:dk2>
        <a:srgbClr val="919191"/>
      </a:dk2>
      <a:lt2>
        <a:srgbClr val="EFEEED"/>
      </a:lt2>
      <a:accent1>
        <a:srgbClr val="130D1F"/>
      </a:accent1>
      <a:accent2>
        <a:srgbClr val="F8B617"/>
      </a:accent2>
      <a:accent3>
        <a:srgbClr val="2682CF"/>
      </a:accent3>
      <a:accent4>
        <a:srgbClr val="EA7820"/>
      </a:accent4>
      <a:accent5>
        <a:srgbClr val="F4482D"/>
      </a:accent5>
      <a:accent6>
        <a:srgbClr val="229357"/>
      </a:accent6>
      <a:hlink>
        <a:srgbClr val="385AC7"/>
      </a:hlink>
      <a:folHlink>
        <a:srgbClr val="4E13D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Presentation9" id="{95CC3619-AF79-C146-A6EF-4D00A3C2F9DB}" vid="{288B0790-739E-9840-BB62-0321C38B055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75-slideshow-temp</Template>
  <TotalTime>14455</TotalTime>
  <Words>2398</Words>
  <Application>Microsoft Macintosh PowerPoint</Application>
  <PresentationFormat>Custom</PresentationFormat>
  <Paragraphs>405</Paragraphs>
  <Slides>29</Slides>
  <Notes>23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75-slideshow-temp</vt:lpstr>
      <vt:lpstr>Equation</vt:lpstr>
      <vt:lpstr>Microsoft Equation</vt:lpstr>
      <vt:lpstr>Hosting a Data Competition: Strategic Design and Analysis to Get More than Just a Winner</vt:lpstr>
      <vt:lpstr>Why Host a Data Competition?</vt:lpstr>
      <vt:lpstr>Outline</vt:lpstr>
      <vt:lpstr>The Urban Radiological Search Competition</vt:lpstr>
      <vt:lpstr>Basics of Data Competitions</vt:lpstr>
      <vt:lpstr>Competition format: datacompetitions.lbl.gov</vt:lpstr>
      <vt:lpstr>Factors considered for generating the competition data</vt:lpstr>
      <vt:lpstr>Outline</vt:lpstr>
      <vt:lpstr>Strategies for Improved Design for Data Competitions</vt:lpstr>
      <vt:lpstr>Select data that adequately cover the region of interest</vt:lpstr>
      <vt:lpstr>Encourage competitors from diverse technical backgrounds</vt:lpstr>
      <vt:lpstr>Emphasize data of maximum interest</vt:lpstr>
      <vt:lpstr>Discourage overfitting by competitor algorithms</vt:lpstr>
      <vt:lpstr>Balance Design of Experiment principles &amp; avoid unintentional clues</vt:lpstr>
      <vt:lpstr>Create leaderboard scoring to match competition goals</vt:lpstr>
      <vt:lpstr>Outline</vt:lpstr>
      <vt:lpstr>Why Post-Competition Analysis</vt:lpstr>
      <vt:lpstr>Elements for More Detailed Study</vt:lpstr>
      <vt:lpstr>Comparison of Performance for Each Source By Team</vt:lpstr>
      <vt:lpstr>Comparison of Team Performance Run-by-Run</vt:lpstr>
      <vt:lpstr>Model-based Analysis</vt:lpstr>
      <vt:lpstr>Understanding Contributions From Different Input Factors</vt:lpstr>
      <vt:lpstr>Understanding Contributions From Different Input Factors</vt:lpstr>
      <vt:lpstr>Performance Throughout the Input Region </vt:lpstr>
      <vt:lpstr>Comparison of Performance Between Teams</vt:lpstr>
      <vt:lpstr>Comparison of Performance Between Teams</vt:lpstr>
      <vt:lpstr>Probability of Agreement (PoA) for Comparing Teams</vt:lpstr>
      <vt:lpstr>Evolution of Competitor Scores During Competition</vt:lpstr>
      <vt:lpstr>Conclusions: Design and Analysis – working in harmony</vt:lpstr>
    </vt:vector>
  </TitlesOfParts>
  <Company>Los Alamos National Laboratory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Designing a Competition</dc:title>
  <dc:creator>Anderson-Cook, Christine M</dc:creator>
  <cp:lastModifiedBy>Stan Cook</cp:lastModifiedBy>
  <cp:revision>477</cp:revision>
  <cp:lastPrinted>2018-06-08T16:27:48Z</cp:lastPrinted>
  <dcterms:created xsi:type="dcterms:W3CDTF">2018-04-10T16:45:44Z</dcterms:created>
  <dcterms:modified xsi:type="dcterms:W3CDTF">2018-09-27T20:46:30Z</dcterms:modified>
</cp:coreProperties>
</file>