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7" r:id="rId14"/>
    <p:sldId id="271" r:id="rId15"/>
    <p:sldId id="278" r:id="rId16"/>
    <p:sldId id="272" r:id="rId17"/>
    <p:sldId id="279" r:id="rId18"/>
    <p:sldId id="275" r:id="rId19"/>
    <p:sldId id="276" r:id="rId20"/>
    <p:sldId id="281" r:id="rId21"/>
  </p:sldIdLst>
  <p:sldSz cx="12192000" cy="6858000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04" userDrawn="1">
          <p15:clr>
            <a:srgbClr val="A4A3A4"/>
          </p15:clr>
        </p15:guide>
        <p15:guide id="2" pos="302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, Lu" initials="LL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16" autoAdjust="0"/>
    <p:restoredTop sz="94660" autoAdjust="0"/>
  </p:normalViewPr>
  <p:slideViewPr>
    <p:cSldViewPr snapToGrid="0">
      <p:cViewPr varScale="1">
        <p:scale>
          <a:sx n="62" d="100"/>
          <a:sy n="62" d="100"/>
        </p:scale>
        <p:origin x="64" y="9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4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7" d="100"/>
          <a:sy n="97" d="100"/>
        </p:scale>
        <p:origin x="-1248" y="-29"/>
      </p:cViewPr>
      <p:guideLst>
        <p:guide orient="horz" pos="2304"/>
        <p:guide pos="302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60" y="3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134CCD8-DE94-4BE9-A01D-5DC0A512E136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948173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60" y="6948173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4E5120EB-61F1-4912-B9A2-0D47D6214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2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60" y="3"/>
            <a:ext cx="4160520" cy="36703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FFCC8E5E-ED42-401C-AE43-78415B55B0CE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06675" y="914400"/>
            <a:ext cx="43878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1" y="3520441"/>
            <a:ext cx="7680960" cy="2880361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948173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60" y="6948173"/>
            <a:ext cx="4160520" cy="367029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F4CD99E-26BF-4AD6-8CAE-F87A2FD67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58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21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18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87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71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68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67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4-tuple plot for the four criteria on slide 9 or 10?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1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4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3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40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7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61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a bit more discussion about how to drill down to different possible </a:t>
            </a:r>
            <a:r>
              <a:rPr lang="en-US" dirty="0" err="1"/>
              <a:t>soltuions</a:t>
            </a:r>
            <a:r>
              <a:rPr lang="en-US" dirty="0"/>
              <a:t>:</a:t>
            </a:r>
          </a:p>
          <a:p>
            <a:r>
              <a:rPr lang="en-US" dirty="0" err="1"/>
              <a:t>Eg</a:t>
            </a:r>
            <a:r>
              <a:rPr lang="en-US" dirty="0"/>
              <a:t>. Next focus on max c, then look at options</a:t>
            </a:r>
          </a:p>
          <a:p>
            <a:r>
              <a:rPr lang="en-US" dirty="0"/>
              <a:t>Or focus on AP, then look at choices?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88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need to talk through some different scenarios and identify a </a:t>
            </a:r>
            <a:r>
              <a:rPr lang="en-US"/>
              <a:t>best 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52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40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09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CD99E-26BF-4AD6-8CAE-F87A2FD67E4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2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7C9C5-50D9-4D32-A306-FFB8372E3249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7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87C07-4887-4D0E-8059-3855C1E66495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6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E2DD9-2D32-48FF-8859-0BA40667E6F3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9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736D1-D90E-4E98-862F-6C00E3B25322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9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1437-B494-4871-B07B-3CE8A6AF05AC}" type="datetime1">
              <a:rPr lang="en-US" smtClean="0"/>
              <a:t>5/11/2018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56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B7DA-6AC4-4F44-AE59-E5BF6B5EE7F5}" type="datetime1">
              <a:rPr lang="en-US" smtClean="0"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3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01AF-DE9B-4EDC-9434-17BD254F430E}" type="datetime1">
              <a:rPr lang="en-US" smtClean="0"/>
              <a:t>5/11/2018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EDA-BAF4-4102-9D87-913BC7C0F017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93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B0C7-1459-4F1D-9132-3F5AF224F668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0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5A631-3CA2-4F6D-B791-09D76DEF503D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1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23D2B-AD56-4F61-AC9B-7A787448DF08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9508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CA7E6-7AE0-47D6-A32C-25A1635A77CD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0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C20F-919A-4B38-A821-C93A8D37723D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386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8311-3561-4564-9736-46F6301678E3}" type="datetime1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2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25E2-FE06-46FF-8B8F-EA1F382A2C25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71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09BC-1C60-4B9D-9DC9-4F52808A5FAC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9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C002C-A64F-4F4A-8DEB-8AC8C5876533}" type="datetime1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07884C9-1515-4E5B-B2C7-51D630C0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0283" y="630418"/>
            <a:ext cx="9042316" cy="23876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Optimal Reliability Demonstration Test Plan with Multiple Objectives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0283" y="4894665"/>
            <a:ext cx="7384415" cy="1660680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University of South Florida</a:t>
            </a:r>
          </a:p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Christine M. Anderson-Cook, Los Alamos National Laboratory</a:t>
            </a:r>
          </a:p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Mingyang Li, University of South Florida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963" y="2301283"/>
            <a:ext cx="4166287" cy="30327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5575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4644" y="636467"/>
            <a:ext cx="8911687" cy="128089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331" y="2010032"/>
            <a:ext cx="8915400" cy="377762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Demonstration Test Plan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Criteria: consumer risk and producer risk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 front multiple objective optimization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strategies based on different user priorities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45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346" y="649329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Demonstration Test Plan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11579" y="1631621"/>
                <a:ext cx="10618574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demonstrate a product meets specified requirement on reliability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24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product reliability</a:t>
                </a:r>
                <a:endParaRPr lang="en-US" sz="2400" b="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minimum acceptable reliability	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Determine test plan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a given test duration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number of test units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maximum allowable number of failures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Want to control the risks for incorrect decisions</a:t>
                </a:r>
              </a:p>
              <a:p>
                <a:pPr lvl="1"/>
                <a:r>
                  <a:rPr lang="en-US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Consumer’s Risk (CR)</a:t>
                </a:r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passing the test when reliability is not sufficiently good</a:t>
                </a:r>
              </a:p>
              <a:p>
                <a:pPr lvl="1"/>
                <a:r>
                  <a:rPr lang="en-US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Producer’s Risk (PR)</a:t>
                </a:r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failing the test when reliability is good enough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1579" y="1631621"/>
                <a:ext cx="10618574" cy="4351338"/>
              </a:xfrm>
              <a:blipFill>
                <a:blip r:embed="rId2"/>
                <a:stretch>
                  <a:fillRect l="-804" t="-1122" r="-344" b="-4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742188" y="2066721"/>
            <a:ext cx="5030482" cy="773770"/>
            <a:chOff x="6624493" y="1974892"/>
            <a:chExt cx="5030482" cy="773770"/>
          </a:xfrm>
        </p:grpSpPr>
        <p:grpSp>
          <p:nvGrpSpPr>
            <p:cNvPr id="15" name="Group 14"/>
            <p:cNvGrpSpPr/>
            <p:nvPr/>
          </p:nvGrpSpPr>
          <p:grpSpPr>
            <a:xfrm>
              <a:off x="6982894" y="1974892"/>
              <a:ext cx="4672081" cy="773770"/>
              <a:chOff x="2455722" y="1427710"/>
              <a:chExt cx="4672081" cy="77377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606565" y="1746334"/>
                <a:ext cx="3279510" cy="455146"/>
              </a:xfrm>
              <a:prstGeom prst="rect">
                <a:avLst/>
              </a:prstGeom>
              <a:solidFill>
                <a:srgbClr val="FF0000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Rejection Region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886075" y="1746333"/>
                <a:ext cx="1090885" cy="455146"/>
              </a:xfrm>
              <a:prstGeom prst="rect">
                <a:avLst/>
              </a:prstGeom>
              <a:solidFill>
                <a:srgbClr val="92D050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Acceptance Region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455722" y="1465382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826117" y="1427710"/>
                <a:ext cx="3016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5684578" y="1445263"/>
                    <a:ext cx="40299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oMath>
                      </m:oMathPara>
                    </a14:m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84578" y="1445263"/>
                    <a:ext cx="402994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6624493" y="2293515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4493" y="2293515"/>
                  <a:ext cx="38997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23610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33433" y="673537"/>
            <a:ext cx="8911687" cy="128089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Bayesian Risk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1952839" y="1954427"/>
                <a:ext cx="8915400" cy="377762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Posterior Consumer’s Risk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𝐶𝑅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𝑇𝑒𝑠𝑡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𝑝𝑎𝑠𝑠𝑒𝑑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nary>
                      </m:num>
                      <m:den>
                        <m:nary>
                          <m:naryPr>
                            <m:limLoc m:val="subSu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Posterior Producer’s Risk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𝑃𝑅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𝑇𝑒𝑠𝑡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𝑓𝑎𝑖𝑙𝑒𝑑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nary>
                      </m:num>
                      <m:den>
                        <m:nary>
                          <m:naryPr>
                            <m:limLoc m:val="subSu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2839" y="1954427"/>
                <a:ext cx="8915400" cy="3777622"/>
              </a:xfrm>
              <a:blipFill>
                <a:blip r:embed="rId3"/>
                <a:stretch>
                  <a:fillRect l="-957" t="-1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41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4325" y="661180"/>
            <a:ext cx="8911687" cy="128089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Zero-Failure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40483" y="1855573"/>
                <a:ext cx="8915400" cy="3777622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Test will be passed only if no failure is observed: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Choose a minimum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ensure acceptable consumer’s risk (CR)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Advantage: minimum cost for testing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Disadvantage: can result in unacceptably</a:t>
                </a:r>
              </a:p>
              <a:p>
                <a:pPr lvl="1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 producer’s risk (PR)</a:t>
                </a:r>
              </a:p>
              <a:p>
                <a:pPr lvl="1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 acceptance probability (AP): probability of passing the test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we do better?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40483" y="1855573"/>
                <a:ext cx="8915400" cy="3777622"/>
              </a:xfrm>
              <a:blipFill rotWithShape="0">
                <a:blip r:embed="rId3"/>
                <a:stretch>
                  <a:fillRect l="-957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7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5217" y="648823"/>
            <a:ext cx="8911687" cy="128089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Test Plan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26980" y="1719649"/>
                <a:ext cx="8915400" cy="3777622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Want to determine a test plan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a new modem “B”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is similar to an earlier modem “A” with binomial test data available with 6 failures for 150 test units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Use Bayesian approach to incorporate A data information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lowest acceptable reliability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0.938 (0.1 percentile of A posterior reliability)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Consider an A test as worth 60% of a B test data (based on the similarity of the two modems)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26980" y="1719649"/>
                <a:ext cx="8915400" cy="3777622"/>
              </a:xfrm>
              <a:blipFill>
                <a:blip r:embed="rId3"/>
                <a:stretch>
                  <a:fillRect l="-958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033657" y="6113496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Hart (1990) and Hamada et al. (2008)</a:t>
            </a:r>
          </a:p>
        </p:txBody>
      </p:sp>
    </p:spTree>
    <p:extLst>
      <p:ext uri="{BB962C8B-B14F-4D97-AF65-F5344CB8AC3E}">
        <p14:creationId xmlns:p14="http://schemas.microsoft.com/office/powerpoint/2010/main" val="630395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1968" y="624110"/>
            <a:ext cx="8911687" cy="128089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 Distribution Specification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52156" y="1625244"/>
                <a:ext cx="9946717" cy="374203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Beta distribution is the conjugate prior for binomial distribution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Given historical data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successes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failures, one can use a Beta prior distribution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𝐵𝑒𝑡𝑎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test data (150 units with 6 failures) are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equivalent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150×0.6=90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units with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6×0.6=3.6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failures and 86.4 successes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B test data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Use the prior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𝐵𝑒𝑡𝑎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(87.4,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4.6)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2156" y="1625244"/>
                <a:ext cx="9946717" cy="3742037"/>
              </a:xfrm>
              <a:blipFill>
                <a:blip r:embed="rId3"/>
                <a:stretch>
                  <a:fillRect l="-919" t="-2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364" y="2176270"/>
            <a:ext cx="4743477" cy="436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3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1519" y="638366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49388"/>
                <a:ext cx="11353800" cy="473304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Consumer’s risk (CR)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𝐶𝑅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𝑇𝑒𝑠𝑡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𝑝𝑎𝑠𝑠𝑒𝑑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</m:e>
                        </m:nary>
                      </m:den>
                    </m:f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Producer’s risk (PR)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𝑃𝑅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𝑇𝑒𝑠𝑡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𝑓𝑎𝑖𝑙𝑒𝑑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m>
                                          <m:mPr>
                                            <m:mcs>
                                              <m:mc>
                                                <m:mcPr>
                                                  <m:count m:val="1"/>
                                                  <m:mcJc m:val="center"/>
                                                </m:mcPr>
                                              </m:mc>
                                            </m:mcs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mP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mr>
                                          <m:m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mr>
                                        </m:m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(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  <m:r>
                                                  <a:rPr lang="en-US" sz="2400" i="1">
                                                    <a:latin typeface="Cambria Math" panose="02040503050406030204" pitchFamily="18" charset="0"/>
                                                  </a:rPr>
                                                  <m:t>)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</m:e>
                        </m:nary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Acceptance probability (AP)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𝑇𝑒𝑠𝑡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𝑝𝑎𝑠𝑠𝑒𝑑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p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</m:nary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Cost: the number of test units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49388"/>
                <a:ext cx="11353800" cy="4733048"/>
              </a:xfrm>
              <a:blipFill>
                <a:blip r:embed="rId3"/>
                <a:stretch>
                  <a:fillRect l="-752" t="-1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6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2541" y="670227"/>
            <a:ext cx="8911687" cy="128089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Trade-offs between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3413" y="1468436"/>
                <a:ext cx="11431208" cy="484365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Exhaustively evaluate 10290 test plans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∈[0,20]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+1,500</m:t>
                        </m:r>
                      </m:e>
                    </m:d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3413" y="1468436"/>
                <a:ext cx="11431208" cy="4843653"/>
              </a:xfrm>
              <a:blipFill rotWithShape="0">
                <a:blip r:embed="rId3"/>
                <a:stretch>
                  <a:fillRect l="-747" t="-1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682" y="2047364"/>
            <a:ext cx="4893789" cy="455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471" y="2047364"/>
            <a:ext cx="4967887" cy="4557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50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858" y="654764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Trade-offs between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Criteria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265" y="214818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view of the interrelationship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858" y="2774899"/>
            <a:ext cx="4533783" cy="4085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5" y="2774899"/>
            <a:ext cx="4680716" cy="408530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3616852"/>
                  </p:ext>
                </p:extLst>
              </p:nvPr>
            </p:nvGraphicFramePr>
            <p:xfrm>
              <a:off x="6540044" y="480342"/>
              <a:ext cx="4972028" cy="198120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1502612">
                      <a:extLst>
                        <a:ext uri="{9D8B030D-6E8A-4147-A177-3AD203B41FA5}">
                          <a16:colId xmlns:a16="http://schemas.microsoft.com/office/drawing/2014/main" val="4110562884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2496320951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1339115807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1744945388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1963935101"/>
                        </a:ext>
                      </a:extLst>
                    </a:gridCol>
                  </a:tblGrid>
                  <a:tr h="378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Correlation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AP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7850114"/>
                      </a:ext>
                    </a:extLst>
                  </a:tr>
                  <a:tr h="378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-0.94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2692501"/>
                      </a:ext>
                    </a:extLst>
                  </a:tr>
                  <a:tr h="378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-0.97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-0.64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726527"/>
                      </a:ext>
                    </a:extLst>
                  </a:tr>
                  <a:tr h="3785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-0.65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1309537"/>
                      </a:ext>
                    </a:extLst>
                  </a:tr>
                  <a:tr h="37854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692077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3616852"/>
                  </p:ext>
                </p:extLst>
              </p:nvPr>
            </p:nvGraphicFramePr>
            <p:xfrm>
              <a:off x="6540044" y="480342"/>
              <a:ext cx="4972028" cy="198120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1502612">
                      <a:extLst>
                        <a:ext uri="{9D8B030D-6E8A-4147-A177-3AD203B41FA5}">
                          <a16:colId xmlns:a16="http://schemas.microsoft.com/office/drawing/2014/main" val="4110562884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2496320951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1339115807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1744945388"/>
                        </a:ext>
                      </a:extLst>
                    </a:gridCol>
                    <a:gridCol w="867354">
                      <a:extLst>
                        <a:ext uri="{9D8B030D-6E8A-4147-A177-3AD203B41FA5}">
                          <a16:colId xmlns:a16="http://schemas.microsoft.com/office/drawing/2014/main" val="196393510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Correlation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AP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75352" t="-7692" r="-102113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72028" t="-7692" r="-1399" b="-42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785011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CR</a:t>
                          </a:r>
                          <a:endParaRPr 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-0.94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0.90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-0.75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26925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</a:t>
                          </a:r>
                          <a:endParaRPr 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-0.97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-0.64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72652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AP</a:t>
                          </a:r>
                          <a:endParaRPr 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-0.65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0.66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130953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9231" r="-23157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6920778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4546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6233" y="611754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 Front Multiple Criteria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317" y="1461640"/>
            <a:ext cx="10533519" cy="489546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 set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the collection of solutions that cannot be outperformed by any other solution based on all criteria under consideration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set of criteria values for all solutions in the Pareto set forms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 front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criterion space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Pareto set is the objective set of superior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solutions to consider for further decision-making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can help reduce from 10290 choices to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much smaller 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11</a:t>
            </a:fld>
            <a:endParaRPr lang="en-US"/>
          </a:p>
        </p:txBody>
      </p: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6545289" y="3331260"/>
            <a:ext cx="5226050" cy="3025775"/>
            <a:chOff x="3097213" y="3113088"/>
            <a:chExt cx="5226050" cy="3025775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16350" y="5710238"/>
              <a:ext cx="4492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4667250" y="5449888"/>
              <a:ext cx="123825" cy="14446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729288" y="5751513"/>
              <a:ext cx="11913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Times" panose="02020603050405020304" pitchFamily="18" charset="0"/>
                  <a:ea typeface="MS PGothic" panose="020B0600070205080204" pitchFamily="34" charset="-128"/>
                </a:rPr>
                <a:t>Criterion 1</a:t>
              </a:r>
            </a:p>
          </p:txBody>
        </p:sp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6556375" y="4694238"/>
              <a:ext cx="16351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Times" panose="02020603050405020304" pitchFamily="18" charset="0"/>
                  <a:ea typeface="MS PGothic" panose="020B0600070205080204" pitchFamily="34" charset="-128"/>
                </a:rPr>
                <a:t>Pareto optimal point</a:t>
              </a:r>
              <a:endParaRPr lang="en-US" altLang="zh-CN" sz="1800">
                <a:latin typeface="Times" panose="02020603050405020304" pitchFamily="18" charset="0"/>
                <a:ea typeface="MS PGothic" panose="020B0600070205080204" pitchFamily="34" charset="-128"/>
              </a:endParaRPr>
            </a:p>
          </p:txBody>
        </p:sp>
        <p:sp>
          <p:nvSpPr>
            <p:cNvPr id="10" name="Line 15"/>
            <p:cNvSpPr>
              <a:spLocks noChangeShapeType="1"/>
            </p:cNvSpPr>
            <p:nvPr/>
          </p:nvSpPr>
          <p:spPr bwMode="auto">
            <a:xfrm flipH="1">
              <a:off x="6243638" y="4940300"/>
              <a:ext cx="276225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8"/>
            <p:cNvSpPr>
              <a:spLocks noChangeArrowheads="1"/>
            </p:cNvSpPr>
            <p:nvPr/>
          </p:nvSpPr>
          <p:spPr bwMode="auto">
            <a:xfrm>
              <a:off x="4662488" y="38592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4835525" y="4511675"/>
              <a:ext cx="123825" cy="1444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5108575" y="4916488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14" name="Oval 21"/>
            <p:cNvSpPr>
              <a:spLocks noChangeArrowheads="1"/>
            </p:cNvSpPr>
            <p:nvPr/>
          </p:nvSpPr>
          <p:spPr bwMode="auto">
            <a:xfrm>
              <a:off x="5438775" y="5191125"/>
              <a:ext cx="123825" cy="1444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15" name="Oval 22"/>
            <p:cNvSpPr>
              <a:spLocks noChangeArrowheads="1"/>
            </p:cNvSpPr>
            <p:nvPr/>
          </p:nvSpPr>
          <p:spPr bwMode="auto">
            <a:xfrm>
              <a:off x="6024563" y="53324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16" name="Oval 23"/>
            <p:cNvSpPr>
              <a:spLocks noChangeArrowheads="1"/>
            </p:cNvSpPr>
            <p:nvPr/>
          </p:nvSpPr>
          <p:spPr bwMode="auto">
            <a:xfrm>
              <a:off x="6694488" y="54467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6119813" y="4068763"/>
              <a:ext cx="123825" cy="14605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3097213" y="5373688"/>
              <a:ext cx="1077912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Times" panose="02020603050405020304" pitchFamily="18" charset="0"/>
                  <a:ea typeface="MS PGothic" panose="020B0600070205080204" pitchFamily="34" charset="-128"/>
                </a:rPr>
                <a:t>Utopia point</a:t>
              </a:r>
              <a:endParaRPr lang="en-US" altLang="zh-CN" sz="1800">
                <a:latin typeface="Times" panose="02020603050405020304" pitchFamily="18" charset="0"/>
                <a:ea typeface="MS PGothic" panose="020B0600070205080204" pitchFamily="34" charset="-128"/>
              </a:endParaRPr>
            </a:p>
          </p:txBody>
        </p:sp>
        <p:sp>
          <p:nvSpPr>
            <p:cNvPr id="19" name="Line 29"/>
            <p:cNvSpPr>
              <a:spLocks noChangeShapeType="1"/>
            </p:cNvSpPr>
            <p:nvPr/>
          </p:nvSpPr>
          <p:spPr bwMode="auto">
            <a:xfrm flipH="1">
              <a:off x="4551363" y="3155950"/>
              <a:ext cx="3175" cy="814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45"/>
            <p:cNvSpPr txBox="1">
              <a:spLocks noChangeArrowheads="1"/>
            </p:cNvSpPr>
            <p:nvPr/>
          </p:nvSpPr>
          <p:spPr bwMode="auto">
            <a:xfrm>
              <a:off x="4557713" y="3227388"/>
              <a:ext cx="458787" cy="61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</a:rPr>
                <a:t>better</a:t>
              </a:r>
            </a:p>
          </p:txBody>
        </p:sp>
        <p:sp>
          <p:nvSpPr>
            <p:cNvPr id="21" name="Text Box 30"/>
            <p:cNvSpPr txBox="1">
              <a:spLocks noChangeArrowheads="1"/>
            </p:cNvSpPr>
            <p:nvPr/>
          </p:nvSpPr>
          <p:spPr bwMode="auto">
            <a:xfrm>
              <a:off x="3711872" y="3739070"/>
              <a:ext cx="461665" cy="109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Times" panose="02020603050405020304" pitchFamily="18" charset="0"/>
                </a:rPr>
                <a:t>Criterion 2</a:t>
              </a:r>
            </a:p>
          </p:txBody>
        </p:sp>
        <p:sp>
          <p:nvSpPr>
            <p:cNvPr id="22" name="Line 6"/>
            <p:cNvSpPr>
              <a:spLocks noChangeShapeType="1"/>
            </p:cNvSpPr>
            <p:nvPr/>
          </p:nvSpPr>
          <p:spPr bwMode="auto">
            <a:xfrm>
              <a:off x="3816350" y="5710238"/>
              <a:ext cx="4492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 flipH="1">
              <a:off x="6243638" y="4940300"/>
              <a:ext cx="276225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4662488" y="38592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25" name="Oval 19"/>
            <p:cNvSpPr>
              <a:spLocks noChangeArrowheads="1"/>
            </p:cNvSpPr>
            <p:nvPr/>
          </p:nvSpPr>
          <p:spPr bwMode="auto">
            <a:xfrm>
              <a:off x="4835525" y="4511675"/>
              <a:ext cx="123825" cy="1444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26" name="Oval 20"/>
            <p:cNvSpPr>
              <a:spLocks noChangeArrowheads="1"/>
            </p:cNvSpPr>
            <p:nvPr/>
          </p:nvSpPr>
          <p:spPr bwMode="auto">
            <a:xfrm>
              <a:off x="5108575" y="4916488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27" name="Oval 21"/>
            <p:cNvSpPr>
              <a:spLocks noChangeArrowheads="1"/>
            </p:cNvSpPr>
            <p:nvPr/>
          </p:nvSpPr>
          <p:spPr bwMode="auto">
            <a:xfrm>
              <a:off x="5438775" y="5191125"/>
              <a:ext cx="123825" cy="1444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28" name="Oval 22"/>
            <p:cNvSpPr>
              <a:spLocks noChangeArrowheads="1"/>
            </p:cNvSpPr>
            <p:nvPr/>
          </p:nvSpPr>
          <p:spPr bwMode="auto">
            <a:xfrm>
              <a:off x="6024563" y="53324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29" name="Oval 23"/>
            <p:cNvSpPr>
              <a:spLocks noChangeArrowheads="1"/>
            </p:cNvSpPr>
            <p:nvPr/>
          </p:nvSpPr>
          <p:spPr bwMode="auto">
            <a:xfrm>
              <a:off x="6694488" y="54467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H="1">
              <a:off x="6346825" y="3922713"/>
              <a:ext cx="303213" cy="168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 flipH="1">
              <a:off x="4551363" y="3155950"/>
              <a:ext cx="3175" cy="814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Box 45"/>
            <p:cNvSpPr txBox="1">
              <a:spLocks noChangeArrowheads="1"/>
            </p:cNvSpPr>
            <p:nvPr/>
          </p:nvSpPr>
          <p:spPr bwMode="auto">
            <a:xfrm>
              <a:off x="4557713" y="3227388"/>
              <a:ext cx="458787" cy="61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</a:rPr>
                <a:t>better</a:t>
              </a:r>
            </a:p>
          </p:txBody>
        </p:sp>
        <p:sp>
          <p:nvSpPr>
            <p:cNvPr id="33" name="Line 15"/>
            <p:cNvSpPr>
              <a:spLocks noChangeShapeType="1"/>
            </p:cNvSpPr>
            <p:nvPr/>
          </p:nvSpPr>
          <p:spPr bwMode="auto">
            <a:xfrm flipH="1">
              <a:off x="6243638" y="4940300"/>
              <a:ext cx="276225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Oval 18"/>
            <p:cNvSpPr>
              <a:spLocks noChangeArrowheads="1"/>
            </p:cNvSpPr>
            <p:nvPr/>
          </p:nvSpPr>
          <p:spPr bwMode="auto">
            <a:xfrm>
              <a:off x="4662488" y="38592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35" name="Oval 19"/>
            <p:cNvSpPr>
              <a:spLocks noChangeArrowheads="1"/>
            </p:cNvSpPr>
            <p:nvPr/>
          </p:nvSpPr>
          <p:spPr bwMode="auto">
            <a:xfrm>
              <a:off x="4835525" y="4511675"/>
              <a:ext cx="123825" cy="1444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36" name="Oval 20"/>
            <p:cNvSpPr>
              <a:spLocks noChangeArrowheads="1"/>
            </p:cNvSpPr>
            <p:nvPr/>
          </p:nvSpPr>
          <p:spPr bwMode="auto">
            <a:xfrm>
              <a:off x="5108575" y="4916488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37" name="Oval 21"/>
            <p:cNvSpPr>
              <a:spLocks noChangeArrowheads="1"/>
            </p:cNvSpPr>
            <p:nvPr/>
          </p:nvSpPr>
          <p:spPr bwMode="auto">
            <a:xfrm>
              <a:off x="5438775" y="5191125"/>
              <a:ext cx="123825" cy="1444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38" name="Oval 22"/>
            <p:cNvSpPr>
              <a:spLocks noChangeArrowheads="1"/>
            </p:cNvSpPr>
            <p:nvPr/>
          </p:nvSpPr>
          <p:spPr bwMode="auto">
            <a:xfrm>
              <a:off x="6024563" y="53324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39" name="Oval 23"/>
            <p:cNvSpPr>
              <a:spLocks noChangeArrowheads="1"/>
            </p:cNvSpPr>
            <p:nvPr/>
          </p:nvSpPr>
          <p:spPr bwMode="auto">
            <a:xfrm>
              <a:off x="6694488" y="5446713"/>
              <a:ext cx="123825" cy="1444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Times" panose="02020603050405020304" pitchFamily="18" charset="0"/>
              </a:endParaRPr>
            </a:p>
          </p:txBody>
        </p:sp>
        <p:sp>
          <p:nvSpPr>
            <p:cNvPr id="40" name="Line 29"/>
            <p:cNvSpPr>
              <a:spLocks noChangeShapeType="1"/>
            </p:cNvSpPr>
            <p:nvPr/>
          </p:nvSpPr>
          <p:spPr bwMode="auto">
            <a:xfrm flipH="1">
              <a:off x="7459663" y="5514975"/>
              <a:ext cx="86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16"/>
            <p:cNvSpPr>
              <a:spLocks noChangeShapeType="1"/>
            </p:cNvSpPr>
            <p:nvPr/>
          </p:nvSpPr>
          <p:spPr bwMode="auto">
            <a:xfrm>
              <a:off x="4330700" y="5526088"/>
              <a:ext cx="207963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44"/>
            <p:cNvSpPr txBox="1">
              <a:spLocks noChangeArrowheads="1"/>
            </p:cNvSpPr>
            <p:nvPr/>
          </p:nvSpPr>
          <p:spPr bwMode="auto">
            <a:xfrm>
              <a:off x="7597775" y="5143500"/>
              <a:ext cx="7048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</a:rPr>
                <a:t>better</a:t>
              </a:r>
            </a:p>
          </p:txBody>
        </p:sp>
        <p:sp>
          <p:nvSpPr>
            <p:cNvPr id="43" name="Text Box 30"/>
            <p:cNvSpPr txBox="1">
              <a:spLocks noChangeArrowheads="1"/>
            </p:cNvSpPr>
            <p:nvPr/>
          </p:nvSpPr>
          <p:spPr bwMode="auto">
            <a:xfrm>
              <a:off x="6510338" y="3617913"/>
              <a:ext cx="155892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latin typeface="Times" panose="02020603050405020304" pitchFamily="18" charset="0"/>
                </a:rPr>
                <a:t>Dominated point</a:t>
              </a:r>
            </a:p>
          </p:txBody>
        </p:sp>
        <p:sp>
          <p:nvSpPr>
            <p:cNvPr id="44" name="Freeform 103"/>
            <p:cNvSpPr>
              <a:spLocks/>
            </p:cNvSpPr>
            <p:nvPr/>
          </p:nvSpPr>
          <p:spPr bwMode="auto">
            <a:xfrm>
              <a:off x="4716463" y="3378200"/>
              <a:ext cx="3595687" cy="2165350"/>
            </a:xfrm>
            <a:custGeom>
              <a:avLst/>
              <a:gdLst>
                <a:gd name="T0" fmla="*/ 0 w 2265"/>
                <a:gd name="T1" fmla="*/ 2147483647 h 1364"/>
                <a:gd name="T2" fmla="*/ 2147483647 w 2265"/>
                <a:gd name="T3" fmla="*/ 2147483647 h 1364"/>
                <a:gd name="T4" fmla="*/ 2147483647 w 2265"/>
                <a:gd name="T5" fmla="*/ 2147483647 h 1364"/>
                <a:gd name="T6" fmla="*/ 2147483647 w 2265"/>
                <a:gd name="T7" fmla="*/ 2147483647 h 1364"/>
                <a:gd name="T8" fmla="*/ 2147483647 w 2265"/>
                <a:gd name="T9" fmla="*/ 2147483647 h 1364"/>
                <a:gd name="T10" fmla="*/ 2147483647 w 2265"/>
                <a:gd name="T11" fmla="*/ 2147483647 h 1364"/>
                <a:gd name="T12" fmla="*/ 2147483647 w 2265"/>
                <a:gd name="T13" fmla="*/ 2147483647 h 1364"/>
                <a:gd name="T14" fmla="*/ 2147483647 w 2265"/>
                <a:gd name="T15" fmla="*/ 2147483647 h 1364"/>
                <a:gd name="T16" fmla="*/ 2147483647 w 2265"/>
                <a:gd name="T17" fmla="*/ 2147483647 h 1364"/>
                <a:gd name="T18" fmla="*/ 2147483647 w 2265"/>
                <a:gd name="T19" fmla="*/ 2147483647 h 1364"/>
                <a:gd name="T20" fmla="*/ 2147483647 w 2265"/>
                <a:gd name="T21" fmla="*/ 2147483647 h 1364"/>
                <a:gd name="T22" fmla="*/ 2147483647 w 2265"/>
                <a:gd name="T23" fmla="*/ 2147483647 h 1364"/>
                <a:gd name="T24" fmla="*/ 2147483647 w 2265"/>
                <a:gd name="T25" fmla="*/ 2147483647 h 1364"/>
                <a:gd name="T26" fmla="*/ 2147483647 w 2265"/>
                <a:gd name="T27" fmla="*/ 2147483647 h 1364"/>
                <a:gd name="T28" fmla="*/ 2147483647 w 2265"/>
                <a:gd name="T29" fmla="*/ 2147483647 h 1364"/>
                <a:gd name="T30" fmla="*/ 2147483647 w 2265"/>
                <a:gd name="T31" fmla="*/ 2147483647 h 1364"/>
                <a:gd name="T32" fmla="*/ 2147483647 w 2265"/>
                <a:gd name="T33" fmla="*/ 2147483647 h 1364"/>
                <a:gd name="T34" fmla="*/ 2147483647 w 2265"/>
                <a:gd name="T35" fmla="*/ 2147483647 h 1364"/>
                <a:gd name="T36" fmla="*/ 2147483647 w 2265"/>
                <a:gd name="T37" fmla="*/ 2147483647 h 1364"/>
                <a:gd name="T38" fmla="*/ 2147483647 w 2265"/>
                <a:gd name="T39" fmla="*/ 2147483647 h 1364"/>
                <a:gd name="T40" fmla="*/ 2147483647 w 2265"/>
                <a:gd name="T41" fmla="*/ 2147483647 h 1364"/>
                <a:gd name="T42" fmla="*/ 2147483647 w 2265"/>
                <a:gd name="T43" fmla="*/ 2147483647 h 1364"/>
                <a:gd name="T44" fmla="*/ 2147483647 w 2265"/>
                <a:gd name="T45" fmla="*/ 2147483647 h 1364"/>
                <a:gd name="T46" fmla="*/ 2147483647 w 2265"/>
                <a:gd name="T47" fmla="*/ 2147483647 h 1364"/>
                <a:gd name="T48" fmla="*/ 2147483647 w 2265"/>
                <a:gd name="T49" fmla="*/ 2147483647 h 1364"/>
                <a:gd name="T50" fmla="*/ 2147483647 w 2265"/>
                <a:gd name="T51" fmla="*/ 2147483647 h 1364"/>
                <a:gd name="T52" fmla="*/ 2147483647 w 2265"/>
                <a:gd name="T53" fmla="*/ 2147483647 h 1364"/>
                <a:gd name="T54" fmla="*/ 2147483647 w 2265"/>
                <a:gd name="T55" fmla="*/ 2147483647 h 1364"/>
                <a:gd name="T56" fmla="*/ 2147483647 w 2265"/>
                <a:gd name="T57" fmla="*/ 2147483647 h 1364"/>
                <a:gd name="T58" fmla="*/ 2147483647 w 2265"/>
                <a:gd name="T59" fmla="*/ 2147483647 h 1364"/>
                <a:gd name="T60" fmla="*/ 2147483647 w 2265"/>
                <a:gd name="T61" fmla="*/ 2147483647 h 1364"/>
                <a:gd name="T62" fmla="*/ 2147483647 w 2265"/>
                <a:gd name="T63" fmla="*/ 2147483647 h 1364"/>
                <a:gd name="T64" fmla="*/ 2147483647 w 2265"/>
                <a:gd name="T65" fmla="*/ 2147483647 h 1364"/>
                <a:gd name="T66" fmla="*/ 2147483647 w 2265"/>
                <a:gd name="T67" fmla="*/ 2147483647 h 1364"/>
                <a:gd name="T68" fmla="*/ 0 w 2265"/>
                <a:gd name="T69" fmla="*/ 2147483647 h 13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65"/>
                <a:gd name="T106" fmla="*/ 0 h 1364"/>
                <a:gd name="T107" fmla="*/ 2265 w 2265"/>
                <a:gd name="T108" fmla="*/ 1364 h 13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65" h="1364">
                  <a:moveTo>
                    <a:pt x="0" y="341"/>
                  </a:moveTo>
                  <a:cubicBezTo>
                    <a:pt x="0" y="396"/>
                    <a:pt x="1" y="517"/>
                    <a:pt x="19" y="587"/>
                  </a:cubicBezTo>
                  <a:cubicBezTo>
                    <a:pt x="37" y="657"/>
                    <a:pt x="64" y="686"/>
                    <a:pt x="110" y="761"/>
                  </a:cubicBezTo>
                  <a:cubicBezTo>
                    <a:pt x="156" y="836"/>
                    <a:pt x="229" y="963"/>
                    <a:pt x="293" y="1035"/>
                  </a:cubicBezTo>
                  <a:cubicBezTo>
                    <a:pt x="357" y="1107"/>
                    <a:pt x="401" y="1150"/>
                    <a:pt x="494" y="1191"/>
                  </a:cubicBezTo>
                  <a:cubicBezTo>
                    <a:pt x="587" y="1232"/>
                    <a:pt x="719" y="1255"/>
                    <a:pt x="851" y="1282"/>
                  </a:cubicBezTo>
                  <a:cubicBezTo>
                    <a:pt x="983" y="1309"/>
                    <a:pt x="1193" y="1346"/>
                    <a:pt x="1290" y="1355"/>
                  </a:cubicBezTo>
                  <a:cubicBezTo>
                    <a:pt x="1387" y="1364"/>
                    <a:pt x="1390" y="1343"/>
                    <a:pt x="1436" y="1337"/>
                  </a:cubicBezTo>
                  <a:cubicBezTo>
                    <a:pt x="1482" y="1331"/>
                    <a:pt x="1520" y="1331"/>
                    <a:pt x="1564" y="1319"/>
                  </a:cubicBezTo>
                  <a:cubicBezTo>
                    <a:pt x="1608" y="1307"/>
                    <a:pt x="1646" y="1284"/>
                    <a:pt x="1701" y="1264"/>
                  </a:cubicBezTo>
                  <a:cubicBezTo>
                    <a:pt x="1756" y="1244"/>
                    <a:pt x="1832" y="1233"/>
                    <a:pt x="1893" y="1200"/>
                  </a:cubicBezTo>
                  <a:cubicBezTo>
                    <a:pt x="1954" y="1167"/>
                    <a:pt x="2020" y="1103"/>
                    <a:pt x="2067" y="1063"/>
                  </a:cubicBezTo>
                  <a:cubicBezTo>
                    <a:pt x="2114" y="1023"/>
                    <a:pt x="2152" y="992"/>
                    <a:pt x="2176" y="962"/>
                  </a:cubicBezTo>
                  <a:cubicBezTo>
                    <a:pt x="2200" y="932"/>
                    <a:pt x="2201" y="912"/>
                    <a:pt x="2213" y="880"/>
                  </a:cubicBezTo>
                  <a:cubicBezTo>
                    <a:pt x="2225" y="848"/>
                    <a:pt x="2242" y="814"/>
                    <a:pt x="2250" y="770"/>
                  </a:cubicBezTo>
                  <a:cubicBezTo>
                    <a:pt x="2258" y="726"/>
                    <a:pt x="2257" y="664"/>
                    <a:pt x="2259" y="615"/>
                  </a:cubicBezTo>
                  <a:cubicBezTo>
                    <a:pt x="2261" y="566"/>
                    <a:pt x="2265" y="524"/>
                    <a:pt x="2259" y="478"/>
                  </a:cubicBezTo>
                  <a:cubicBezTo>
                    <a:pt x="2253" y="432"/>
                    <a:pt x="2237" y="378"/>
                    <a:pt x="2222" y="341"/>
                  </a:cubicBezTo>
                  <a:cubicBezTo>
                    <a:pt x="2207" y="304"/>
                    <a:pt x="2193" y="285"/>
                    <a:pt x="2167" y="258"/>
                  </a:cubicBezTo>
                  <a:cubicBezTo>
                    <a:pt x="2141" y="231"/>
                    <a:pt x="2107" y="202"/>
                    <a:pt x="2067" y="176"/>
                  </a:cubicBezTo>
                  <a:cubicBezTo>
                    <a:pt x="2027" y="150"/>
                    <a:pt x="1974" y="121"/>
                    <a:pt x="1930" y="103"/>
                  </a:cubicBezTo>
                  <a:cubicBezTo>
                    <a:pt x="1886" y="85"/>
                    <a:pt x="1852" y="77"/>
                    <a:pt x="1802" y="66"/>
                  </a:cubicBezTo>
                  <a:cubicBezTo>
                    <a:pt x="1752" y="55"/>
                    <a:pt x="1686" y="48"/>
                    <a:pt x="1628" y="39"/>
                  </a:cubicBezTo>
                  <a:cubicBezTo>
                    <a:pt x="1570" y="30"/>
                    <a:pt x="1510" y="17"/>
                    <a:pt x="1454" y="11"/>
                  </a:cubicBezTo>
                  <a:cubicBezTo>
                    <a:pt x="1398" y="5"/>
                    <a:pt x="1340" y="4"/>
                    <a:pt x="1290" y="2"/>
                  </a:cubicBezTo>
                  <a:cubicBezTo>
                    <a:pt x="1240" y="0"/>
                    <a:pt x="1202" y="0"/>
                    <a:pt x="1152" y="2"/>
                  </a:cubicBezTo>
                  <a:cubicBezTo>
                    <a:pt x="1102" y="4"/>
                    <a:pt x="1052" y="5"/>
                    <a:pt x="988" y="11"/>
                  </a:cubicBezTo>
                  <a:cubicBezTo>
                    <a:pt x="924" y="17"/>
                    <a:pt x="829" y="30"/>
                    <a:pt x="768" y="39"/>
                  </a:cubicBezTo>
                  <a:cubicBezTo>
                    <a:pt x="707" y="48"/>
                    <a:pt x="680" y="57"/>
                    <a:pt x="622" y="66"/>
                  </a:cubicBezTo>
                  <a:cubicBezTo>
                    <a:pt x="564" y="75"/>
                    <a:pt x="479" y="80"/>
                    <a:pt x="421" y="94"/>
                  </a:cubicBezTo>
                  <a:cubicBezTo>
                    <a:pt x="363" y="108"/>
                    <a:pt x="319" y="132"/>
                    <a:pt x="275" y="149"/>
                  </a:cubicBezTo>
                  <a:cubicBezTo>
                    <a:pt x="231" y="166"/>
                    <a:pt x="191" y="180"/>
                    <a:pt x="156" y="194"/>
                  </a:cubicBezTo>
                  <a:cubicBezTo>
                    <a:pt x="121" y="208"/>
                    <a:pt x="87" y="220"/>
                    <a:pt x="64" y="231"/>
                  </a:cubicBezTo>
                  <a:cubicBezTo>
                    <a:pt x="41" y="242"/>
                    <a:pt x="30" y="241"/>
                    <a:pt x="19" y="258"/>
                  </a:cubicBezTo>
                  <a:cubicBezTo>
                    <a:pt x="8" y="275"/>
                    <a:pt x="0" y="286"/>
                    <a:pt x="0" y="341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 Box 104"/>
            <p:cNvSpPr txBox="1">
              <a:spLocks noChangeArrowheads="1"/>
            </p:cNvSpPr>
            <p:nvPr/>
          </p:nvSpPr>
          <p:spPr bwMode="auto">
            <a:xfrm>
              <a:off x="5295900" y="4325938"/>
              <a:ext cx="27876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24459C"/>
                </a:buClr>
                <a:buSzPct val="110000"/>
                <a:buFont typeface="Times" panose="02020603050405020304" pitchFamily="18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Times" panose="02020603050405020304" pitchFamily="18" charset="0"/>
                </a:rPr>
                <a:t>Obtainable Criterion Region</a:t>
              </a:r>
            </a:p>
          </p:txBody>
        </p:sp>
        <p:sp>
          <p:nvSpPr>
            <p:cNvPr id="46" name="Line 7"/>
            <p:cNvSpPr>
              <a:spLocks noChangeShapeType="1"/>
            </p:cNvSpPr>
            <p:nvPr/>
          </p:nvSpPr>
          <p:spPr bwMode="auto">
            <a:xfrm flipH="1">
              <a:off x="4181475" y="3113088"/>
              <a:ext cx="23813" cy="3025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433979" y="5296969"/>
            <a:ext cx="5324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Lu, Anderson-Cook, and Robinson(2011) and 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Anderson-Cook &amp; Lu (2015) offer structured process with a rich set of graphical tools to facilitate informed and data-driven decisions</a:t>
            </a:r>
          </a:p>
        </p:txBody>
      </p:sp>
    </p:spTree>
    <p:extLst>
      <p:ext uri="{BB962C8B-B14F-4D97-AF65-F5344CB8AC3E}">
        <p14:creationId xmlns:p14="http://schemas.microsoft.com/office/powerpoint/2010/main" val="2680142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3204" y="57058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Strategies for Different Priorities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45431" y="1295297"/>
                <a:ext cx="11205949" cy="4530725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Strategy 1: Controlling Consumer’s Risk first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Consider CR as most important and can only accept </a:t>
                </a:r>
                <a:r>
                  <a:rPr 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 ≤ 0.2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Find the Pareto front based on the remaining three criteria (PR, AP &amp;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front contains only 21 test plans corresponding to different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∈[0,20]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5431" y="1295297"/>
                <a:ext cx="11205949" cy="4530725"/>
              </a:xfrm>
              <a:blipFill rotWithShape="1">
                <a:blip r:embed="rId3"/>
                <a:stretch>
                  <a:fillRect l="-490" t="-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855" y="3169508"/>
            <a:ext cx="4906248" cy="368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13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6192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Strategy 1 Examples – Fixed CR ≤ 0.2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242" y="1947198"/>
            <a:ext cx="4906248" cy="36884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4277" y="1655411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Fix n ≤ 150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310743" y="3275045"/>
            <a:ext cx="3853543" cy="373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830008" y="2360646"/>
            <a:ext cx="205274" cy="2696546"/>
            <a:chOff x="6830008" y="2360646"/>
            <a:chExt cx="205274" cy="2696546"/>
          </a:xfrm>
        </p:grpSpPr>
        <p:sp>
          <p:nvSpPr>
            <p:cNvPr id="9" name="Oval 8"/>
            <p:cNvSpPr/>
            <p:nvPr/>
          </p:nvSpPr>
          <p:spPr>
            <a:xfrm>
              <a:off x="6830008" y="3200400"/>
              <a:ext cx="205274" cy="20527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6932645" y="2360646"/>
              <a:ext cx="0" cy="26965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334277" y="2202806"/>
            <a:ext cx="1976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selected gives: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14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≈ 0.07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≈ 0.93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6677" y="4112472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Fix c ≤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6677" y="4659867"/>
            <a:ext cx="1976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selected gives: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44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≈ 0.30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≈ 0.90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5047861" y="2360646"/>
            <a:ext cx="27992" cy="269654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212460" y="2127485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Fix PR ≤ 0.1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12460" y="2674880"/>
            <a:ext cx="1976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selected gives: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117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11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≈ 0.93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235667" y="4644129"/>
            <a:ext cx="366044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6237514" y="2360646"/>
            <a:ext cx="227832" cy="2696546"/>
            <a:chOff x="6237514" y="2360646"/>
            <a:chExt cx="227832" cy="2696546"/>
          </a:xfrm>
        </p:grpSpPr>
        <p:sp>
          <p:nvSpPr>
            <p:cNvPr id="24" name="Oval 23"/>
            <p:cNvSpPr/>
            <p:nvPr/>
          </p:nvSpPr>
          <p:spPr>
            <a:xfrm>
              <a:off x="6237514" y="4481804"/>
              <a:ext cx="227832" cy="29459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/>
            <p:cNvCxnSpPr/>
            <p:nvPr/>
          </p:nvCxnSpPr>
          <p:spPr>
            <a:xfrm flipV="1">
              <a:off x="6351430" y="2360646"/>
              <a:ext cx="0" cy="269654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354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76400" y="35876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Strategy 2: Controlling Producer’s Risk first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Consider PR as most important and can only accept </a:t>
                </a:r>
                <a:r>
                  <a:rPr 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 ≤ 0.2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Find the Pareto front based on the remaining three criteria (CR, AP &amp;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Much richer front with 2592 test plans</a:t>
                </a: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6400" y="358768"/>
                <a:ext cx="10515600" cy="4351338"/>
              </a:xfrm>
              <a:blipFill rotWithShape="1">
                <a:blip r:embed="rId3"/>
                <a:stretch>
                  <a:fillRect l="-522" t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3365156" y="2079788"/>
            <a:ext cx="5970373" cy="472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22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6192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Strategy 2 Examples – Fixed PR ≤ 0.2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3365156" y="2079788"/>
            <a:ext cx="5970373" cy="47226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3063" y="2024743"/>
            <a:ext cx="173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Fix CR ≤ 0.15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063" y="2572138"/>
            <a:ext cx="2146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multiple choices</a:t>
            </a:r>
          </a:p>
          <a:p>
            <a:pPr marL="342900" indent="-342900">
              <a:buAutoNum type="alphaLcPeriod"/>
            </a:pPr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 c ≤ 5</a:t>
            </a:r>
          </a:p>
          <a:p>
            <a:endParaRPr lang="en-US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861995" y="3528505"/>
            <a:ext cx="4808669" cy="43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849012" y="3461346"/>
            <a:ext cx="197676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selected gives: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100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9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 ≈ 0.19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≈ 0.87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or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95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9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 ≈ 0.2</a:t>
            </a:r>
          </a:p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≈ 0.85</a:t>
            </a:r>
          </a:p>
          <a:p>
            <a:endParaRPr lang="en-US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18054" y="3744952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Fix c ≤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88396" y="4200010"/>
            <a:ext cx="1976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selected gives:</a:t>
            </a:r>
          </a:p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193</a:t>
            </a:r>
          </a:p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≈ 0.92</a:t>
            </a:r>
          </a:p>
          <a:p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281544" y="5400339"/>
            <a:ext cx="430305" cy="742277"/>
          </a:xfrm>
          <a:custGeom>
            <a:avLst/>
            <a:gdLst>
              <a:gd name="connsiteX0" fmla="*/ 430305 w 430305"/>
              <a:gd name="connsiteY0" fmla="*/ 0 h 742277"/>
              <a:gd name="connsiteX1" fmla="*/ 290456 w 430305"/>
              <a:gd name="connsiteY1" fmla="*/ 408790 h 742277"/>
              <a:gd name="connsiteX2" fmla="*/ 0 w 430305"/>
              <a:gd name="connsiteY2" fmla="*/ 742277 h 742277"/>
              <a:gd name="connsiteX3" fmla="*/ 0 w 430305"/>
              <a:gd name="connsiteY3" fmla="*/ 742277 h 742277"/>
              <a:gd name="connsiteX4" fmla="*/ 21515 w 430305"/>
              <a:gd name="connsiteY4" fmla="*/ 742277 h 74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305" h="742277">
                <a:moveTo>
                  <a:pt x="430305" y="0"/>
                </a:moveTo>
                <a:cubicBezTo>
                  <a:pt x="396239" y="142538"/>
                  <a:pt x="362173" y="285077"/>
                  <a:pt x="290456" y="408790"/>
                </a:cubicBezTo>
                <a:cubicBezTo>
                  <a:pt x="218739" y="532503"/>
                  <a:pt x="0" y="742277"/>
                  <a:pt x="0" y="742277"/>
                </a:cubicBezTo>
                <a:lnTo>
                  <a:pt x="0" y="742277"/>
                </a:lnTo>
                <a:lnTo>
                  <a:pt x="21515" y="742277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09769" y="3202203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Possible</a:t>
            </a:r>
            <a:endParaRPr lang="en-US" b="1"/>
          </a:p>
        </p:txBody>
      </p:sp>
      <p:sp>
        <p:nvSpPr>
          <p:cNvPr id="18" name="Freeform 17"/>
          <p:cNvSpPr/>
          <p:nvPr/>
        </p:nvSpPr>
        <p:spPr>
          <a:xfrm>
            <a:off x="5088367" y="2872292"/>
            <a:ext cx="2183802" cy="3270324"/>
          </a:xfrm>
          <a:custGeom>
            <a:avLst/>
            <a:gdLst>
              <a:gd name="connsiteX0" fmla="*/ 2183802 w 2183802"/>
              <a:gd name="connsiteY0" fmla="*/ 0 h 3270324"/>
              <a:gd name="connsiteX1" fmla="*/ 1753497 w 2183802"/>
              <a:gd name="connsiteY1" fmla="*/ 1075764 h 3270324"/>
              <a:gd name="connsiteX2" fmla="*/ 1161826 w 2183802"/>
              <a:gd name="connsiteY2" fmla="*/ 2398955 h 3270324"/>
              <a:gd name="connsiteX3" fmla="*/ 516367 w 2183802"/>
              <a:gd name="connsiteY3" fmla="*/ 3119717 h 3270324"/>
              <a:gd name="connsiteX4" fmla="*/ 0 w 2183802"/>
              <a:gd name="connsiteY4" fmla="*/ 3270324 h 3270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3802" h="3270324">
                <a:moveTo>
                  <a:pt x="2183802" y="0"/>
                </a:moveTo>
                <a:cubicBezTo>
                  <a:pt x="2053814" y="337969"/>
                  <a:pt x="1923826" y="675938"/>
                  <a:pt x="1753497" y="1075764"/>
                </a:cubicBezTo>
                <a:cubicBezTo>
                  <a:pt x="1583168" y="1475590"/>
                  <a:pt x="1368014" y="2058296"/>
                  <a:pt x="1161826" y="2398955"/>
                </a:cubicBezTo>
                <a:cubicBezTo>
                  <a:pt x="955638" y="2739614"/>
                  <a:pt x="710005" y="2974489"/>
                  <a:pt x="516367" y="3119717"/>
                </a:cubicBezTo>
                <a:cubicBezTo>
                  <a:pt x="322729" y="3264945"/>
                  <a:pt x="161364" y="3267634"/>
                  <a:pt x="0" y="3270324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6917168" y="2394075"/>
            <a:ext cx="107576" cy="39099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59308" y="1710456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Fix n ≤ 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59308" y="2262873"/>
            <a:ext cx="2146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multiple choices</a:t>
            </a:r>
          </a:p>
          <a:p>
            <a:pPr marL="342900" indent="-342900">
              <a:buAutoNum type="alphaLcPeriod"/>
            </a:pPr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 CR ≤ .2</a:t>
            </a:r>
          </a:p>
          <a:p>
            <a:endParaRPr lang="en-US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5540188" y="2262873"/>
            <a:ext cx="32273" cy="404110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61995" y="4853964"/>
            <a:ext cx="4303059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5378824" y="4540628"/>
            <a:ext cx="268941" cy="398046"/>
            <a:chOff x="5378824" y="4540628"/>
            <a:chExt cx="268941" cy="398046"/>
          </a:xfrm>
        </p:grpSpPr>
        <p:sp>
          <p:nvSpPr>
            <p:cNvPr id="28" name="Oval 27"/>
            <p:cNvSpPr/>
            <p:nvPr/>
          </p:nvSpPr>
          <p:spPr>
            <a:xfrm>
              <a:off x="5378824" y="4800174"/>
              <a:ext cx="161364" cy="1385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459506" y="4540628"/>
              <a:ext cx="188259" cy="138935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896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6" grpId="0" animBg="1"/>
      <p:bldP spid="17" grpId="0"/>
      <p:bldP spid="18" grpId="0" animBg="1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1" y="612582"/>
                <a:ext cx="10515600" cy="564470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Strategy 3: Controlling the Maximum Allowable Failures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first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consider test plans for a given fixed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value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Find the Pareto front based on all four criteria (CR, PR, AP, &amp;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1" y="612582"/>
                <a:ext cx="10515600" cy="5644700"/>
              </a:xfrm>
              <a:blipFill>
                <a:blip r:embed="rId3"/>
                <a:stretch>
                  <a:fillRect l="-522" t="-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3012989" y="1943864"/>
            <a:ext cx="6106297" cy="483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22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59265" y="597953"/>
            <a:ext cx="6293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Strategy 3 Examples – Fixed c first</a:t>
            </a:r>
            <a:endParaRPr lang="en-US" sz="3200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3012989" y="1943864"/>
            <a:ext cx="6106297" cy="48338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6907" y="1943864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Fix c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68472" y="2387446"/>
            <a:ext cx="1253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 n ≈ 200</a:t>
            </a:r>
          </a:p>
          <a:p>
            <a:endParaRPr lang="en-US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68472" y="2878754"/>
            <a:ext cx="1976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selected gives:</a:t>
            </a:r>
          </a:p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 ≈ 0 </a:t>
            </a:r>
          </a:p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≈ 0.7    (!!!)</a:t>
            </a:r>
          </a:p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 ≈ 0.1    (!!!)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66137" y="1943864"/>
            <a:ext cx="3131651" cy="241690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379746" y="2128530"/>
            <a:ext cx="21515" cy="1862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422315" y="2128530"/>
            <a:ext cx="505610" cy="657701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530416" y="4591013"/>
            <a:ext cx="22493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 = 3</a:t>
            </a:r>
          </a:p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Likely sensible ranges</a:t>
            </a:r>
          </a:p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n are &lt; 80</a:t>
            </a:r>
          </a:p>
        </p:txBody>
      </p:sp>
    </p:spTree>
    <p:extLst>
      <p:ext uri="{BB962C8B-B14F-4D97-AF65-F5344CB8AC3E}">
        <p14:creationId xmlns:p14="http://schemas.microsoft.com/office/powerpoint/2010/main" val="276202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6805" y="65375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40680" y="1611104"/>
                <a:ext cx="10304418" cy="4894728"/>
              </a:xfrm>
            </p:spPr>
            <p:txBody>
              <a:bodyPr/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Zero-failure tests can over-simplify the decision and lead to inferior choices with unacceptably high producer’s risk and low probability of passing the test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Quantitative evaluation of multiple criteria helps understand trade-offs between different test criteria and their relationship with the design parameters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 front optimization offers a structured approach for eliminating non-contending choices and supporting a justifiable and tailored decision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strategies with effective graphical tools can be used for different user priorities and constraints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Sensitivity analysis can be done to evaluate the choices of threshold values and the prior distributions</a:t>
                </a:r>
              </a:p>
              <a:p>
                <a:pPr marL="0" indent="0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0680" y="1611104"/>
                <a:ext cx="10304418" cy="4894728"/>
              </a:xfrm>
              <a:blipFill>
                <a:blip r:embed="rId3"/>
                <a:stretch>
                  <a:fillRect l="-828" t="-996" r="-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626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4368" y="1664042"/>
            <a:ext cx="9477161" cy="5002427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Lu, L., Li, M., Anderson-Cook, C.M. (2016) “Multiple Objective Optimization in Reliability Demonstration Testing” </a:t>
            </a:r>
            <a:r>
              <a:rPr lang="en-US" sz="2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Quality Technology</a:t>
            </a:r>
            <a:r>
              <a:rPr lang="en-US" sz="2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48 (4) 326-342.</a:t>
            </a:r>
          </a:p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Anderson-Cook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C.M., Lu, L. (2015) “Much-needed structure: a new 5-step decision-making process helps you evaluate, balance competing objectives”,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Progress,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48(10) 42-50.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Hamada, M. S., Wilson, A.G., Reese, C.S., and Martz, H.F. (2008).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Bayesian Reliability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Springer.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Hart, L. (1990) “Reliability of modified designs: a Bayes’ analysis of an accelerated test of electronic assemblies”,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Transactions on Reliability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39, pp. 140-144.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Lu, L, Anderson-Cook, CM, and Robinson, TJ. (2011) “Optimization of designed experiments based on multiple criteria utilizing a Pareto frontier”,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Technometrics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53, pp. 353 – 365.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82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884C9-1515-4E5B-B2C7-51D630C0C0BB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87892" y="2712516"/>
            <a:ext cx="4400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9993184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29644</TotalTime>
  <Words>1245</Words>
  <Application>Microsoft Office PowerPoint</Application>
  <PresentationFormat>Widescreen</PresentationFormat>
  <Paragraphs>220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MS PGothic</vt:lpstr>
      <vt:lpstr>宋体</vt:lpstr>
      <vt:lpstr>Arial</vt:lpstr>
      <vt:lpstr>Calibri</vt:lpstr>
      <vt:lpstr>Cambria Math</vt:lpstr>
      <vt:lpstr>Century Gothic</vt:lpstr>
      <vt:lpstr>Times</vt:lpstr>
      <vt:lpstr>Times New Roman</vt:lpstr>
      <vt:lpstr>Wingdings 3</vt:lpstr>
      <vt:lpstr>Wisp</vt:lpstr>
      <vt:lpstr>Optimal Reliability Demonstration Test Plan with Multiple Objectives</vt:lpstr>
      <vt:lpstr>Outline</vt:lpstr>
      <vt:lpstr>Binomial Demonstration Test Plan</vt:lpstr>
      <vt:lpstr>Bayesian Risk Criteria</vt:lpstr>
      <vt:lpstr>Zero-Failure Test</vt:lpstr>
      <vt:lpstr>Binomial Test Plan Example</vt:lpstr>
      <vt:lpstr>Prior Distribution Specification</vt:lpstr>
      <vt:lpstr>Test Criteria</vt:lpstr>
      <vt:lpstr>Trade-offs between Criteria</vt:lpstr>
      <vt:lpstr>Trade-offs between  Criteria (Cont’d)</vt:lpstr>
      <vt:lpstr>Pareto Front Multiple Criteria Optimization</vt:lpstr>
      <vt:lpstr>Three Strategies for Different Priorities</vt:lpstr>
      <vt:lpstr>Strategy 1 Examples – Fixed CR ≤ 0.2</vt:lpstr>
      <vt:lpstr>PowerPoint Presentation</vt:lpstr>
      <vt:lpstr>Strategy 2 Examples – Fixed PR ≤ 0.2</vt:lpstr>
      <vt:lpstr>PowerPoint Presentation</vt:lpstr>
      <vt:lpstr>PowerPoint Presentation</vt:lpstr>
      <vt:lpstr>Conclusions</vt:lpstr>
      <vt:lpstr>Reference</vt:lpstr>
      <vt:lpstr>PowerPoint Presentation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Objective Optimization in Reliability Demonstration Tests</dc:title>
  <dc:creator>Lu, Lu</dc:creator>
  <cp:lastModifiedBy>Lu Lu</cp:lastModifiedBy>
  <cp:revision>84</cp:revision>
  <cp:lastPrinted>2017-05-13T14:29:49Z</cp:lastPrinted>
  <dcterms:created xsi:type="dcterms:W3CDTF">2016-05-02T17:57:05Z</dcterms:created>
  <dcterms:modified xsi:type="dcterms:W3CDTF">2018-05-11T15:53:57Z</dcterms:modified>
</cp:coreProperties>
</file>