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7" r:id="rId1"/>
  </p:sldMasterIdLst>
  <p:sldIdLst>
    <p:sldId id="256" r:id="rId2"/>
    <p:sldId id="261" r:id="rId3"/>
    <p:sldId id="257" r:id="rId4"/>
    <p:sldId id="264" r:id="rId5"/>
    <p:sldId id="265" r:id="rId6"/>
    <p:sldId id="266" r:id="rId7"/>
    <p:sldId id="268" r:id="rId8"/>
  </p:sldIdLst>
  <p:sldSz cx="12192000" cy="6858000"/>
  <p:notesSz cx="9369425" cy="7077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5/10/2018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3222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857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2038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700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720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376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0260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991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823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0725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170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969942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70504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5070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6235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9676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920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5/10/2018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96277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>
            <a:outerShdw blurRad="177800" dist="38100" dir="2700000" algn="tl">
              <a:srgbClr val="000000">
                <a:alpha val="24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siteproject.org/2013/01/11/masters-of-networks-track-2-is-it-who-you-know-or-what-you-can-do/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siteproject.org/2013/01/11/masters-of-networks-track-2-is-it-who-you-know-or-what-you-can-do/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siteproject.org/2013/01/11/masters-of-networks-track-2-is-it-who-you-know-or-what-you-can-do/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siteproject.org/2013/01/11/masters-of-networks-track-2-is-it-who-you-know-or-what-you-can-do/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siteproject.org/2013/01/11/masters-of-networks-track-2-is-it-who-you-know-or-what-you-can-do/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siteproject.org/2013/01/11/masters-of-networks-track-2-is-it-who-you-know-or-what-you-can-do/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siteproject.org/2013/01/11/masters-of-networks-track-2-is-it-who-you-know-or-what-you-can-do/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4" descr="A star in the background&#10;&#10;Description generated with high confidence">
            <a:extLst>
              <a:ext uri="{FF2B5EF4-FFF2-40B4-BE49-F238E27FC236}">
                <a16:creationId xmlns:a16="http://schemas.microsoft.com/office/drawing/2014/main" id="{A1D293DC-FB54-4093-9958-E80E2ACA343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949492" y="106420"/>
            <a:ext cx="7085192" cy="4142394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3500000" scaled="1"/>
            <a:tileRect/>
          </a:gradFill>
          <a:effectLst>
            <a:softEdge rad="63500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C9C0144-6E8D-47C7-8FC7-FDD12689ED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79443" y="2079668"/>
            <a:ext cx="8791575" cy="2387600"/>
          </a:xfrm>
        </p:spPr>
        <p:txBody>
          <a:bodyPr/>
          <a:lstStyle/>
          <a:p>
            <a:r>
              <a:rPr lang="en-US" dirty="0"/>
              <a:t>Cyber futures</a:t>
            </a:r>
            <a:br>
              <a:rPr lang="en-US" dirty="0"/>
            </a:br>
            <a:r>
              <a:rPr lang="en-US" sz="2000" dirty="0"/>
              <a:t>surviving and thriving in the brave new world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C8A9D62-0062-46C1-80B1-9CB4D0615ACE}"/>
              </a:ext>
            </a:extLst>
          </p:cNvPr>
          <p:cNvSpPr txBox="1"/>
          <p:nvPr/>
        </p:nvSpPr>
        <p:spPr>
          <a:xfrm>
            <a:off x="8664901" y="5155134"/>
            <a:ext cx="32419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Dr. Ronald Sanders</a:t>
            </a:r>
          </a:p>
          <a:p>
            <a:r>
              <a:rPr lang="en-US" dirty="0"/>
              <a:t>Director and Clinical Professor</a:t>
            </a:r>
          </a:p>
          <a:p>
            <a:r>
              <a:rPr lang="en-US" dirty="0"/>
              <a:t>School of Public Affairs</a:t>
            </a:r>
          </a:p>
          <a:p>
            <a:r>
              <a:rPr lang="en-US" dirty="0"/>
              <a:t>University of South Florida</a:t>
            </a:r>
          </a:p>
        </p:txBody>
      </p:sp>
    </p:spTree>
    <p:extLst>
      <p:ext uri="{BB962C8B-B14F-4D97-AF65-F5344CB8AC3E}">
        <p14:creationId xmlns:p14="http://schemas.microsoft.com/office/powerpoint/2010/main" val="4215819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Content Placeholder 4" descr="A star in the background&#10;&#10;Description generated with high confidence">
            <a:extLst>
              <a:ext uri="{FF2B5EF4-FFF2-40B4-BE49-F238E27FC236}">
                <a16:creationId xmlns:a16="http://schemas.microsoft.com/office/drawing/2014/main" id="{C33BCD2C-591A-48BA-86F1-3F6081649FF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8518" r="18384" b="1"/>
          <a:stretch/>
        </p:blipFill>
        <p:spPr>
          <a:xfrm>
            <a:off x="-5597" y="10"/>
            <a:ext cx="7738808" cy="6857990"/>
          </a:xfrm>
          <a:prstGeom prst="rect">
            <a:avLst/>
          </a:prstGeom>
          <a:effectLst>
            <a:softEdge rad="127000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022903F-DE5E-44AC-A5A3-0F6F9DC9A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2444" y="521629"/>
            <a:ext cx="3815143" cy="1478570"/>
          </a:xfrm>
        </p:spPr>
        <p:txBody>
          <a:bodyPr>
            <a:normAutofit/>
          </a:bodyPr>
          <a:lstStyle/>
          <a:p>
            <a:r>
              <a:rPr lang="en-US" dirty="0"/>
              <a:t>Cyber Futures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3F4AF4-1E0C-4355-9561-225772B6E9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03832" y="2249487"/>
            <a:ext cx="4892931" cy="354171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Augmented Humanity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Cyber Crimes, Cyber Wars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Future of Cyber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War for Cyber Talent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Cyber Ninjas</a:t>
            </a:r>
          </a:p>
        </p:txBody>
      </p:sp>
    </p:spTree>
    <p:extLst>
      <p:ext uri="{BB962C8B-B14F-4D97-AF65-F5344CB8AC3E}">
        <p14:creationId xmlns:p14="http://schemas.microsoft.com/office/powerpoint/2010/main" val="29516310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4" descr="A star in the background&#10;&#10;Description generated with high confidence">
            <a:extLst>
              <a:ext uri="{FF2B5EF4-FFF2-40B4-BE49-F238E27FC236}">
                <a16:creationId xmlns:a16="http://schemas.microsoft.com/office/drawing/2014/main" id="{F763B245-57B2-47EE-819C-65F5CF44005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584022" y="1720531"/>
            <a:ext cx="7023956" cy="4017392"/>
          </a:xfrm>
          <a:prstGeom prst="rect">
            <a:avLst/>
          </a:prstGeom>
          <a:gradFill>
            <a:gsLst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softEdge rad="635000"/>
          </a:effec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C79EFC7D-0A52-46B3-913A-837800B55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669" y="260239"/>
            <a:ext cx="9906000" cy="923347"/>
          </a:xfrm>
        </p:spPr>
        <p:txBody>
          <a:bodyPr/>
          <a:lstStyle/>
          <a:p>
            <a:r>
              <a:rPr lang="en-US" sz="2000" dirty="0"/>
              <a:t>Cyber futures: </a:t>
            </a:r>
            <a:br>
              <a:rPr lang="en-US" dirty="0"/>
            </a:br>
            <a:r>
              <a:rPr lang="en-US" dirty="0"/>
              <a:t>Augmented society, augmented Humanity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5C9B6B-34FE-41EE-8873-10A68D2A67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8957" y="1362568"/>
            <a:ext cx="4878391" cy="507751"/>
          </a:xfrm>
          <a:ln>
            <a:solidFill>
              <a:srgbClr val="FFFF00"/>
            </a:solidFill>
          </a:ln>
        </p:spPr>
        <p:txBody>
          <a:bodyPr/>
          <a:lstStyle/>
          <a:p>
            <a:r>
              <a:rPr lang="en-US" dirty="0"/>
              <a:t>Today…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629E48-943E-4B83-ACEA-08ACDB7E19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68957" y="2082890"/>
            <a:ext cx="4878391" cy="3292674"/>
          </a:xfrm>
          <a:ln>
            <a:solidFill>
              <a:srgbClr val="FFFF00"/>
            </a:solidFill>
          </a:ln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Internet of Things</a:t>
            </a:r>
          </a:p>
          <a:p>
            <a:pPr marL="0" indent="0">
              <a:buNone/>
            </a:pPr>
            <a:r>
              <a:rPr lang="en-US" dirty="0"/>
              <a:t>Conscious Connectivity</a:t>
            </a:r>
          </a:p>
          <a:p>
            <a:pPr marL="0" indent="0">
              <a:buNone/>
            </a:pPr>
            <a:r>
              <a:rPr lang="en-US" dirty="0"/>
              <a:t>Tech-Assisted </a:t>
            </a:r>
          </a:p>
          <a:p>
            <a:pPr marL="0" indent="0">
              <a:buNone/>
            </a:pPr>
            <a:r>
              <a:rPr lang="en-US" dirty="0"/>
              <a:t>Wearable Devices</a:t>
            </a:r>
          </a:p>
          <a:p>
            <a:pPr marL="0" indent="0">
              <a:buNone/>
            </a:pPr>
            <a:r>
              <a:rPr lang="en-US" dirty="0"/>
              <a:t>Alexus and Roomba </a:t>
            </a:r>
          </a:p>
          <a:p>
            <a:pPr marL="0" indent="0">
              <a:buNone/>
            </a:pPr>
            <a:r>
              <a:rPr lang="en-US" dirty="0"/>
              <a:t>Vulnerable…</a:t>
            </a:r>
          </a:p>
          <a:p>
            <a:pPr marL="0" indent="0">
              <a:buNone/>
            </a:pPr>
            <a:r>
              <a:rPr lang="en-US" dirty="0"/>
              <a:t>Prevention </a:t>
            </a:r>
            <a:r>
              <a:rPr lang="en-US"/>
              <a:t>and Detection</a:t>
            </a:r>
            <a:endParaRPr lang="en-US" dirty="0"/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626092C-AF59-48A7-A370-4091FEB9F1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31717" y="1362568"/>
            <a:ext cx="4875210" cy="507751"/>
          </a:xfrm>
          <a:ln>
            <a:solidFill>
              <a:srgbClr val="FFFF00"/>
            </a:solidFill>
          </a:ln>
        </p:spPr>
        <p:txBody>
          <a:bodyPr/>
          <a:lstStyle/>
          <a:p>
            <a:r>
              <a:rPr lang="en-US" dirty="0"/>
              <a:t>Tomorrow…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9286F93-DA6A-45DA-ACDB-27191730BC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31717" y="2064702"/>
            <a:ext cx="4875210" cy="3310862"/>
          </a:xfrm>
          <a:ln>
            <a:solidFill>
              <a:srgbClr val="FFFF00"/>
            </a:solidFill>
          </a:ln>
        </p:spPr>
        <p:txBody>
          <a:bodyPr>
            <a:normAutofit fontScale="92500" lnSpcReduction="20000"/>
          </a:bodyPr>
          <a:lstStyle/>
          <a:p>
            <a:pPr marL="0" indent="0" algn="r">
              <a:buNone/>
            </a:pPr>
            <a:r>
              <a:rPr lang="en-US" dirty="0"/>
              <a:t>Internet of Everything</a:t>
            </a:r>
          </a:p>
          <a:p>
            <a:pPr marL="0" indent="0" algn="r">
              <a:buNone/>
            </a:pPr>
            <a:r>
              <a:rPr lang="en-US" dirty="0"/>
              <a:t>Ubiquitous Connectivity</a:t>
            </a:r>
          </a:p>
          <a:p>
            <a:pPr marL="0" indent="0" algn="r">
              <a:buNone/>
            </a:pPr>
            <a:r>
              <a:rPr lang="en-US" dirty="0"/>
              <a:t>Autonomous/AI</a:t>
            </a:r>
          </a:p>
          <a:p>
            <a:pPr marL="0" indent="0" algn="r">
              <a:buNone/>
            </a:pPr>
            <a:r>
              <a:rPr lang="en-US" dirty="0"/>
              <a:t>Implanted Devices</a:t>
            </a:r>
          </a:p>
          <a:p>
            <a:pPr marL="0" indent="0" algn="r">
              <a:buNone/>
            </a:pPr>
            <a:r>
              <a:rPr lang="en-US" dirty="0"/>
              <a:t>Robots and AIs</a:t>
            </a:r>
          </a:p>
          <a:p>
            <a:pPr marL="0" indent="0" algn="r">
              <a:buNone/>
            </a:pPr>
            <a:r>
              <a:rPr lang="en-US" dirty="0"/>
              <a:t>Brittle…</a:t>
            </a:r>
          </a:p>
          <a:p>
            <a:pPr marL="0" indent="0" algn="r">
              <a:buNone/>
            </a:pPr>
            <a:r>
              <a:rPr lang="en-US" dirty="0"/>
              <a:t>Insurance and Inoculation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68A76C7-AF92-4EB3-A50E-93B1BA9C8484}"/>
              </a:ext>
            </a:extLst>
          </p:cNvPr>
          <p:cNvSpPr txBox="1"/>
          <p:nvPr/>
        </p:nvSpPr>
        <p:spPr>
          <a:xfrm>
            <a:off x="1025669" y="5569947"/>
            <a:ext cx="1043797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does this mean for…</a:t>
            </a:r>
          </a:p>
          <a:p>
            <a:r>
              <a:rPr lang="en-US" sz="3200" dirty="0"/>
              <a:t>Cities and Communities, Friends and Family, Malls and Schools?</a:t>
            </a:r>
          </a:p>
        </p:txBody>
      </p:sp>
    </p:spTree>
    <p:extLst>
      <p:ext uri="{BB962C8B-B14F-4D97-AF65-F5344CB8AC3E}">
        <p14:creationId xmlns:p14="http://schemas.microsoft.com/office/powerpoint/2010/main" val="40442235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4" descr="A star in the background&#10;&#10;Description generated with high confidence">
            <a:extLst>
              <a:ext uri="{FF2B5EF4-FFF2-40B4-BE49-F238E27FC236}">
                <a16:creationId xmlns:a16="http://schemas.microsoft.com/office/drawing/2014/main" id="{DC8547D8-8BBA-46A5-B6D8-E6BBEB1710B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623400" y="1611679"/>
            <a:ext cx="7242508" cy="4142394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C79EFC7D-0A52-46B3-913A-837800B55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4301" y="332935"/>
            <a:ext cx="9906000" cy="923347"/>
          </a:xfrm>
        </p:spPr>
        <p:txBody>
          <a:bodyPr>
            <a:normAutofit/>
          </a:bodyPr>
          <a:lstStyle/>
          <a:p>
            <a:r>
              <a:rPr lang="en-US" sz="2000" dirty="0"/>
              <a:t>Cyber futures: </a:t>
            </a:r>
            <a:br>
              <a:rPr lang="en-US" dirty="0"/>
            </a:br>
            <a:r>
              <a:rPr lang="en-US" dirty="0"/>
              <a:t>Cyber crimes, cyber wars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5C9B6B-34FE-41EE-8873-10A68D2A67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8957" y="1362568"/>
            <a:ext cx="4878391" cy="507751"/>
          </a:xfrm>
          <a:ln>
            <a:solidFill>
              <a:srgbClr val="FFFF00"/>
            </a:solidFill>
          </a:ln>
        </p:spPr>
        <p:txBody>
          <a:bodyPr/>
          <a:lstStyle/>
          <a:p>
            <a:r>
              <a:rPr lang="en-US" dirty="0"/>
              <a:t>Today…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629E48-943E-4B83-ACEA-08ACDB7E19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68957" y="2082890"/>
            <a:ext cx="4878391" cy="3412542"/>
          </a:xfrm>
          <a:ln>
            <a:solidFill>
              <a:srgbClr val="FFFF00"/>
            </a:solidFill>
          </a:ln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/>
              <a:t>Cyber Terror</a:t>
            </a:r>
          </a:p>
          <a:p>
            <a:pPr marL="0" indent="0">
              <a:buNone/>
            </a:pPr>
            <a:r>
              <a:rPr lang="en-US" dirty="0"/>
              <a:t>Cyber Felonies, Cyber Gangs</a:t>
            </a:r>
          </a:p>
          <a:p>
            <a:pPr marL="0" indent="0">
              <a:buNone/>
            </a:pPr>
            <a:r>
              <a:rPr lang="en-US" dirty="0"/>
              <a:t>Social Media: Troll Farms and Influence OPS</a:t>
            </a:r>
          </a:p>
          <a:p>
            <a:pPr marL="0" indent="0">
              <a:buNone/>
            </a:pPr>
            <a:r>
              <a:rPr lang="en-US" dirty="0"/>
              <a:t>Hard Targets: Nations, Organizations</a:t>
            </a:r>
          </a:p>
          <a:p>
            <a:pPr marL="0" indent="0">
              <a:buNone/>
            </a:pPr>
            <a:r>
              <a:rPr lang="en-US" dirty="0"/>
              <a:t>Free Lance, Allied Threat Actors</a:t>
            </a:r>
          </a:p>
          <a:p>
            <a:pPr marL="0" indent="0">
              <a:buNone/>
            </a:pPr>
            <a:r>
              <a:rPr lang="en-US" dirty="0"/>
              <a:t>Black Hats vs. White Hats</a:t>
            </a:r>
          </a:p>
          <a:p>
            <a:pPr marL="0" indent="0">
              <a:buNone/>
            </a:pPr>
            <a:r>
              <a:rPr lang="en-US" dirty="0"/>
              <a:t>Compartmented, Proprietary Responses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626092C-AF59-48A7-A370-4091FEB9F1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31717" y="1362568"/>
            <a:ext cx="4875210" cy="507751"/>
          </a:xfrm>
          <a:ln>
            <a:solidFill>
              <a:srgbClr val="FFFF00"/>
            </a:solidFill>
          </a:ln>
        </p:spPr>
        <p:txBody>
          <a:bodyPr/>
          <a:lstStyle/>
          <a:p>
            <a:r>
              <a:rPr lang="en-US" dirty="0"/>
              <a:t>Tomorrow…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9286F93-DA6A-45DA-ACDB-27191730BC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31717" y="2064701"/>
            <a:ext cx="4875210" cy="3412541"/>
          </a:xfrm>
          <a:ln>
            <a:solidFill>
              <a:srgbClr val="FFFF00"/>
            </a:solidFill>
          </a:ln>
        </p:spPr>
        <p:txBody>
          <a:bodyPr>
            <a:normAutofit fontScale="85000" lnSpcReduction="10000"/>
          </a:bodyPr>
          <a:lstStyle/>
          <a:p>
            <a:pPr marL="0" indent="0" algn="r">
              <a:buNone/>
            </a:pPr>
            <a:r>
              <a:rPr lang="en-US" dirty="0"/>
              <a:t>Cyber Wars</a:t>
            </a:r>
          </a:p>
          <a:p>
            <a:pPr marL="0" indent="0" algn="r">
              <a:buNone/>
            </a:pPr>
            <a:r>
              <a:rPr lang="en-US" dirty="0"/>
              <a:t>Cyber Muggings, Cyber Crime Families</a:t>
            </a:r>
          </a:p>
          <a:p>
            <a:pPr marL="0" indent="0" algn="r">
              <a:buNone/>
            </a:pPr>
            <a:r>
              <a:rPr lang="en-US" dirty="0"/>
              <a:t>Social Media: I/O and Active Measures</a:t>
            </a:r>
          </a:p>
          <a:p>
            <a:pPr marL="0" indent="0" algn="r">
              <a:buNone/>
            </a:pPr>
            <a:r>
              <a:rPr lang="en-US" dirty="0"/>
              <a:t>Soft Targets: Individuals, Communities</a:t>
            </a:r>
          </a:p>
          <a:p>
            <a:pPr marL="0" indent="0" algn="r">
              <a:buNone/>
            </a:pPr>
            <a:r>
              <a:rPr lang="en-US" dirty="0"/>
              <a:t>Vertically Integrated Threat Networks</a:t>
            </a:r>
          </a:p>
          <a:p>
            <a:pPr marL="0" indent="0" algn="r">
              <a:buNone/>
            </a:pPr>
            <a:r>
              <a:rPr lang="en-US"/>
              <a:t>Ninjas, Heuristic Machines, Killer Robots</a:t>
            </a:r>
            <a:endParaRPr lang="en-US" dirty="0"/>
          </a:p>
          <a:p>
            <a:pPr marL="0" indent="0" algn="r">
              <a:buNone/>
            </a:pPr>
            <a:r>
              <a:rPr lang="en-US" dirty="0"/>
              <a:t>Integrated, WOG Responses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68A76C7-AF92-4EB3-A50E-93B1BA9C8484}"/>
              </a:ext>
            </a:extLst>
          </p:cNvPr>
          <p:cNvSpPr txBox="1"/>
          <p:nvPr/>
        </p:nvSpPr>
        <p:spPr>
          <a:xfrm>
            <a:off x="1004301" y="5671624"/>
            <a:ext cx="1070740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does this mean for the economy, national security, culture and society…</a:t>
            </a:r>
          </a:p>
          <a:p>
            <a:r>
              <a:rPr lang="en-US" sz="3200" dirty="0"/>
              <a:t>Nations and Militaries, Cops and Robbers, Security and Privacy? </a:t>
            </a:r>
          </a:p>
        </p:txBody>
      </p:sp>
    </p:spTree>
    <p:extLst>
      <p:ext uri="{BB962C8B-B14F-4D97-AF65-F5344CB8AC3E}">
        <p14:creationId xmlns:p14="http://schemas.microsoft.com/office/powerpoint/2010/main" val="5190512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4" descr="A star in the background&#10;&#10;Description generated with high confidence">
            <a:extLst>
              <a:ext uri="{FF2B5EF4-FFF2-40B4-BE49-F238E27FC236}">
                <a16:creationId xmlns:a16="http://schemas.microsoft.com/office/drawing/2014/main" id="{750478A6-1B32-4AF3-BB27-262EC86CE3A8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474746" y="1667742"/>
            <a:ext cx="7242508" cy="4142394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C79EFC7D-0A52-46B3-913A-837800B55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6020" y="356671"/>
            <a:ext cx="9906000" cy="923347"/>
          </a:xfrm>
        </p:spPr>
        <p:txBody>
          <a:bodyPr>
            <a:normAutofit/>
          </a:bodyPr>
          <a:lstStyle/>
          <a:p>
            <a:r>
              <a:rPr lang="en-US" sz="2000" dirty="0"/>
              <a:t>Cyber futures: </a:t>
            </a:r>
            <a:br>
              <a:rPr lang="en-US" dirty="0"/>
            </a:br>
            <a:r>
              <a:rPr lang="en-US" dirty="0"/>
              <a:t>the war for talent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5C9B6B-34FE-41EE-8873-10A68D2A67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8957" y="1362568"/>
            <a:ext cx="4878391" cy="507751"/>
          </a:xfrm>
          <a:ln>
            <a:solidFill>
              <a:srgbClr val="FFFF00"/>
            </a:solidFill>
          </a:ln>
        </p:spPr>
        <p:txBody>
          <a:bodyPr/>
          <a:lstStyle/>
          <a:p>
            <a:r>
              <a:rPr lang="en-US" dirty="0"/>
              <a:t>Today…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629E48-943E-4B83-ACEA-08ACDB7E19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68957" y="2082889"/>
            <a:ext cx="4878391" cy="3024819"/>
          </a:xfrm>
          <a:ln>
            <a:solidFill>
              <a:srgbClr val="FFFF00"/>
            </a:solidFill>
          </a:ln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Adam Smith vs. Lenin</a:t>
            </a:r>
          </a:p>
          <a:p>
            <a:pPr marL="0" indent="0">
              <a:buNone/>
            </a:pPr>
            <a:r>
              <a:rPr lang="en-US" dirty="0"/>
              <a:t>Supply Gaps</a:t>
            </a:r>
          </a:p>
          <a:p>
            <a:pPr marL="0" indent="0">
              <a:buNone/>
            </a:pPr>
            <a:r>
              <a:rPr lang="en-US" dirty="0"/>
              <a:t>Traditional Pipelines</a:t>
            </a:r>
          </a:p>
          <a:p>
            <a:pPr marL="0" indent="0">
              <a:buNone/>
            </a:pPr>
            <a:r>
              <a:rPr lang="en-US" dirty="0"/>
              <a:t>Decentralized Chaos</a:t>
            </a:r>
          </a:p>
          <a:p>
            <a:pPr marL="0" indent="0">
              <a:buNone/>
            </a:pPr>
            <a:r>
              <a:rPr lang="en-US" dirty="0"/>
              <a:t>Hard Technical Skills</a:t>
            </a:r>
          </a:p>
          <a:p>
            <a:pPr marL="0" indent="0">
              <a:buNone/>
            </a:pPr>
            <a:r>
              <a:rPr lang="en-US" dirty="0"/>
              <a:t>Clearances and Background Checks</a:t>
            </a:r>
          </a:p>
          <a:p>
            <a:pPr marL="0" indent="0">
              <a:buNone/>
            </a:pPr>
            <a:r>
              <a:rPr lang="en-US" dirty="0"/>
              <a:t>Citizenship Barriers</a:t>
            </a:r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626092C-AF59-48A7-A370-4091FEB9F1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31717" y="1362568"/>
            <a:ext cx="4875210" cy="507751"/>
          </a:xfrm>
          <a:ln>
            <a:solidFill>
              <a:srgbClr val="FFFF00"/>
            </a:solidFill>
          </a:ln>
        </p:spPr>
        <p:txBody>
          <a:bodyPr/>
          <a:lstStyle/>
          <a:p>
            <a:r>
              <a:rPr lang="en-US" dirty="0"/>
              <a:t>Tomorrow…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9286F93-DA6A-45DA-ACDB-27191730BC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31717" y="2064702"/>
            <a:ext cx="4875210" cy="3043006"/>
          </a:xfrm>
          <a:ln>
            <a:solidFill>
              <a:srgbClr val="FFFF00"/>
            </a:solidFill>
          </a:ln>
        </p:spPr>
        <p:txBody>
          <a:bodyPr>
            <a:normAutofit fontScale="85000" lnSpcReduction="20000"/>
          </a:bodyPr>
          <a:lstStyle/>
          <a:p>
            <a:pPr marL="0" indent="0" algn="r">
              <a:buNone/>
            </a:pPr>
            <a:r>
              <a:rPr lang="en-US" dirty="0"/>
              <a:t>Militias vs. Minutemen</a:t>
            </a:r>
          </a:p>
          <a:p>
            <a:pPr marL="0" indent="0" algn="r">
              <a:buNone/>
            </a:pPr>
            <a:r>
              <a:rPr lang="en-US" dirty="0"/>
              <a:t>Capacity Gaps</a:t>
            </a:r>
          </a:p>
          <a:p>
            <a:pPr marL="0" indent="0" algn="r">
              <a:buNone/>
            </a:pPr>
            <a:r>
              <a:rPr lang="en-US" dirty="0"/>
              <a:t>Non-Traditional Talent Development</a:t>
            </a:r>
          </a:p>
          <a:p>
            <a:pPr marL="0" indent="0" algn="r">
              <a:buNone/>
            </a:pPr>
            <a:r>
              <a:rPr lang="en-US" dirty="0"/>
              <a:t>Centralized ‘Planning’</a:t>
            </a:r>
          </a:p>
          <a:p>
            <a:pPr marL="0" indent="0" algn="r">
              <a:buNone/>
            </a:pPr>
            <a:r>
              <a:rPr lang="en-US" dirty="0"/>
              <a:t>Softer Cognitive/CT Skills</a:t>
            </a:r>
          </a:p>
          <a:p>
            <a:pPr marL="0" indent="0" algn="r">
              <a:buNone/>
            </a:pPr>
            <a:r>
              <a:rPr lang="en-US" dirty="0"/>
              <a:t>Real-Time, Continuous Monitoring</a:t>
            </a:r>
          </a:p>
          <a:p>
            <a:pPr marL="0" indent="0" algn="r">
              <a:buNone/>
            </a:pPr>
            <a:r>
              <a:rPr lang="en-US" dirty="0"/>
              <a:t>MAVNI-like Models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68A76C7-AF92-4EB3-A50E-93B1BA9C8484}"/>
              </a:ext>
            </a:extLst>
          </p:cNvPr>
          <p:cNvSpPr txBox="1"/>
          <p:nvPr/>
        </p:nvSpPr>
        <p:spPr>
          <a:xfrm>
            <a:off x="1068957" y="5495432"/>
            <a:ext cx="1043797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does this mean for…</a:t>
            </a:r>
          </a:p>
          <a:p>
            <a:r>
              <a:rPr lang="en-US" sz="3200" dirty="0"/>
              <a:t>Labor Markets, Universities and Community Colleges, Schools? </a:t>
            </a:r>
          </a:p>
        </p:txBody>
      </p:sp>
    </p:spTree>
    <p:extLst>
      <p:ext uri="{BB962C8B-B14F-4D97-AF65-F5344CB8AC3E}">
        <p14:creationId xmlns:p14="http://schemas.microsoft.com/office/powerpoint/2010/main" val="18117452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4" descr="A star in the background&#10;&#10;Description generated with high confidence">
            <a:extLst>
              <a:ext uri="{FF2B5EF4-FFF2-40B4-BE49-F238E27FC236}">
                <a16:creationId xmlns:a16="http://schemas.microsoft.com/office/drawing/2014/main" id="{92D6BD91-3678-47D7-93E3-59CCF7E6E8B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547766" y="1501154"/>
            <a:ext cx="7242508" cy="4142394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C79EFC7D-0A52-46B3-913A-837800B55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6020" y="356671"/>
            <a:ext cx="9906000" cy="923347"/>
          </a:xfrm>
        </p:spPr>
        <p:txBody>
          <a:bodyPr>
            <a:normAutofit/>
          </a:bodyPr>
          <a:lstStyle/>
          <a:p>
            <a:r>
              <a:rPr lang="en-US" sz="2000" dirty="0"/>
              <a:t>Cyber Futures: </a:t>
            </a:r>
            <a:br>
              <a:rPr lang="en-US" dirty="0"/>
            </a:br>
            <a:r>
              <a:rPr lang="en-US" dirty="0"/>
              <a:t>the cyber Career…broadly defined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5C9B6B-34FE-41EE-8873-10A68D2A67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8957" y="1362568"/>
            <a:ext cx="4878391" cy="507751"/>
          </a:xfrm>
          <a:ln>
            <a:solidFill>
              <a:srgbClr val="FFFF00"/>
            </a:solidFill>
          </a:ln>
        </p:spPr>
        <p:txBody>
          <a:bodyPr/>
          <a:lstStyle/>
          <a:p>
            <a:r>
              <a:rPr lang="en-US" dirty="0"/>
              <a:t>Today…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629E48-943E-4B83-ACEA-08ACDB7E19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68957" y="2082890"/>
            <a:ext cx="4878391" cy="3265391"/>
          </a:xfrm>
          <a:ln>
            <a:solidFill>
              <a:srgbClr val="FFFF00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/>
              <a:t>Gangs and Guards</a:t>
            </a:r>
          </a:p>
          <a:p>
            <a:pPr marL="0" indent="0">
              <a:buNone/>
            </a:pPr>
            <a:r>
              <a:rPr lang="en-US" sz="2000" dirty="0"/>
              <a:t>Recruiters</a:t>
            </a:r>
          </a:p>
          <a:p>
            <a:pPr marL="0" indent="0">
              <a:buNone/>
            </a:pPr>
            <a:r>
              <a:rPr lang="en-US" sz="2000" dirty="0"/>
              <a:t>SIGINT and Cryptoanalysis</a:t>
            </a:r>
          </a:p>
          <a:p>
            <a:pPr marL="0" indent="0">
              <a:buNone/>
            </a:pPr>
            <a:r>
              <a:rPr lang="en-US" sz="2000" dirty="0"/>
              <a:t>Interviews and Internships</a:t>
            </a:r>
          </a:p>
          <a:p>
            <a:pPr marL="0" indent="0">
              <a:buNone/>
            </a:pPr>
            <a:r>
              <a:rPr lang="en-US" sz="2000" dirty="0"/>
              <a:t>Bureaucracies and Desk Jobs</a:t>
            </a:r>
          </a:p>
          <a:p>
            <a:pPr marL="0" indent="0">
              <a:buNone/>
            </a:pPr>
            <a:r>
              <a:rPr lang="en-US" sz="2000" dirty="0"/>
              <a:t>Pay Checks</a:t>
            </a:r>
          </a:p>
          <a:p>
            <a:pPr marL="0" indent="0">
              <a:buNone/>
            </a:pPr>
            <a:r>
              <a:rPr lang="en-US" sz="2000" dirty="0"/>
              <a:t>Samurai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626092C-AF59-48A7-A370-4091FEB9F1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31717" y="1362568"/>
            <a:ext cx="4875210" cy="507751"/>
          </a:xfrm>
          <a:ln>
            <a:solidFill>
              <a:srgbClr val="FFFF00"/>
            </a:solidFill>
          </a:ln>
        </p:spPr>
        <p:txBody>
          <a:bodyPr/>
          <a:lstStyle/>
          <a:p>
            <a:r>
              <a:rPr lang="en-US" dirty="0"/>
              <a:t>Tomorrow…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9286F93-DA6A-45DA-ACDB-27191730BC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31717" y="2091455"/>
            <a:ext cx="4875210" cy="3265391"/>
          </a:xfrm>
          <a:ln>
            <a:solidFill>
              <a:srgbClr val="FFFF00"/>
            </a:solidFill>
          </a:ln>
        </p:spPr>
        <p:txBody>
          <a:bodyPr>
            <a:normAutofit fontScale="77500" lnSpcReduction="20000"/>
          </a:bodyPr>
          <a:lstStyle/>
          <a:p>
            <a:pPr marL="0" indent="0" algn="r">
              <a:buNone/>
            </a:pPr>
            <a:r>
              <a:rPr lang="en-US" sz="2900" dirty="0"/>
              <a:t>Guilds and Networks</a:t>
            </a:r>
          </a:p>
          <a:p>
            <a:pPr marL="0" indent="0" algn="r">
              <a:buNone/>
            </a:pPr>
            <a:r>
              <a:rPr lang="en-US" sz="2900" dirty="0" err="1"/>
              <a:t>Targeters</a:t>
            </a:r>
            <a:endParaRPr lang="en-US" sz="2900" dirty="0"/>
          </a:p>
          <a:p>
            <a:pPr marL="0" indent="0" algn="r">
              <a:buNone/>
            </a:pPr>
            <a:r>
              <a:rPr lang="en-US" sz="2900" dirty="0"/>
              <a:t>All-Source and ‘Big Data’</a:t>
            </a:r>
          </a:p>
          <a:p>
            <a:pPr marL="0" indent="0" algn="r">
              <a:buNone/>
            </a:pPr>
            <a:r>
              <a:rPr lang="en-US" sz="2900" dirty="0"/>
              <a:t>Cyber ROTC and Commission</a:t>
            </a:r>
          </a:p>
          <a:p>
            <a:pPr marL="0" indent="0" algn="r">
              <a:buNone/>
            </a:pPr>
            <a:r>
              <a:rPr lang="en-US" sz="2900" dirty="0"/>
              <a:t>Flying Squads, Sentient Organizations</a:t>
            </a:r>
          </a:p>
          <a:p>
            <a:pPr marL="0" indent="0" algn="r">
              <a:buNone/>
            </a:pPr>
            <a:r>
              <a:rPr lang="en-US" sz="2900" dirty="0"/>
              <a:t>Bounties</a:t>
            </a:r>
          </a:p>
          <a:p>
            <a:pPr marL="0" indent="0" algn="r">
              <a:buNone/>
            </a:pPr>
            <a:r>
              <a:rPr lang="en-US" sz="2900" dirty="0"/>
              <a:t>Roni</a:t>
            </a:r>
            <a:r>
              <a:rPr lang="en-US" dirty="0"/>
              <a:t>n 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68A76C7-AF92-4EB3-A50E-93B1BA9C8484}"/>
              </a:ext>
            </a:extLst>
          </p:cNvPr>
          <p:cNvSpPr txBox="1"/>
          <p:nvPr/>
        </p:nvSpPr>
        <p:spPr>
          <a:xfrm>
            <a:off x="1068957" y="5540859"/>
            <a:ext cx="1043797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does this mean for…</a:t>
            </a:r>
          </a:p>
          <a:p>
            <a:r>
              <a:rPr lang="en-US" sz="3200" dirty="0"/>
              <a:t>Organizations and Professionals, Careers and Jobs, Learning?</a:t>
            </a:r>
          </a:p>
        </p:txBody>
      </p:sp>
    </p:spTree>
    <p:extLst>
      <p:ext uri="{BB962C8B-B14F-4D97-AF65-F5344CB8AC3E}">
        <p14:creationId xmlns:p14="http://schemas.microsoft.com/office/powerpoint/2010/main" val="33179330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4" descr="A star in the background&#10;&#10;Description generated with high confidence">
            <a:extLst>
              <a:ext uri="{FF2B5EF4-FFF2-40B4-BE49-F238E27FC236}">
                <a16:creationId xmlns:a16="http://schemas.microsoft.com/office/drawing/2014/main" id="{7B8AF812-3522-439D-BE15-3129B4D8F23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24599" r="24466" b="1"/>
          <a:stretch/>
        </p:blipFill>
        <p:spPr>
          <a:xfrm>
            <a:off x="-5597" y="10"/>
            <a:ext cx="6101597" cy="6857990"/>
          </a:xfrm>
          <a:prstGeom prst="rect">
            <a:avLst/>
          </a:prstGeom>
          <a:effectLst>
            <a:softEdge rad="104140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9E6EBA4-96D7-409E-BE63-5060E2DDF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8425" y="618518"/>
            <a:ext cx="4598985" cy="1478570"/>
          </a:xfrm>
        </p:spPr>
        <p:txBody>
          <a:bodyPr>
            <a:normAutofit/>
          </a:bodyPr>
          <a:lstStyle/>
          <a:p>
            <a:r>
              <a:rPr lang="en-US" dirty="0"/>
              <a:t>Cyber futures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A2F5664-A992-4A80-B75B-F9F039AC55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0838" y="3846512"/>
            <a:ext cx="9896475" cy="20415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>
                <a:latin typeface="Arial Black" panose="020B0A04020102020204" pitchFamily="34" charset="0"/>
                <a:cs typeface="Arial" panose="020B0604020202020204" pitchFamily="34" charset="0"/>
              </a:rPr>
              <a:t>So What Does All This Mean?</a:t>
            </a:r>
          </a:p>
        </p:txBody>
      </p:sp>
    </p:spTree>
    <p:extLst>
      <p:ext uri="{BB962C8B-B14F-4D97-AF65-F5344CB8AC3E}">
        <p14:creationId xmlns:p14="http://schemas.microsoft.com/office/powerpoint/2010/main" val="23559262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2B5F27"/>
      </a:dk2>
      <a:lt2>
        <a:srgbClr val="D8FC68"/>
      </a:lt2>
      <a:accent1>
        <a:srgbClr val="DDC855"/>
      </a:accent1>
      <a:accent2>
        <a:srgbClr val="FCA03D"/>
      </a:accent2>
      <a:accent3>
        <a:srgbClr val="E36439"/>
      </a:accent3>
      <a:accent4>
        <a:srgbClr val="C2935B"/>
      </a:accent4>
      <a:accent5>
        <a:srgbClr val="88C25C"/>
      </a:accent5>
      <a:accent6>
        <a:srgbClr val="BFCC86"/>
      </a:accent6>
      <a:hlink>
        <a:srgbClr val="FFCE23"/>
      </a:hlink>
      <a:folHlink>
        <a:srgbClr val="FDEB86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88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82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97ECCC31-8429-4523-BE8D-8F09B7A4D4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186</TotalTime>
  <Words>343</Words>
  <Application>Microsoft Office PowerPoint</Application>
  <PresentationFormat>Widescreen</PresentationFormat>
  <Paragraphs>89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Arial Black</vt:lpstr>
      <vt:lpstr>Trebuchet MS</vt:lpstr>
      <vt:lpstr>Tw Cen MT</vt:lpstr>
      <vt:lpstr>Circuit</vt:lpstr>
      <vt:lpstr>Cyber futures surviving and thriving in the brave new world</vt:lpstr>
      <vt:lpstr>Cyber Futures</vt:lpstr>
      <vt:lpstr>Cyber futures:  Augmented society, augmented Humanity</vt:lpstr>
      <vt:lpstr>Cyber futures:  Cyber crimes, cyber wars</vt:lpstr>
      <vt:lpstr>Cyber futures:  the war for talent</vt:lpstr>
      <vt:lpstr>Cyber Futures:  the cyber Career…broadly defined</vt:lpstr>
      <vt:lpstr>Cyber futures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future of cybersecurity surviving and thriving in the brave new world</dc:title>
  <dc:creator>Sanders, Ron [USA]</dc:creator>
  <cp:lastModifiedBy>Sanders, Ron [USA]</cp:lastModifiedBy>
  <cp:revision>21</cp:revision>
  <cp:lastPrinted>2018-05-10T22:18:08Z</cp:lastPrinted>
  <dcterms:created xsi:type="dcterms:W3CDTF">2018-05-08T18:53:39Z</dcterms:created>
  <dcterms:modified xsi:type="dcterms:W3CDTF">2018-05-10T22:18:09Z</dcterms:modified>
</cp:coreProperties>
</file>