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6"/>
  </p:notesMasterIdLst>
  <p:sldIdLst>
    <p:sldId id="260" r:id="rId2"/>
    <p:sldId id="310" r:id="rId3"/>
    <p:sldId id="295" r:id="rId4"/>
    <p:sldId id="264" r:id="rId5"/>
    <p:sldId id="269" r:id="rId6"/>
    <p:sldId id="270" r:id="rId7"/>
    <p:sldId id="271" r:id="rId8"/>
    <p:sldId id="266" r:id="rId9"/>
    <p:sldId id="307" r:id="rId10"/>
    <p:sldId id="279" r:id="rId11"/>
    <p:sldId id="312" r:id="rId12"/>
    <p:sldId id="288" r:id="rId13"/>
    <p:sldId id="314" r:id="rId14"/>
    <p:sldId id="315" r:id="rId15"/>
    <p:sldId id="316" r:id="rId16"/>
    <p:sldId id="317" r:id="rId17"/>
    <p:sldId id="276" r:id="rId18"/>
    <p:sldId id="309" r:id="rId19"/>
    <p:sldId id="289" r:id="rId20"/>
    <p:sldId id="284" r:id="rId21"/>
    <p:sldId id="313" r:id="rId22"/>
    <p:sldId id="292" r:id="rId23"/>
    <p:sldId id="291" r:id="rId24"/>
    <p:sldId id="294" r:id="rId25"/>
  </p:sldIdLst>
  <p:sldSz cx="9144000" cy="6858000" type="screen4x3"/>
  <p:notesSz cx="6858000" cy="9144000"/>
  <p:custDataLst>
    <p:tags r:id="rId27"/>
  </p:custData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49B"/>
    <a:srgbClr val="6F6FAC"/>
    <a:srgbClr val="F6F6FA"/>
    <a:srgbClr val="DADAE9"/>
    <a:srgbClr val="F6F6F9"/>
    <a:srgbClr val="EEEEF5"/>
    <a:srgbClr val="000000"/>
    <a:srgbClr val="CCFF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4" autoAdjust="0"/>
    <p:restoredTop sz="94660"/>
  </p:normalViewPr>
  <p:slideViewPr>
    <p:cSldViewPr snapToGrid="0">
      <p:cViewPr varScale="1">
        <p:scale>
          <a:sx n="114" d="100"/>
          <a:sy n="114" d="100"/>
        </p:scale>
        <p:origin x="321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3B7F7E-5709-4DD1-8222-0F2B5EAFED46}"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A14D381F-4DD7-49A7-96D6-0538456F49AE}">
      <dgm:prSet phldrT="[Text]"/>
      <dgm:spPr>
        <a:scene3d>
          <a:camera prst="orthographicFront"/>
          <a:lightRig rig="threePt" dir="t"/>
        </a:scene3d>
        <a:sp3d>
          <a:bevelT w="165100" prst="coolSlant"/>
        </a:sp3d>
      </dgm:spPr>
      <dgm:t>
        <a:bodyPr/>
        <a:lstStyle/>
        <a:p>
          <a:r>
            <a:rPr lang="en-US" dirty="0">
              <a:solidFill>
                <a:schemeClr val="tx1"/>
              </a:solidFill>
            </a:rPr>
            <a:t>Attacker</a:t>
          </a:r>
        </a:p>
      </dgm:t>
    </dgm:pt>
    <dgm:pt modelId="{15DCCA01-85D1-4958-8DA1-45DF563197E5}" type="parTrans" cxnId="{37EF33BD-C76F-4DE9-917E-DA9A3F1DE157}">
      <dgm:prSet/>
      <dgm:spPr/>
      <dgm:t>
        <a:bodyPr/>
        <a:lstStyle/>
        <a:p>
          <a:endParaRPr lang="en-US">
            <a:solidFill>
              <a:schemeClr val="tx1"/>
            </a:solidFill>
          </a:endParaRPr>
        </a:p>
      </dgm:t>
    </dgm:pt>
    <dgm:pt modelId="{5BEAB1C7-65B9-4B22-90E7-E37A880A5833}" type="sibTrans" cxnId="{37EF33BD-C76F-4DE9-917E-DA9A3F1DE157}">
      <dgm:prSet/>
      <dgm:spPr/>
      <dgm:t>
        <a:bodyPr/>
        <a:lstStyle/>
        <a:p>
          <a:endParaRPr lang="en-US">
            <a:solidFill>
              <a:schemeClr val="tx1"/>
            </a:solidFill>
          </a:endParaRPr>
        </a:p>
      </dgm:t>
    </dgm:pt>
    <dgm:pt modelId="{CB8D6683-C450-403C-8E50-1CDC79BCB9E0}">
      <dgm:prSet phldrT="[Text]"/>
      <dgm:spPr>
        <a:scene3d>
          <a:camera prst="orthographicFront"/>
          <a:lightRig rig="threePt" dir="t"/>
        </a:scene3d>
        <a:sp3d>
          <a:bevelT w="139700" prst="cross"/>
        </a:sp3d>
      </dgm:spPr>
      <dgm:t>
        <a:bodyPr/>
        <a:lstStyle/>
        <a:p>
          <a:r>
            <a:rPr lang="en-US" dirty="0">
              <a:solidFill>
                <a:schemeClr val="tx1"/>
              </a:solidFill>
            </a:rPr>
            <a:t>NA</a:t>
          </a:r>
        </a:p>
      </dgm:t>
    </dgm:pt>
    <dgm:pt modelId="{1E32CBAD-509D-43C9-8008-18D97D7CD3C0}" type="parTrans" cxnId="{D4F5FDC6-B3D1-4BBA-97C2-26B4689BB825}">
      <dgm:prSet/>
      <dgm:spPr/>
      <dgm:t>
        <a:bodyPr/>
        <a:lstStyle/>
        <a:p>
          <a:endParaRPr lang="en-US">
            <a:solidFill>
              <a:schemeClr val="tx1"/>
            </a:solidFill>
          </a:endParaRPr>
        </a:p>
      </dgm:t>
    </dgm:pt>
    <dgm:pt modelId="{09B96C3F-469E-4ECF-BA5C-9B59B8F81BFB}" type="sibTrans" cxnId="{D4F5FDC6-B3D1-4BBA-97C2-26B4689BB825}">
      <dgm:prSet/>
      <dgm:spPr/>
      <dgm:t>
        <a:bodyPr/>
        <a:lstStyle/>
        <a:p>
          <a:endParaRPr lang="en-US">
            <a:solidFill>
              <a:schemeClr val="tx1"/>
            </a:solidFill>
          </a:endParaRPr>
        </a:p>
      </dgm:t>
    </dgm:pt>
    <dgm:pt modelId="{959F3979-2582-4D65-8E9D-0CCE0497F95C}">
      <dgm:prSet phldrT="[Text]"/>
      <dgm:spPr>
        <a:effectLst>
          <a:glow rad="228600">
            <a:schemeClr val="accent4">
              <a:satMod val="175000"/>
              <a:alpha val="40000"/>
            </a:schemeClr>
          </a:glow>
        </a:effectLst>
      </dgm:spPr>
      <dgm:t>
        <a:bodyPr/>
        <a:lstStyle/>
        <a:p>
          <a:r>
            <a:rPr lang="en-US">
              <a:solidFill>
                <a:schemeClr val="tx1"/>
              </a:solidFill>
            </a:rPr>
            <a:t>D</a:t>
          </a:r>
        </a:p>
      </dgm:t>
    </dgm:pt>
    <dgm:pt modelId="{4CE2E9C3-65B4-4A6A-8A60-6A03A685A44B}" type="parTrans" cxnId="{BA48DC7A-8237-438D-8248-E39E3BBC3EE7}">
      <dgm:prSet/>
      <dgm:spPr/>
      <dgm:t>
        <a:bodyPr/>
        <a:lstStyle/>
        <a:p>
          <a:endParaRPr lang="en-US">
            <a:solidFill>
              <a:schemeClr val="tx1"/>
            </a:solidFill>
          </a:endParaRPr>
        </a:p>
      </dgm:t>
    </dgm:pt>
    <dgm:pt modelId="{11359B72-02BB-4CC6-AB43-D6DF0AC363F1}" type="sibTrans" cxnId="{BA48DC7A-8237-438D-8248-E39E3BBC3EE7}">
      <dgm:prSet/>
      <dgm:spPr/>
      <dgm:t>
        <a:bodyPr/>
        <a:lstStyle/>
        <a:p>
          <a:endParaRPr lang="en-US">
            <a:solidFill>
              <a:schemeClr val="tx1"/>
            </a:solidFill>
          </a:endParaRPr>
        </a:p>
      </dgm:t>
    </dgm:pt>
    <dgm:pt modelId="{AC3862E0-CD2B-4783-9779-EDF0F66E9E5B}">
      <dgm:prSet phldrT="[Text]"/>
      <dgm:spPr>
        <a:scene3d>
          <a:camera prst="orthographicFront"/>
          <a:lightRig rig="threePt" dir="t"/>
        </a:scene3d>
        <a:sp3d>
          <a:bevelT w="152400" h="50800" prst="softRound"/>
        </a:sp3d>
      </dgm:spPr>
      <dgm:t>
        <a:bodyPr/>
        <a:lstStyle/>
        <a:p>
          <a:r>
            <a:rPr lang="en-US">
              <a:solidFill>
                <a:schemeClr val="tx1"/>
              </a:solidFill>
            </a:rPr>
            <a:t>ND</a:t>
          </a:r>
        </a:p>
      </dgm:t>
    </dgm:pt>
    <dgm:pt modelId="{FFCFC66E-4C27-4E8F-A7AC-A3A1F67E7449}" type="parTrans" cxnId="{00BA62D3-2A79-42C8-B089-B15EAF4AA8F4}">
      <dgm:prSet/>
      <dgm:spPr/>
      <dgm:t>
        <a:bodyPr/>
        <a:lstStyle/>
        <a:p>
          <a:endParaRPr lang="en-US">
            <a:solidFill>
              <a:schemeClr val="tx1"/>
            </a:solidFill>
          </a:endParaRPr>
        </a:p>
      </dgm:t>
    </dgm:pt>
    <dgm:pt modelId="{603ADDD2-DC78-4A10-96C2-67DFA6DDCACF}" type="sibTrans" cxnId="{00BA62D3-2A79-42C8-B089-B15EAF4AA8F4}">
      <dgm:prSet/>
      <dgm:spPr/>
      <dgm:t>
        <a:bodyPr/>
        <a:lstStyle/>
        <a:p>
          <a:endParaRPr lang="en-US">
            <a:solidFill>
              <a:schemeClr val="tx1"/>
            </a:solidFill>
          </a:endParaRPr>
        </a:p>
      </dgm:t>
    </dgm:pt>
    <dgm:pt modelId="{C687F45E-75EF-40AF-BF02-73CCD770EED3}">
      <dgm:prSet phldrT="[Text]"/>
      <dgm:spPr>
        <a:scene3d>
          <a:camera prst="orthographicFront"/>
          <a:lightRig rig="threePt" dir="t"/>
        </a:scene3d>
        <a:sp3d>
          <a:bevelT w="139700" prst="cross"/>
        </a:sp3d>
      </dgm:spPr>
      <dgm:t>
        <a:bodyPr/>
        <a:lstStyle/>
        <a:p>
          <a:r>
            <a:rPr lang="en-US">
              <a:solidFill>
                <a:schemeClr val="tx1"/>
              </a:solidFill>
            </a:rPr>
            <a:t>A</a:t>
          </a:r>
        </a:p>
      </dgm:t>
    </dgm:pt>
    <dgm:pt modelId="{867C93B4-94B3-491D-A9F0-36EB5A616CD4}" type="parTrans" cxnId="{844BA53E-A991-4135-BCE8-01CDF42CB2C4}">
      <dgm:prSet/>
      <dgm:spPr/>
      <dgm:t>
        <a:bodyPr/>
        <a:lstStyle/>
        <a:p>
          <a:pPr algn="ctr"/>
          <a:endParaRPr lang="en-US">
            <a:solidFill>
              <a:schemeClr val="tx1"/>
            </a:solidFill>
          </a:endParaRPr>
        </a:p>
      </dgm:t>
    </dgm:pt>
    <dgm:pt modelId="{D6B1A5C7-C926-437B-AF71-2B3256BEE432}" type="sibTrans" cxnId="{844BA53E-A991-4135-BCE8-01CDF42CB2C4}">
      <dgm:prSet/>
      <dgm:spPr/>
      <dgm:t>
        <a:bodyPr/>
        <a:lstStyle/>
        <a:p>
          <a:endParaRPr lang="en-US">
            <a:solidFill>
              <a:schemeClr val="tx1"/>
            </a:solidFill>
          </a:endParaRPr>
        </a:p>
      </dgm:t>
    </dgm:pt>
    <dgm:pt modelId="{918C7B3E-0232-4030-B917-4D043A938CC7}">
      <dgm:prSet phldrT="[Text]"/>
      <dgm:spPr>
        <a:effectLst>
          <a:glow rad="228600">
            <a:schemeClr val="accent4">
              <a:satMod val="175000"/>
              <a:alpha val="40000"/>
            </a:schemeClr>
          </a:glow>
        </a:effectLst>
      </dgm:spPr>
      <dgm:t>
        <a:bodyPr/>
        <a:lstStyle/>
        <a:p>
          <a:r>
            <a:rPr lang="en-US" dirty="0">
              <a:solidFill>
                <a:schemeClr val="tx1"/>
              </a:solidFill>
            </a:rPr>
            <a:t>D</a:t>
          </a:r>
        </a:p>
      </dgm:t>
    </dgm:pt>
    <dgm:pt modelId="{7797D8CE-6EFC-4ED9-BD4D-36152B1BA69F}" type="parTrans" cxnId="{D2C64995-886A-47EF-82CE-DC517151F018}">
      <dgm:prSet/>
      <dgm:spPr/>
      <dgm:t>
        <a:bodyPr/>
        <a:lstStyle/>
        <a:p>
          <a:endParaRPr lang="en-US">
            <a:solidFill>
              <a:schemeClr val="tx1"/>
            </a:solidFill>
          </a:endParaRPr>
        </a:p>
      </dgm:t>
    </dgm:pt>
    <dgm:pt modelId="{543CCC80-64B2-42F0-B6C5-154C62F32589}" type="sibTrans" cxnId="{D2C64995-886A-47EF-82CE-DC517151F018}">
      <dgm:prSet/>
      <dgm:spPr/>
      <dgm:t>
        <a:bodyPr/>
        <a:lstStyle/>
        <a:p>
          <a:endParaRPr lang="en-US">
            <a:solidFill>
              <a:schemeClr val="tx1"/>
            </a:solidFill>
          </a:endParaRPr>
        </a:p>
      </dgm:t>
    </dgm:pt>
    <dgm:pt modelId="{DD4A9648-A5BC-4C25-A5A5-CEB12083C154}">
      <dgm:prSet/>
      <dgm:spPr>
        <a:scene3d>
          <a:camera prst="orthographicFront"/>
          <a:lightRig rig="threePt" dir="t"/>
        </a:scene3d>
        <a:sp3d>
          <a:bevelT w="139700" prst="cross"/>
        </a:sp3d>
      </dgm:spPr>
      <dgm:t>
        <a:bodyPr/>
        <a:lstStyle/>
        <a:p>
          <a:r>
            <a:rPr lang="en-US" dirty="0">
              <a:solidFill>
                <a:schemeClr val="tx1"/>
              </a:solidFill>
            </a:rPr>
            <a:t>NR</a:t>
          </a:r>
        </a:p>
        <a:p>
          <a:r>
            <a:rPr lang="en-US" dirty="0">
              <a:solidFill>
                <a:schemeClr val="tx1"/>
              </a:solidFill>
            </a:rPr>
            <a:t>c(D,NA,NR)</a:t>
          </a:r>
        </a:p>
      </dgm:t>
    </dgm:pt>
    <dgm:pt modelId="{C619C7A4-42FF-4CE3-A02A-1B9AF93B6E77}" type="parTrans" cxnId="{0B875CD1-0B8C-4C28-8E40-5DBC060D47CE}">
      <dgm:prSet/>
      <dgm:spPr/>
      <dgm:t>
        <a:bodyPr/>
        <a:lstStyle/>
        <a:p>
          <a:endParaRPr lang="en-US">
            <a:solidFill>
              <a:schemeClr val="tx1"/>
            </a:solidFill>
          </a:endParaRPr>
        </a:p>
      </dgm:t>
    </dgm:pt>
    <dgm:pt modelId="{F441CAAD-B01F-4F43-8C26-98B8AE63AA6D}" type="sibTrans" cxnId="{0B875CD1-0B8C-4C28-8E40-5DBC060D47CE}">
      <dgm:prSet/>
      <dgm:spPr/>
      <dgm:t>
        <a:bodyPr/>
        <a:lstStyle/>
        <a:p>
          <a:endParaRPr lang="en-US">
            <a:solidFill>
              <a:schemeClr val="tx1"/>
            </a:solidFill>
          </a:endParaRPr>
        </a:p>
      </dgm:t>
    </dgm:pt>
    <dgm:pt modelId="{4C240AAC-A61E-4ACD-8C30-BA4662BC38A0}">
      <dgm:prSet/>
      <dgm:spPr>
        <a:scene3d>
          <a:camera prst="orthographicFront"/>
          <a:lightRig rig="threePt" dir="t"/>
        </a:scene3d>
        <a:sp3d>
          <a:bevelT w="139700" prst="cross"/>
        </a:sp3d>
      </dgm:spPr>
      <dgm:t>
        <a:bodyPr/>
        <a:lstStyle/>
        <a:p>
          <a:r>
            <a:rPr lang="en-US" dirty="0">
              <a:solidFill>
                <a:schemeClr val="tx1"/>
              </a:solidFill>
            </a:rPr>
            <a:t>R</a:t>
          </a:r>
        </a:p>
        <a:p>
          <a:r>
            <a:rPr lang="en-US" dirty="0">
              <a:solidFill>
                <a:schemeClr val="tx1"/>
              </a:solidFill>
            </a:rPr>
            <a:t>c(D,NA,R)</a:t>
          </a:r>
        </a:p>
      </dgm:t>
    </dgm:pt>
    <dgm:pt modelId="{0F42610F-0FC7-420C-AD74-070E07847A88}" type="parTrans" cxnId="{2AE2655A-D6E1-4D09-B637-C723D24FB1EC}">
      <dgm:prSet/>
      <dgm:spPr/>
      <dgm:t>
        <a:bodyPr/>
        <a:lstStyle/>
        <a:p>
          <a:endParaRPr lang="en-US">
            <a:solidFill>
              <a:schemeClr val="tx1"/>
            </a:solidFill>
          </a:endParaRPr>
        </a:p>
      </dgm:t>
    </dgm:pt>
    <dgm:pt modelId="{0F1AE70B-1FDA-4F01-9717-C9D2322406BD}" type="sibTrans" cxnId="{2AE2655A-D6E1-4D09-B637-C723D24FB1EC}">
      <dgm:prSet/>
      <dgm:spPr/>
      <dgm:t>
        <a:bodyPr/>
        <a:lstStyle/>
        <a:p>
          <a:endParaRPr lang="en-US">
            <a:solidFill>
              <a:schemeClr val="tx1"/>
            </a:solidFill>
          </a:endParaRPr>
        </a:p>
      </dgm:t>
    </dgm:pt>
    <dgm:pt modelId="{6C99920C-DA7D-4159-AD32-29AD84229232}">
      <dgm:prSet/>
      <dgm:spPr>
        <a:scene3d>
          <a:camera prst="orthographicFront"/>
          <a:lightRig rig="threePt" dir="t"/>
        </a:scene3d>
        <a:sp3d>
          <a:bevelT w="139700" prst="cross"/>
        </a:sp3d>
      </dgm:spPr>
      <dgm:t>
        <a:bodyPr/>
        <a:lstStyle/>
        <a:p>
          <a:r>
            <a:rPr lang="en-US" dirty="0">
              <a:solidFill>
                <a:schemeClr val="tx1"/>
              </a:solidFill>
            </a:rPr>
            <a:t>NR</a:t>
          </a:r>
        </a:p>
        <a:p>
          <a:r>
            <a:rPr lang="en-US" dirty="0">
              <a:solidFill>
                <a:schemeClr val="tx1"/>
              </a:solidFill>
            </a:rPr>
            <a:t>c(ND,NA,R)</a:t>
          </a:r>
        </a:p>
      </dgm:t>
    </dgm:pt>
    <dgm:pt modelId="{40C28991-54F9-461F-8723-A34EB9FF89FB}" type="parTrans" cxnId="{413D740C-5CA2-49FD-AB0F-F12D24F57373}">
      <dgm:prSet/>
      <dgm:spPr/>
      <dgm:t>
        <a:bodyPr/>
        <a:lstStyle/>
        <a:p>
          <a:endParaRPr lang="en-US">
            <a:solidFill>
              <a:schemeClr val="tx1"/>
            </a:solidFill>
          </a:endParaRPr>
        </a:p>
      </dgm:t>
    </dgm:pt>
    <dgm:pt modelId="{CCD303C7-029F-4097-874A-0DA18239941C}" type="sibTrans" cxnId="{413D740C-5CA2-49FD-AB0F-F12D24F57373}">
      <dgm:prSet/>
      <dgm:spPr/>
      <dgm:t>
        <a:bodyPr/>
        <a:lstStyle/>
        <a:p>
          <a:endParaRPr lang="en-US">
            <a:solidFill>
              <a:schemeClr val="tx1"/>
            </a:solidFill>
          </a:endParaRPr>
        </a:p>
      </dgm:t>
    </dgm:pt>
    <dgm:pt modelId="{DD2A5D37-57CB-49C3-BD16-D1B0EFF96651}">
      <dgm:prSet/>
      <dgm:spPr>
        <a:scene3d>
          <a:camera prst="orthographicFront"/>
          <a:lightRig rig="threePt" dir="t"/>
        </a:scene3d>
        <a:sp3d>
          <a:bevelT w="139700" prst="cross"/>
        </a:sp3d>
      </dgm:spPr>
      <dgm:t>
        <a:bodyPr/>
        <a:lstStyle/>
        <a:p>
          <a:pPr algn="ctr"/>
          <a:r>
            <a:rPr lang="en-US" dirty="0">
              <a:solidFill>
                <a:schemeClr val="tx1"/>
              </a:solidFill>
            </a:rPr>
            <a:t>R</a:t>
          </a:r>
        </a:p>
        <a:p>
          <a:pPr algn="ctr"/>
          <a:r>
            <a:rPr lang="en-US" dirty="0">
              <a:solidFill>
                <a:schemeClr val="tx1"/>
              </a:solidFill>
            </a:rPr>
            <a:t>c(ND,NA,R)</a:t>
          </a:r>
        </a:p>
      </dgm:t>
    </dgm:pt>
    <dgm:pt modelId="{0657E65F-88B5-4998-8321-FD0C8BEF03CF}" type="parTrans" cxnId="{E53E5059-02A0-4623-8CC2-B5B2D4490321}">
      <dgm:prSet/>
      <dgm:spPr/>
      <dgm:t>
        <a:bodyPr/>
        <a:lstStyle/>
        <a:p>
          <a:endParaRPr lang="en-US">
            <a:solidFill>
              <a:schemeClr val="tx1"/>
            </a:solidFill>
          </a:endParaRPr>
        </a:p>
      </dgm:t>
    </dgm:pt>
    <dgm:pt modelId="{0A9F1BB2-453C-4B79-919D-033860F0A535}" type="sibTrans" cxnId="{E53E5059-02A0-4623-8CC2-B5B2D4490321}">
      <dgm:prSet/>
      <dgm:spPr/>
      <dgm:t>
        <a:bodyPr/>
        <a:lstStyle/>
        <a:p>
          <a:endParaRPr lang="en-US">
            <a:solidFill>
              <a:schemeClr val="tx1"/>
            </a:solidFill>
          </a:endParaRPr>
        </a:p>
      </dgm:t>
    </dgm:pt>
    <dgm:pt modelId="{71635531-5FBC-4083-9137-89DB31886EEB}">
      <dgm:prSet/>
      <dgm:spPr>
        <a:scene3d>
          <a:camera prst="orthographicFront"/>
          <a:lightRig rig="threePt" dir="t"/>
        </a:scene3d>
        <a:sp3d>
          <a:bevelT w="152400" h="50800" prst="softRound"/>
        </a:sp3d>
      </dgm:spPr>
      <dgm:t>
        <a:bodyPr/>
        <a:lstStyle/>
        <a:p>
          <a:r>
            <a:rPr lang="en-US">
              <a:solidFill>
                <a:schemeClr val="tx1"/>
              </a:solidFill>
            </a:rPr>
            <a:t>ND</a:t>
          </a:r>
        </a:p>
      </dgm:t>
    </dgm:pt>
    <dgm:pt modelId="{1CF91DC9-26E6-40E7-9CA3-F8992EAD5716}" type="parTrans" cxnId="{4CC1A3D8-62A7-48DA-AC93-3022043EF873}">
      <dgm:prSet/>
      <dgm:spPr/>
      <dgm:t>
        <a:bodyPr/>
        <a:lstStyle/>
        <a:p>
          <a:endParaRPr lang="en-US">
            <a:solidFill>
              <a:schemeClr val="tx1"/>
            </a:solidFill>
          </a:endParaRPr>
        </a:p>
      </dgm:t>
    </dgm:pt>
    <dgm:pt modelId="{613C7672-0EBA-4506-A02A-275DBFC8AC00}" type="sibTrans" cxnId="{4CC1A3D8-62A7-48DA-AC93-3022043EF873}">
      <dgm:prSet/>
      <dgm:spPr/>
      <dgm:t>
        <a:bodyPr/>
        <a:lstStyle/>
        <a:p>
          <a:endParaRPr lang="en-US">
            <a:solidFill>
              <a:schemeClr val="tx1"/>
            </a:solidFill>
          </a:endParaRPr>
        </a:p>
      </dgm:t>
    </dgm:pt>
    <dgm:pt modelId="{317EB397-0649-48C0-A5E8-D0F3FC69B9F2}">
      <dgm:prSet/>
      <dgm:spPr>
        <a:scene3d>
          <a:camera prst="orthographicFront"/>
          <a:lightRig rig="threePt" dir="t"/>
        </a:scene3d>
        <a:sp3d>
          <a:bevelT w="139700" prst="cross"/>
        </a:sp3d>
      </dgm:spPr>
      <dgm:t>
        <a:bodyPr/>
        <a:lstStyle/>
        <a:p>
          <a:r>
            <a:rPr lang="en-US" dirty="0">
              <a:solidFill>
                <a:schemeClr val="tx1"/>
              </a:solidFill>
            </a:rPr>
            <a:t>NR</a:t>
          </a:r>
        </a:p>
        <a:p>
          <a:r>
            <a:rPr lang="en-US" dirty="0">
              <a:solidFill>
                <a:schemeClr val="tx1"/>
              </a:solidFill>
            </a:rPr>
            <a:t>c(D,A,NR)</a:t>
          </a:r>
        </a:p>
      </dgm:t>
    </dgm:pt>
    <dgm:pt modelId="{786225CB-28EE-4BDF-9391-D4E2DDFB1AC1}" type="parTrans" cxnId="{721CE8FD-A5A1-48EF-97C1-2AF7F3B1FFEA}">
      <dgm:prSet/>
      <dgm:spPr/>
      <dgm:t>
        <a:bodyPr/>
        <a:lstStyle/>
        <a:p>
          <a:endParaRPr lang="en-US">
            <a:solidFill>
              <a:schemeClr val="tx1"/>
            </a:solidFill>
          </a:endParaRPr>
        </a:p>
      </dgm:t>
    </dgm:pt>
    <dgm:pt modelId="{B455C995-7CB7-46B7-B3E5-94BC16791516}" type="sibTrans" cxnId="{721CE8FD-A5A1-48EF-97C1-2AF7F3B1FFEA}">
      <dgm:prSet/>
      <dgm:spPr/>
      <dgm:t>
        <a:bodyPr/>
        <a:lstStyle/>
        <a:p>
          <a:endParaRPr lang="en-US">
            <a:solidFill>
              <a:schemeClr val="tx1"/>
            </a:solidFill>
          </a:endParaRPr>
        </a:p>
      </dgm:t>
    </dgm:pt>
    <dgm:pt modelId="{E124015C-2657-46B7-AD59-7ABCE5D515D9}">
      <dgm:prSet/>
      <dgm:spPr>
        <a:scene3d>
          <a:camera prst="orthographicFront"/>
          <a:lightRig rig="threePt" dir="t"/>
        </a:scene3d>
        <a:sp3d>
          <a:bevelT w="139700" prst="cross"/>
        </a:sp3d>
      </dgm:spPr>
      <dgm:t>
        <a:bodyPr/>
        <a:lstStyle/>
        <a:p>
          <a:r>
            <a:rPr lang="en-US" dirty="0">
              <a:solidFill>
                <a:schemeClr val="tx1"/>
              </a:solidFill>
            </a:rPr>
            <a:t>R</a:t>
          </a:r>
        </a:p>
        <a:p>
          <a:r>
            <a:rPr lang="en-US" dirty="0">
              <a:solidFill>
                <a:schemeClr val="tx1"/>
              </a:solidFill>
            </a:rPr>
            <a:t>c(D,A,R)</a:t>
          </a:r>
        </a:p>
      </dgm:t>
    </dgm:pt>
    <dgm:pt modelId="{60B8BF71-F098-4FF7-9256-BDCEB38C96EC}" type="parTrans" cxnId="{7FE12F0F-4399-47EB-87F4-D5FC7071DF67}">
      <dgm:prSet/>
      <dgm:spPr/>
      <dgm:t>
        <a:bodyPr/>
        <a:lstStyle/>
        <a:p>
          <a:endParaRPr lang="en-US">
            <a:solidFill>
              <a:schemeClr val="tx1"/>
            </a:solidFill>
          </a:endParaRPr>
        </a:p>
      </dgm:t>
    </dgm:pt>
    <dgm:pt modelId="{2737523E-E1E9-4CFC-B6BF-30A04AFC58A7}" type="sibTrans" cxnId="{7FE12F0F-4399-47EB-87F4-D5FC7071DF67}">
      <dgm:prSet/>
      <dgm:spPr/>
      <dgm:t>
        <a:bodyPr/>
        <a:lstStyle/>
        <a:p>
          <a:endParaRPr lang="en-US">
            <a:solidFill>
              <a:schemeClr val="tx1"/>
            </a:solidFill>
          </a:endParaRPr>
        </a:p>
      </dgm:t>
    </dgm:pt>
    <dgm:pt modelId="{E8216523-8D64-4B69-A1A1-4367DAADFDCF}">
      <dgm:prSet/>
      <dgm:spPr>
        <a:scene3d>
          <a:camera prst="orthographicFront"/>
          <a:lightRig rig="threePt" dir="t"/>
        </a:scene3d>
        <a:sp3d>
          <a:bevelT w="139700" prst="cross"/>
        </a:sp3d>
      </dgm:spPr>
      <dgm:t>
        <a:bodyPr/>
        <a:lstStyle/>
        <a:p>
          <a:r>
            <a:rPr lang="en-US" dirty="0">
              <a:solidFill>
                <a:schemeClr val="tx1"/>
              </a:solidFill>
            </a:rPr>
            <a:t>NR</a:t>
          </a:r>
        </a:p>
        <a:p>
          <a:r>
            <a:rPr lang="en-US" dirty="0">
              <a:solidFill>
                <a:schemeClr val="tx1"/>
              </a:solidFill>
            </a:rPr>
            <a:t>c(ND,A,NR)</a:t>
          </a:r>
        </a:p>
      </dgm:t>
    </dgm:pt>
    <dgm:pt modelId="{A4721F5F-2E2B-4799-8344-F9BFA0290771}" type="parTrans" cxnId="{F5F34DD8-9FD4-4B12-B838-AFA97B581909}">
      <dgm:prSet/>
      <dgm:spPr/>
      <dgm:t>
        <a:bodyPr/>
        <a:lstStyle/>
        <a:p>
          <a:endParaRPr lang="en-US">
            <a:solidFill>
              <a:schemeClr val="tx1"/>
            </a:solidFill>
          </a:endParaRPr>
        </a:p>
      </dgm:t>
    </dgm:pt>
    <dgm:pt modelId="{F5EC7C52-ABA0-41BE-BE18-C86C508D7ED0}" type="sibTrans" cxnId="{F5F34DD8-9FD4-4B12-B838-AFA97B581909}">
      <dgm:prSet/>
      <dgm:spPr/>
      <dgm:t>
        <a:bodyPr/>
        <a:lstStyle/>
        <a:p>
          <a:endParaRPr lang="en-US">
            <a:solidFill>
              <a:schemeClr val="tx1"/>
            </a:solidFill>
          </a:endParaRPr>
        </a:p>
      </dgm:t>
    </dgm:pt>
    <dgm:pt modelId="{108DD33A-548F-49A8-BCF0-DDF550F42AC3}">
      <dgm:prSet/>
      <dgm:spPr>
        <a:scene3d>
          <a:camera prst="orthographicFront"/>
          <a:lightRig rig="threePt" dir="t"/>
        </a:scene3d>
        <a:sp3d>
          <a:bevelT w="139700" prst="cross"/>
        </a:sp3d>
      </dgm:spPr>
      <dgm:t>
        <a:bodyPr/>
        <a:lstStyle/>
        <a:p>
          <a:r>
            <a:rPr lang="en-US" dirty="0">
              <a:solidFill>
                <a:schemeClr val="tx1"/>
              </a:solidFill>
            </a:rPr>
            <a:t>R</a:t>
          </a:r>
        </a:p>
        <a:p>
          <a:r>
            <a:rPr lang="en-US" dirty="0">
              <a:solidFill>
                <a:schemeClr val="tx1"/>
              </a:solidFill>
            </a:rPr>
            <a:t>c(ND,A,R)</a:t>
          </a:r>
        </a:p>
      </dgm:t>
    </dgm:pt>
    <dgm:pt modelId="{F546A706-3BCF-4F9D-AA50-8C80F8FAC829}" type="parTrans" cxnId="{08B89B3A-EE74-4EF4-ABC8-EF29E4F54EE4}">
      <dgm:prSet/>
      <dgm:spPr/>
      <dgm:t>
        <a:bodyPr/>
        <a:lstStyle/>
        <a:p>
          <a:endParaRPr lang="en-US">
            <a:solidFill>
              <a:schemeClr val="tx1"/>
            </a:solidFill>
          </a:endParaRPr>
        </a:p>
      </dgm:t>
    </dgm:pt>
    <dgm:pt modelId="{79E5498B-87E8-4764-AE4E-CD1705C8B4F7}" type="sibTrans" cxnId="{08B89B3A-EE74-4EF4-ABC8-EF29E4F54EE4}">
      <dgm:prSet/>
      <dgm:spPr/>
      <dgm:t>
        <a:bodyPr/>
        <a:lstStyle/>
        <a:p>
          <a:endParaRPr lang="en-US">
            <a:solidFill>
              <a:schemeClr val="tx1"/>
            </a:solidFill>
          </a:endParaRPr>
        </a:p>
      </dgm:t>
    </dgm:pt>
    <dgm:pt modelId="{E2F6CD6E-5366-4AC8-811C-D59854AB59FE}" type="pres">
      <dgm:prSet presAssocID="{813B7F7E-5709-4DD1-8222-0F2B5EAFED46}" presName="mainComposite" presStyleCnt="0">
        <dgm:presLayoutVars>
          <dgm:chPref val="1"/>
          <dgm:dir/>
          <dgm:animOne val="branch"/>
          <dgm:animLvl val="lvl"/>
          <dgm:resizeHandles val="exact"/>
        </dgm:presLayoutVars>
      </dgm:prSet>
      <dgm:spPr/>
    </dgm:pt>
    <dgm:pt modelId="{5BE093B2-2A10-4490-A6E9-B112728D0692}" type="pres">
      <dgm:prSet presAssocID="{813B7F7E-5709-4DD1-8222-0F2B5EAFED46}" presName="hierFlow" presStyleCnt="0"/>
      <dgm:spPr/>
    </dgm:pt>
    <dgm:pt modelId="{C6944094-EA89-438A-BA50-CC916E775BB8}" type="pres">
      <dgm:prSet presAssocID="{813B7F7E-5709-4DD1-8222-0F2B5EAFED46}" presName="hierChild1" presStyleCnt="0">
        <dgm:presLayoutVars>
          <dgm:chPref val="1"/>
          <dgm:animOne val="branch"/>
          <dgm:animLvl val="lvl"/>
        </dgm:presLayoutVars>
      </dgm:prSet>
      <dgm:spPr/>
    </dgm:pt>
    <dgm:pt modelId="{67D757D4-2A94-48BA-9D7D-CFD63F6B7343}" type="pres">
      <dgm:prSet presAssocID="{A14D381F-4DD7-49A7-96D6-0538456F49AE}" presName="Name14" presStyleCnt="0"/>
      <dgm:spPr/>
    </dgm:pt>
    <dgm:pt modelId="{C44134F3-0767-448F-8E24-A42543656DED}" type="pres">
      <dgm:prSet presAssocID="{A14D381F-4DD7-49A7-96D6-0538456F49AE}" presName="level1Shape" presStyleLbl="node0" presStyleIdx="0" presStyleCnt="1">
        <dgm:presLayoutVars>
          <dgm:chPref val="3"/>
        </dgm:presLayoutVars>
      </dgm:prSet>
      <dgm:spPr/>
    </dgm:pt>
    <dgm:pt modelId="{199A84F7-06E4-44ED-A116-5AEC422E1108}" type="pres">
      <dgm:prSet presAssocID="{A14D381F-4DD7-49A7-96D6-0538456F49AE}" presName="hierChild2" presStyleCnt="0"/>
      <dgm:spPr/>
    </dgm:pt>
    <dgm:pt modelId="{B6BAF75D-6EBD-433D-BE10-16B369699A24}" type="pres">
      <dgm:prSet presAssocID="{1E32CBAD-509D-43C9-8008-18D97D7CD3C0}" presName="Name19" presStyleLbl="parChTrans1D2" presStyleIdx="0" presStyleCnt="2"/>
      <dgm:spPr/>
    </dgm:pt>
    <dgm:pt modelId="{E48FCB3C-4114-4059-9E40-840B2636C706}" type="pres">
      <dgm:prSet presAssocID="{CB8D6683-C450-403C-8E50-1CDC79BCB9E0}" presName="Name21" presStyleCnt="0"/>
      <dgm:spPr/>
    </dgm:pt>
    <dgm:pt modelId="{FD609E95-7554-44B3-801E-10ED91CF68B9}" type="pres">
      <dgm:prSet presAssocID="{CB8D6683-C450-403C-8E50-1CDC79BCB9E0}" presName="level2Shape" presStyleLbl="node2" presStyleIdx="0" presStyleCnt="2"/>
      <dgm:spPr/>
    </dgm:pt>
    <dgm:pt modelId="{D4C4BBE3-2292-4BF0-9C4A-508CCC03AAA3}" type="pres">
      <dgm:prSet presAssocID="{CB8D6683-C450-403C-8E50-1CDC79BCB9E0}" presName="hierChild3" presStyleCnt="0"/>
      <dgm:spPr/>
    </dgm:pt>
    <dgm:pt modelId="{9366DC81-C876-4BB4-9101-F2DE8C04D432}" type="pres">
      <dgm:prSet presAssocID="{4CE2E9C3-65B4-4A6A-8A60-6A03A685A44B}" presName="Name19" presStyleLbl="parChTrans1D3" presStyleIdx="0" presStyleCnt="4"/>
      <dgm:spPr/>
    </dgm:pt>
    <dgm:pt modelId="{CF3C7918-C05B-4BF1-9088-671621744FB3}" type="pres">
      <dgm:prSet presAssocID="{959F3979-2582-4D65-8E9D-0CCE0497F95C}" presName="Name21" presStyleCnt="0"/>
      <dgm:spPr/>
    </dgm:pt>
    <dgm:pt modelId="{451214A3-34C9-4DC0-8249-A24F54E525C6}" type="pres">
      <dgm:prSet presAssocID="{959F3979-2582-4D65-8E9D-0CCE0497F95C}" presName="level2Shape" presStyleLbl="node3" presStyleIdx="0" presStyleCnt="4"/>
      <dgm:spPr/>
    </dgm:pt>
    <dgm:pt modelId="{7A99158A-3B74-4846-9471-0789780F2E3A}" type="pres">
      <dgm:prSet presAssocID="{959F3979-2582-4D65-8E9D-0CCE0497F95C}" presName="hierChild3" presStyleCnt="0"/>
      <dgm:spPr/>
    </dgm:pt>
    <dgm:pt modelId="{9F11CFAB-F17A-41A8-84A5-F8679F9F16DE}" type="pres">
      <dgm:prSet presAssocID="{C619C7A4-42FF-4CE3-A02A-1B9AF93B6E77}" presName="Name19" presStyleLbl="parChTrans1D4" presStyleIdx="0" presStyleCnt="8"/>
      <dgm:spPr/>
    </dgm:pt>
    <dgm:pt modelId="{82D2063D-1E46-4C7B-92D8-7AF8CDF3F0B1}" type="pres">
      <dgm:prSet presAssocID="{DD4A9648-A5BC-4C25-A5A5-CEB12083C154}" presName="Name21" presStyleCnt="0"/>
      <dgm:spPr/>
    </dgm:pt>
    <dgm:pt modelId="{B9507BA1-EC51-4FFA-877C-BE4329FEA35B}" type="pres">
      <dgm:prSet presAssocID="{DD4A9648-A5BC-4C25-A5A5-CEB12083C154}" presName="level2Shape" presStyleLbl="node4" presStyleIdx="0" presStyleCnt="8"/>
      <dgm:spPr/>
    </dgm:pt>
    <dgm:pt modelId="{AC05FCF3-AEAD-44E0-A8FA-43D6C53B1D15}" type="pres">
      <dgm:prSet presAssocID="{DD4A9648-A5BC-4C25-A5A5-CEB12083C154}" presName="hierChild3" presStyleCnt="0"/>
      <dgm:spPr/>
    </dgm:pt>
    <dgm:pt modelId="{AD0D8AFF-5BB7-4E51-82D8-21A9113AB78F}" type="pres">
      <dgm:prSet presAssocID="{0F42610F-0FC7-420C-AD74-070E07847A88}" presName="Name19" presStyleLbl="parChTrans1D4" presStyleIdx="1" presStyleCnt="8"/>
      <dgm:spPr/>
    </dgm:pt>
    <dgm:pt modelId="{80E49A12-DD5B-4A85-8D6B-91E0D18E1134}" type="pres">
      <dgm:prSet presAssocID="{4C240AAC-A61E-4ACD-8C30-BA4662BC38A0}" presName="Name21" presStyleCnt="0"/>
      <dgm:spPr/>
    </dgm:pt>
    <dgm:pt modelId="{65D96A93-3DE9-4E60-8F17-F982918F2A31}" type="pres">
      <dgm:prSet presAssocID="{4C240AAC-A61E-4ACD-8C30-BA4662BC38A0}" presName="level2Shape" presStyleLbl="node4" presStyleIdx="1" presStyleCnt="8"/>
      <dgm:spPr/>
    </dgm:pt>
    <dgm:pt modelId="{DAA2CE6A-85F5-4E53-8041-EF8E4BEDF94E}" type="pres">
      <dgm:prSet presAssocID="{4C240AAC-A61E-4ACD-8C30-BA4662BC38A0}" presName="hierChild3" presStyleCnt="0"/>
      <dgm:spPr/>
    </dgm:pt>
    <dgm:pt modelId="{FCEFCCB3-D775-4DD4-A1A0-1B0A0E3AC32D}" type="pres">
      <dgm:prSet presAssocID="{FFCFC66E-4C27-4E8F-A7AC-A3A1F67E7449}" presName="Name19" presStyleLbl="parChTrans1D3" presStyleIdx="1" presStyleCnt="4"/>
      <dgm:spPr/>
    </dgm:pt>
    <dgm:pt modelId="{AB19322F-8B1F-4987-9A95-911F5B99BF4B}" type="pres">
      <dgm:prSet presAssocID="{AC3862E0-CD2B-4783-9779-EDF0F66E9E5B}" presName="Name21" presStyleCnt="0"/>
      <dgm:spPr/>
    </dgm:pt>
    <dgm:pt modelId="{4732A2C9-CAA0-4225-9552-DF29D41FE522}" type="pres">
      <dgm:prSet presAssocID="{AC3862E0-CD2B-4783-9779-EDF0F66E9E5B}" presName="level2Shape" presStyleLbl="node3" presStyleIdx="1" presStyleCnt="4"/>
      <dgm:spPr/>
    </dgm:pt>
    <dgm:pt modelId="{1A427C3C-1054-41E6-BDA9-B5C69464B115}" type="pres">
      <dgm:prSet presAssocID="{AC3862E0-CD2B-4783-9779-EDF0F66E9E5B}" presName="hierChild3" presStyleCnt="0"/>
      <dgm:spPr/>
    </dgm:pt>
    <dgm:pt modelId="{14E98495-BBA7-4875-908B-11734B52EAA9}" type="pres">
      <dgm:prSet presAssocID="{40C28991-54F9-461F-8723-A34EB9FF89FB}" presName="Name19" presStyleLbl="parChTrans1D4" presStyleIdx="2" presStyleCnt="8"/>
      <dgm:spPr/>
    </dgm:pt>
    <dgm:pt modelId="{E0533676-2A9F-45E7-9E0F-A9A513037B1B}" type="pres">
      <dgm:prSet presAssocID="{6C99920C-DA7D-4159-AD32-29AD84229232}" presName="Name21" presStyleCnt="0"/>
      <dgm:spPr/>
    </dgm:pt>
    <dgm:pt modelId="{C11A2BB1-AAAA-4217-96BF-386B69995571}" type="pres">
      <dgm:prSet presAssocID="{6C99920C-DA7D-4159-AD32-29AD84229232}" presName="level2Shape" presStyleLbl="node4" presStyleIdx="2" presStyleCnt="8"/>
      <dgm:spPr/>
    </dgm:pt>
    <dgm:pt modelId="{C8164D08-845E-4CD7-ADFA-2E9C43EB47CA}" type="pres">
      <dgm:prSet presAssocID="{6C99920C-DA7D-4159-AD32-29AD84229232}" presName="hierChild3" presStyleCnt="0"/>
      <dgm:spPr/>
    </dgm:pt>
    <dgm:pt modelId="{0FC7FFBE-F5EA-43AA-8659-D1081367F641}" type="pres">
      <dgm:prSet presAssocID="{0657E65F-88B5-4998-8321-FD0C8BEF03CF}" presName="Name19" presStyleLbl="parChTrans1D4" presStyleIdx="3" presStyleCnt="8"/>
      <dgm:spPr/>
    </dgm:pt>
    <dgm:pt modelId="{E33814CF-3B4E-4BB2-97B4-1BF3355DA9A3}" type="pres">
      <dgm:prSet presAssocID="{DD2A5D37-57CB-49C3-BD16-D1B0EFF96651}" presName="Name21" presStyleCnt="0"/>
      <dgm:spPr/>
    </dgm:pt>
    <dgm:pt modelId="{156F549A-BF09-477D-AF73-3D139FE46592}" type="pres">
      <dgm:prSet presAssocID="{DD2A5D37-57CB-49C3-BD16-D1B0EFF96651}" presName="level2Shape" presStyleLbl="node4" presStyleIdx="3" presStyleCnt="8"/>
      <dgm:spPr/>
    </dgm:pt>
    <dgm:pt modelId="{3A4FDA7B-538E-46EA-8D31-2E426D3C1051}" type="pres">
      <dgm:prSet presAssocID="{DD2A5D37-57CB-49C3-BD16-D1B0EFF96651}" presName="hierChild3" presStyleCnt="0"/>
      <dgm:spPr/>
    </dgm:pt>
    <dgm:pt modelId="{86B51439-20B3-4DF3-A161-CCB60E24842B}" type="pres">
      <dgm:prSet presAssocID="{867C93B4-94B3-491D-A9F0-36EB5A616CD4}" presName="Name19" presStyleLbl="parChTrans1D2" presStyleIdx="1" presStyleCnt="2"/>
      <dgm:spPr/>
    </dgm:pt>
    <dgm:pt modelId="{1E06D723-36C0-458B-BFC6-A659C77EE063}" type="pres">
      <dgm:prSet presAssocID="{C687F45E-75EF-40AF-BF02-73CCD770EED3}" presName="Name21" presStyleCnt="0"/>
      <dgm:spPr/>
    </dgm:pt>
    <dgm:pt modelId="{F4D42B3E-4D8C-47E9-BCD2-B5F2473663D5}" type="pres">
      <dgm:prSet presAssocID="{C687F45E-75EF-40AF-BF02-73CCD770EED3}" presName="level2Shape" presStyleLbl="node2" presStyleIdx="1" presStyleCnt="2"/>
      <dgm:spPr/>
    </dgm:pt>
    <dgm:pt modelId="{C921E8F7-AF45-4550-A61A-4441499A00CA}" type="pres">
      <dgm:prSet presAssocID="{C687F45E-75EF-40AF-BF02-73CCD770EED3}" presName="hierChild3" presStyleCnt="0"/>
      <dgm:spPr/>
    </dgm:pt>
    <dgm:pt modelId="{4CA31C61-F4F7-4932-AD93-3E810F2A9DA0}" type="pres">
      <dgm:prSet presAssocID="{7797D8CE-6EFC-4ED9-BD4D-36152B1BA69F}" presName="Name19" presStyleLbl="parChTrans1D3" presStyleIdx="2" presStyleCnt="4"/>
      <dgm:spPr/>
    </dgm:pt>
    <dgm:pt modelId="{0B96B23A-B7F7-4E72-B630-C58FB4B8CBFE}" type="pres">
      <dgm:prSet presAssocID="{918C7B3E-0232-4030-B917-4D043A938CC7}" presName="Name21" presStyleCnt="0"/>
      <dgm:spPr/>
    </dgm:pt>
    <dgm:pt modelId="{0DFE7B25-4B3F-44D8-8F13-38266B5BCE08}" type="pres">
      <dgm:prSet presAssocID="{918C7B3E-0232-4030-B917-4D043A938CC7}" presName="level2Shape" presStyleLbl="node3" presStyleIdx="2" presStyleCnt="4"/>
      <dgm:spPr/>
    </dgm:pt>
    <dgm:pt modelId="{200C8764-131D-4147-B768-61AE5AF3047D}" type="pres">
      <dgm:prSet presAssocID="{918C7B3E-0232-4030-B917-4D043A938CC7}" presName="hierChild3" presStyleCnt="0"/>
      <dgm:spPr/>
    </dgm:pt>
    <dgm:pt modelId="{3FC2365D-A096-48FC-A321-95440C02A4F4}" type="pres">
      <dgm:prSet presAssocID="{786225CB-28EE-4BDF-9391-D4E2DDFB1AC1}" presName="Name19" presStyleLbl="parChTrans1D4" presStyleIdx="4" presStyleCnt="8"/>
      <dgm:spPr/>
    </dgm:pt>
    <dgm:pt modelId="{BD56AC1F-9074-4151-AAF7-98889F4337A2}" type="pres">
      <dgm:prSet presAssocID="{317EB397-0649-48C0-A5E8-D0F3FC69B9F2}" presName="Name21" presStyleCnt="0"/>
      <dgm:spPr/>
    </dgm:pt>
    <dgm:pt modelId="{576D321F-BA90-4DF9-BB03-BAFE0B53221D}" type="pres">
      <dgm:prSet presAssocID="{317EB397-0649-48C0-A5E8-D0F3FC69B9F2}" presName="level2Shape" presStyleLbl="node4" presStyleIdx="4" presStyleCnt="8"/>
      <dgm:spPr/>
    </dgm:pt>
    <dgm:pt modelId="{7B2319DD-B936-41E1-81DF-C23569464E60}" type="pres">
      <dgm:prSet presAssocID="{317EB397-0649-48C0-A5E8-D0F3FC69B9F2}" presName="hierChild3" presStyleCnt="0"/>
      <dgm:spPr/>
    </dgm:pt>
    <dgm:pt modelId="{6F03328C-B4F6-45F7-98C2-CA1A04E8621F}" type="pres">
      <dgm:prSet presAssocID="{60B8BF71-F098-4FF7-9256-BDCEB38C96EC}" presName="Name19" presStyleLbl="parChTrans1D4" presStyleIdx="5" presStyleCnt="8"/>
      <dgm:spPr/>
    </dgm:pt>
    <dgm:pt modelId="{F7BF6555-EA3E-4937-9A42-A0CF8D88B3E9}" type="pres">
      <dgm:prSet presAssocID="{E124015C-2657-46B7-AD59-7ABCE5D515D9}" presName="Name21" presStyleCnt="0"/>
      <dgm:spPr/>
    </dgm:pt>
    <dgm:pt modelId="{6D69060D-BDD3-47B2-AF2D-DA534497AAB1}" type="pres">
      <dgm:prSet presAssocID="{E124015C-2657-46B7-AD59-7ABCE5D515D9}" presName="level2Shape" presStyleLbl="node4" presStyleIdx="5" presStyleCnt="8"/>
      <dgm:spPr/>
    </dgm:pt>
    <dgm:pt modelId="{1AEE5FEC-CF8C-4E83-B63C-C6BD869126E8}" type="pres">
      <dgm:prSet presAssocID="{E124015C-2657-46B7-AD59-7ABCE5D515D9}" presName="hierChild3" presStyleCnt="0"/>
      <dgm:spPr/>
    </dgm:pt>
    <dgm:pt modelId="{9385B72B-9B2D-46FE-A4DD-D848140B7DA8}" type="pres">
      <dgm:prSet presAssocID="{1CF91DC9-26E6-40E7-9CA3-F8992EAD5716}" presName="Name19" presStyleLbl="parChTrans1D3" presStyleIdx="3" presStyleCnt="4"/>
      <dgm:spPr/>
    </dgm:pt>
    <dgm:pt modelId="{586CAF95-F11E-417A-9D9D-CE67D94BB93F}" type="pres">
      <dgm:prSet presAssocID="{71635531-5FBC-4083-9137-89DB31886EEB}" presName="Name21" presStyleCnt="0"/>
      <dgm:spPr/>
    </dgm:pt>
    <dgm:pt modelId="{5983769D-E3B9-45CD-AF65-D901B62CB893}" type="pres">
      <dgm:prSet presAssocID="{71635531-5FBC-4083-9137-89DB31886EEB}" presName="level2Shape" presStyleLbl="node3" presStyleIdx="3" presStyleCnt="4"/>
      <dgm:spPr/>
    </dgm:pt>
    <dgm:pt modelId="{8CEC5252-7C72-446D-9E8F-77815AEE5934}" type="pres">
      <dgm:prSet presAssocID="{71635531-5FBC-4083-9137-89DB31886EEB}" presName="hierChild3" presStyleCnt="0"/>
      <dgm:spPr/>
    </dgm:pt>
    <dgm:pt modelId="{EB9AC0E6-6780-40E4-B5CF-5CD709439988}" type="pres">
      <dgm:prSet presAssocID="{A4721F5F-2E2B-4799-8344-F9BFA0290771}" presName="Name19" presStyleLbl="parChTrans1D4" presStyleIdx="6" presStyleCnt="8"/>
      <dgm:spPr/>
    </dgm:pt>
    <dgm:pt modelId="{4963F65F-89AB-4038-85CE-D035112CC0C9}" type="pres">
      <dgm:prSet presAssocID="{E8216523-8D64-4B69-A1A1-4367DAADFDCF}" presName="Name21" presStyleCnt="0"/>
      <dgm:spPr/>
    </dgm:pt>
    <dgm:pt modelId="{A1767AB3-7F62-4762-BEDC-9E91D7AF191A}" type="pres">
      <dgm:prSet presAssocID="{E8216523-8D64-4B69-A1A1-4367DAADFDCF}" presName="level2Shape" presStyleLbl="node4" presStyleIdx="6" presStyleCnt="8"/>
      <dgm:spPr/>
    </dgm:pt>
    <dgm:pt modelId="{EDB7EFA0-7711-471D-9F94-8A1CBF5CF683}" type="pres">
      <dgm:prSet presAssocID="{E8216523-8D64-4B69-A1A1-4367DAADFDCF}" presName="hierChild3" presStyleCnt="0"/>
      <dgm:spPr/>
    </dgm:pt>
    <dgm:pt modelId="{290A3691-F64A-44E9-8510-D7E088E1DAEC}" type="pres">
      <dgm:prSet presAssocID="{F546A706-3BCF-4F9D-AA50-8C80F8FAC829}" presName="Name19" presStyleLbl="parChTrans1D4" presStyleIdx="7" presStyleCnt="8"/>
      <dgm:spPr/>
    </dgm:pt>
    <dgm:pt modelId="{6F65B3B3-A6B9-41A7-8C56-567E3C274AFF}" type="pres">
      <dgm:prSet presAssocID="{108DD33A-548F-49A8-BCF0-DDF550F42AC3}" presName="Name21" presStyleCnt="0"/>
      <dgm:spPr/>
    </dgm:pt>
    <dgm:pt modelId="{1D0B57CB-F677-4DE8-B6A8-267593720851}" type="pres">
      <dgm:prSet presAssocID="{108DD33A-548F-49A8-BCF0-DDF550F42AC3}" presName="level2Shape" presStyleLbl="node4" presStyleIdx="7" presStyleCnt="8"/>
      <dgm:spPr/>
    </dgm:pt>
    <dgm:pt modelId="{D397386B-689F-4C5F-B993-DCC61F7003F0}" type="pres">
      <dgm:prSet presAssocID="{108DD33A-548F-49A8-BCF0-DDF550F42AC3}" presName="hierChild3" presStyleCnt="0"/>
      <dgm:spPr/>
    </dgm:pt>
    <dgm:pt modelId="{869720CB-692D-4E94-BEDC-89A4A3086B64}" type="pres">
      <dgm:prSet presAssocID="{813B7F7E-5709-4DD1-8222-0F2B5EAFED46}" presName="bgShapesFlow" presStyleCnt="0"/>
      <dgm:spPr/>
    </dgm:pt>
  </dgm:ptLst>
  <dgm:cxnLst>
    <dgm:cxn modelId="{7866170C-E52A-47A8-9B4B-7D8A1C77E1C3}" type="presOf" srcId="{4CE2E9C3-65B4-4A6A-8A60-6A03A685A44B}" destId="{9366DC81-C876-4BB4-9101-F2DE8C04D432}" srcOrd="0" destOrd="0" presId="urn:microsoft.com/office/officeart/2005/8/layout/hierarchy6"/>
    <dgm:cxn modelId="{413D740C-5CA2-49FD-AB0F-F12D24F57373}" srcId="{AC3862E0-CD2B-4783-9779-EDF0F66E9E5B}" destId="{6C99920C-DA7D-4159-AD32-29AD84229232}" srcOrd="0" destOrd="0" parTransId="{40C28991-54F9-461F-8723-A34EB9FF89FB}" sibTransId="{CCD303C7-029F-4097-874A-0DA18239941C}"/>
    <dgm:cxn modelId="{7FE12F0F-4399-47EB-87F4-D5FC7071DF67}" srcId="{918C7B3E-0232-4030-B917-4D043A938CC7}" destId="{E124015C-2657-46B7-AD59-7ABCE5D515D9}" srcOrd="1" destOrd="0" parTransId="{60B8BF71-F098-4FF7-9256-BDCEB38C96EC}" sibTransId="{2737523E-E1E9-4CFC-B6BF-30A04AFC58A7}"/>
    <dgm:cxn modelId="{A08BEA15-1282-4F4D-A932-DBE9FE3F8D35}" type="presOf" srcId="{DD4A9648-A5BC-4C25-A5A5-CEB12083C154}" destId="{B9507BA1-EC51-4FFA-877C-BE4329FEA35B}" srcOrd="0" destOrd="0" presId="urn:microsoft.com/office/officeart/2005/8/layout/hierarchy6"/>
    <dgm:cxn modelId="{5BC1AE20-D5A6-427B-810E-4799A96C87C1}" type="presOf" srcId="{E124015C-2657-46B7-AD59-7ABCE5D515D9}" destId="{6D69060D-BDD3-47B2-AF2D-DA534497AAB1}" srcOrd="0" destOrd="0" presId="urn:microsoft.com/office/officeart/2005/8/layout/hierarchy6"/>
    <dgm:cxn modelId="{F4F08324-9375-433D-B884-7101EBDA26FA}" type="presOf" srcId="{DD2A5D37-57CB-49C3-BD16-D1B0EFF96651}" destId="{156F549A-BF09-477D-AF73-3D139FE46592}" srcOrd="0" destOrd="0" presId="urn:microsoft.com/office/officeart/2005/8/layout/hierarchy6"/>
    <dgm:cxn modelId="{63225E28-2784-41F8-A9F4-DBD330DA6289}" type="presOf" srcId="{71635531-5FBC-4083-9137-89DB31886EEB}" destId="{5983769D-E3B9-45CD-AF65-D901B62CB893}" srcOrd="0" destOrd="0" presId="urn:microsoft.com/office/officeart/2005/8/layout/hierarchy6"/>
    <dgm:cxn modelId="{2ED32C34-34EC-4CF9-A3BA-4A3446A61C7F}" type="presOf" srcId="{60B8BF71-F098-4FF7-9256-BDCEB38C96EC}" destId="{6F03328C-B4F6-45F7-98C2-CA1A04E8621F}" srcOrd="0" destOrd="0" presId="urn:microsoft.com/office/officeart/2005/8/layout/hierarchy6"/>
    <dgm:cxn modelId="{37DB8336-56DA-4E42-B44C-EED851A0EABE}" type="presOf" srcId="{FFCFC66E-4C27-4E8F-A7AC-A3A1F67E7449}" destId="{FCEFCCB3-D775-4DD4-A1A0-1B0A0E3AC32D}" srcOrd="0" destOrd="0" presId="urn:microsoft.com/office/officeart/2005/8/layout/hierarchy6"/>
    <dgm:cxn modelId="{08B89B3A-EE74-4EF4-ABC8-EF29E4F54EE4}" srcId="{71635531-5FBC-4083-9137-89DB31886EEB}" destId="{108DD33A-548F-49A8-BCF0-DDF550F42AC3}" srcOrd="1" destOrd="0" parTransId="{F546A706-3BCF-4F9D-AA50-8C80F8FAC829}" sibTransId="{79E5498B-87E8-4764-AE4E-CD1705C8B4F7}"/>
    <dgm:cxn modelId="{844BA53E-A991-4135-BCE8-01CDF42CB2C4}" srcId="{A14D381F-4DD7-49A7-96D6-0538456F49AE}" destId="{C687F45E-75EF-40AF-BF02-73CCD770EED3}" srcOrd="1" destOrd="0" parTransId="{867C93B4-94B3-491D-A9F0-36EB5A616CD4}" sibTransId="{D6B1A5C7-C926-437B-AF71-2B3256BEE432}"/>
    <dgm:cxn modelId="{6A01965F-3CB4-464B-B1FE-1A3B3F0D029F}" type="presOf" srcId="{108DD33A-548F-49A8-BCF0-DDF550F42AC3}" destId="{1D0B57CB-F677-4DE8-B6A8-267593720851}" srcOrd="0" destOrd="0" presId="urn:microsoft.com/office/officeart/2005/8/layout/hierarchy6"/>
    <dgm:cxn modelId="{37DFE041-EE9B-4A32-A3E1-569A79AF7F70}" type="presOf" srcId="{1E32CBAD-509D-43C9-8008-18D97D7CD3C0}" destId="{B6BAF75D-6EBD-433D-BE10-16B369699A24}" srcOrd="0" destOrd="0" presId="urn:microsoft.com/office/officeart/2005/8/layout/hierarchy6"/>
    <dgm:cxn modelId="{A5380D68-2D7B-41DB-BA30-99BB8F97D953}" type="presOf" srcId="{C687F45E-75EF-40AF-BF02-73CCD770EED3}" destId="{F4D42B3E-4D8C-47E9-BCD2-B5F2473663D5}" srcOrd="0" destOrd="0" presId="urn:microsoft.com/office/officeart/2005/8/layout/hierarchy6"/>
    <dgm:cxn modelId="{07DCE14D-A8E3-4761-8CAA-9C40BE8C3A67}" type="presOf" srcId="{AC3862E0-CD2B-4783-9779-EDF0F66E9E5B}" destId="{4732A2C9-CAA0-4225-9552-DF29D41FE522}" srcOrd="0" destOrd="0" presId="urn:microsoft.com/office/officeart/2005/8/layout/hierarchy6"/>
    <dgm:cxn modelId="{A1DFB154-C97B-4BCC-938C-D21DA71EB78A}" type="presOf" srcId="{6C99920C-DA7D-4159-AD32-29AD84229232}" destId="{C11A2BB1-AAAA-4217-96BF-386B69995571}" srcOrd="0" destOrd="0" presId="urn:microsoft.com/office/officeart/2005/8/layout/hierarchy6"/>
    <dgm:cxn modelId="{20800458-D8DE-487A-880D-8FC5C6FDA1D9}" type="presOf" srcId="{7797D8CE-6EFC-4ED9-BD4D-36152B1BA69F}" destId="{4CA31C61-F4F7-4932-AD93-3E810F2A9DA0}" srcOrd="0" destOrd="0" presId="urn:microsoft.com/office/officeart/2005/8/layout/hierarchy6"/>
    <dgm:cxn modelId="{F9991358-7929-4A5C-8BB6-803128658997}" type="presOf" srcId="{0F42610F-0FC7-420C-AD74-070E07847A88}" destId="{AD0D8AFF-5BB7-4E51-82D8-21A9113AB78F}" srcOrd="0" destOrd="0" presId="urn:microsoft.com/office/officeart/2005/8/layout/hierarchy6"/>
    <dgm:cxn modelId="{E53E5059-02A0-4623-8CC2-B5B2D4490321}" srcId="{AC3862E0-CD2B-4783-9779-EDF0F66E9E5B}" destId="{DD2A5D37-57CB-49C3-BD16-D1B0EFF96651}" srcOrd="1" destOrd="0" parTransId="{0657E65F-88B5-4998-8321-FD0C8BEF03CF}" sibTransId="{0A9F1BB2-453C-4B79-919D-033860F0A535}"/>
    <dgm:cxn modelId="{2AE2655A-D6E1-4D09-B637-C723D24FB1EC}" srcId="{959F3979-2582-4D65-8E9D-0CCE0497F95C}" destId="{4C240AAC-A61E-4ACD-8C30-BA4662BC38A0}" srcOrd="1" destOrd="0" parTransId="{0F42610F-0FC7-420C-AD74-070E07847A88}" sibTransId="{0F1AE70B-1FDA-4F01-9717-C9D2322406BD}"/>
    <dgm:cxn modelId="{BA48DC7A-8237-438D-8248-E39E3BBC3EE7}" srcId="{CB8D6683-C450-403C-8E50-1CDC79BCB9E0}" destId="{959F3979-2582-4D65-8E9D-0CCE0497F95C}" srcOrd="0" destOrd="0" parTransId="{4CE2E9C3-65B4-4A6A-8A60-6A03A685A44B}" sibTransId="{11359B72-02BB-4CC6-AB43-D6DF0AC363F1}"/>
    <dgm:cxn modelId="{6516BD83-32A9-462A-8867-C7F7AB4A7FFA}" type="presOf" srcId="{918C7B3E-0232-4030-B917-4D043A938CC7}" destId="{0DFE7B25-4B3F-44D8-8F13-38266B5BCE08}" srcOrd="0" destOrd="0" presId="urn:microsoft.com/office/officeart/2005/8/layout/hierarchy6"/>
    <dgm:cxn modelId="{9FF2BD84-0727-4C06-B689-E447BC054E53}" type="presOf" srcId="{1CF91DC9-26E6-40E7-9CA3-F8992EAD5716}" destId="{9385B72B-9B2D-46FE-A4DD-D848140B7DA8}" srcOrd="0" destOrd="0" presId="urn:microsoft.com/office/officeart/2005/8/layout/hierarchy6"/>
    <dgm:cxn modelId="{24563090-8F73-4758-8F27-B88C1F6837F1}" type="presOf" srcId="{F546A706-3BCF-4F9D-AA50-8C80F8FAC829}" destId="{290A3691-F64A-44E9-8510-D7E088E1DAEC}" srcOrd="0" destOrd="0" presId="urn:microsoft.com/office/officeart/2005/8/layout/hierarchy6"/>
    <dgm:cxn modelId="{D2C64995-886A-47EF-82CE-DC517151F018}" srcId="{C687F45E-75EF-40AF-BF02-73CCD770EED3}" destId="{918C7B3E-0232-4030-B917-4D043A938CC7}" srcOrd="0" destOrd="0" parTransId="{7797D8CE-6EFC-4ED9-BD4D-36152B1BA69F}" sibTransId="{543CCC80-64B2-42F0-B6C5-154C62F32589}"/>
    <dgm:cxn modelId="{484C0A9F-33BD-4B50-AE5B-C487C5F09E9E}" type="presOf" srcId="{C619C7A4-42FF-4CE3-A02A-1B9AF93B6E77}" destId="{9F11CFAB-F17A-41A8-84A5-F8679F9F16DE}" srcOrd="0" destOrd="0" presId="urn:microsoft.com/office/officeart/2005/8/layout/hierarchy6"/>
    <dgm:cxn modelId="{63E425A1-7178-436D-8289-FEA2FDA8844B}" type="presOf" srcId="{786225CB-28EE-4BDF-9391-D4E2DDFB1AC1}" destId="{3FC2365D-A096-48FC-A321-95440C02A4F4}" srcOrd="0" destOrd="0" presId="urn:microsoft.com/office/officeart/2005/8/layout/hierarchy6"/>
    <dgm:cxn modelId="{137B5DA6-1A7B-4D55-A309-90FECAFD6070}" type="presOf" srcId="{959F3979-2582-4D65-8E9D-0CCE0497F95C}" destId="{451214A3-34C9-4DC0-8249-A24F54E525C6}" srcOrd="0" destOrd="0" presId="urn:microsoft.com/office/officeart/2005/8/layout/hierarchy6"/>
    <dgm:cxn modelId="{BBA9C4A7-DCDE-4132-8207-5BFDD2A65706}" type="presOf" srcId="{0657E65F-88B5-4998-8321-FD0C8BEF03CF}" destId="{0FC7FFBE-F5EA-43AA-8659-D1081367F641}" srcOrd="0" destOrd="0" presId="urn:microsoft.com/office/officeart/2005/8/layout/hierarchy6"/>
    <dgm:cxn modelId="{11D3A5A9-E339-4BF2-83DB-A76D8A7B8775}" type="presOf" srcId="{317EB397-0649-48C0-A5E8-D0F3FC69B9F2}" destId="{576D321F-BA90-4DF9-BB03-BAFE0B53221D}" srcOrd="0" destOrd="0" presId="urn:microsoft.com/office/officeart/2005/8/layout/hierarchy6"/>
    <dgm:cxn modelId="{40319DAA-802C-41B1-ADDC-5A06145E3681}" type="presOf" srcId="{867C93B4-94B3-491D-A9F0-36EB5A616CD4}" destId="{86B51439-20B3-4DF3-A161-CCB60E24842B}" srcOrd="0" destOrd="0" presId="urn:microsoft.com/office/officeart/2005/8/layout/hierarchy6"/>
    <dgm:cxn modelId="{5D7F05B9-5E26-4503-B387-FA35C801CC5E}" type="presOf" srcId="{A14D381F-4DD7-49A7-96D6-0538456F49AE}" destId="{C44134F3-0767-448F-8E24-A42543656DED}" srcOrd="0" destOrd="0" presId="urn:microsoft.com/office/officeart/2005/8/layout/hierarchy6"/>
    <dgm:cxn modelId="{4D59D2BC-5754-4E57-9376-FA0D56267CC8}" type="presOf" srcId="{4C240AAC-A61E-4ACD-8C30-BA4662BC38A0}" destId="{65D96A93-3DE9-4E60-8F17-F982918F2A31}" srcOrd="0" destOrd="0" presId="urn:microsoft.com/office/officeart/2005/8/layout/hierarchy6"/>
    <dgm:cxn modelId="{37EF33BD-C76F-4DE9-917E-DA9A3F1DE157}" srcId="{813B7F7E-5709-4DD1-8222-0F2B5EAFED46}" destId="{A14D381F-4DD7-49A7-96D6-0538456F49AE}" srcOrd="0" destOrd="0" parTransId="{15DCCA01-85D1-4958-8DA1-45DF563197E5}" sibTransId="{5BEAB1C7-65B9-4B22-90E7-E37A880A5833}"/>
    <dgm:cxn modelId="{D4F5FDC6-B3D1-4BBA-97C2-26B4689BB825}" srcId="{A14D381F-4DD7-49A7-96D6-0538456F49AE}" destId="{CB8D6683-C450-403C-8E50-1CDC79BCB9E0}" srcOrd="0" destOrd="0" parTransId="{1E32CBAD-509D-43C9-8008-18D97D7CD3C0}" sibTransId="{09B96C3F-469E-4ECF-BA5C-9B59B8F81BFB}"/>
    <dgm:cxn modelId="{D9E3C0CC-469D-47CD-B5A7-53D0EED96359}" type="presOf" srcId="{CB8D6683-C450-403C-8E50-1CDC79BCB9E0}" destId="{FD609E95-7554-44B3-801E-10ED91CF68B9}" srcOrd="0" destOrd="0" presId="urn:microsoft.com/office/officeart/2005/8/layout/hierarchy6"/>
    <dgm:cxn modelId="{0B875CD1-0B8C-4C28-8E40-5DBC060D47CE}" srcId="{959F3979-2582-4D65-8E9D-0CCE0497F95C}" destId="{DD4A9648-A5BC-4C25-A5A5-CEB12083C154}" srcOrd="0" destOrd="0" parTransId="{C619C7A4-42FF-4CE3-A02A-1B9AF93B6E77}" sibTransId="{F441CAAD-B01F-4F43-8C26-98B8AE63AA6D}"/>
    <dgm:cxn modelId="{00BA62D3-2A79-42C8-B089-B15EAF4AA8F4}" srcId="{CB8D6683-C450-403C-8E50-1CDC79BCB9E0}" destId="{AC3862E0-CD2B-4783-9779-EDF0F66E9E5B}" srcOrd="1" destOrd="0" parTransId="{FFCFC66E-4C27-4E8F-A7AC-A3A1F67E7449}" sibTransId="{603ADDD2-DC78-4A10-96C2-67DFA6DDCACF}"/>
    <dgm:cxn modelId="{F5F34DD8-9FD4-4B12-B838-AFA97B581909}" srcId="{71635531-5FBC-4083-9137-89DB31886EEB}" destId="{E8216523-8D64-4B69-A1A1-4367DAADFDCF}" srcOrd="0" destOrd="0" parTransId="{A4721F5F-2E2B-4799-8344-F9BFA0290771}" sibTransId="{F5EC7C52-ABA0-41BE-BE18-C86C508D7ED0}"/>
    <dgm:cxn modelId="{4CC1A3D8-62A7-48DA-AC93-3022043EF873}" srcId="{C687F45E-75EF-40AF-BF02-73CCD770EED3}" destId="{71635531-5FBC-4083-9137-89DB31886EEB}" srcOrd="1" destOrd="0" parTransId="{1CF91DC9-26E6-40E7-9CA3-F8992EAD5716}" sibTransId="{613C7672-0EBA-4506-A02A-275DBFC8AC00}"/>
    <dgm:cxn modelId="{2AA5FEDA-4538-4539-AD42-C56228DED5FD}" type="presOf" srcId="{813B7F7E-5709-4DD1-8222-0F2B5EAFED46}" destId="{E2F6CD6E-5366-4AC8-811C-D59854AB59FE}" srcOrd="0" destOrd="0" presId="urn:microsoft.com/office/officeart/2005/8/layout/hierarchy6"/>
    <dgm:cxn modelId="{564C2BE7-4F38-4F5E-A687-FF385B650553}" type="presOf" srcId="{A4721F5F-2E2B-4799-8344-F9BFA0290771}" destId="{EB9AC0E6-6780-40E4-B5CF-5CD709439988}" srcOrd="0" destOrd="0" presId="urn:microsoft.com/office/officeart/2005/8/layout/hierarchy6"/>
    <dgm:cxn modelId="{9C8095F4-7993-4E62-9832-42419DCEF9AE}" type="presOf" srcId="{40C28991-54F9-461F-8723-A34EB9FF89FB}" destId="{14E98495-BBA7-4875-908B-11734B52EAA9}" srcOrd="0" destOrd="0" presId="urn:microsoft.com/office/officeart/2005/8/layout/hierarchy6"/>
    <dgm:cxn modelId="{FAEFA3F4-4C1D-4309-90A9-5C3F16B159FA}" type="presOf" srcId="{E8216523-8D64-4B69-A1A1-4367DAADFDCF}" destId="{A1767AB3-7F62-4762-BEDC-9E91D7AF191A}" srcOrd="0" destOrd="0" presId="urn:microsoft.com/office/officeart/2005/8/layout/hierarchy6"/>
    <dgm:cxn modelId="{721CE8FD-A5A1-48EF-97C1-2AF7F3B1FFEA}" srcId="{918C7B3E-0232-4030-B917-4D043A938CC7}" destId="{317EB397-0649-48C0-A5E8-D0F3FC69B9F2}" srcOrd="0" destOrd="0" parTransId="{786225CB-28EE-4BDF-9391-D4E2DDFB1AC1}" sibTransId="{B455C995-7CB7-46B7-B3E5-94BC16791516}"/>
    <dgm:cxn modelId="{1AD46B5F-C959-4836-AA80-B5A4D0D63788}" type="presParOf" srcId="{E2F6CD6E-5366-4AC8-811C-D59854AB59FE}" destId="{5BE093B2-2A10-4490-A6E9-B112728D0692}" srcOrd="0" destOrd="0" presId="urn:microsoft.com/office/officeart/2005/8/layout/hierarchy6"/>
    <dgm:cxn modelId="{B11BADAC-EAEF-48A3-9C36-EA8B62A532C8}" type="presParOf" srcId="{5BE093B2-2A10-4490-A6E9-B112728D0692}" destId="{C6944094-EA89-438A-BA50-CC916E775BB8}" srcOrd="0" destOrd="0" presId="urn:microsoft.com/office/officeart/2005/8/layout/hierarchy6"/>
    <dgm:cxn modelId="{33833F15-F4B8-4F64-ABF6-026CF7E3C208}" type="presParOf" srcId="{C6944094-EA89-438A-BA50-CC916E775BB8}" destId="{67D757D4-2A94-48BA-9D7D-CFD63F6B7343}" srcOrd="0" destOrd="0" presId="urn:microsoft.com/office/officeart/2005/8/layout/hierarchy6"/>
    <dgm:cxn modelId="{A154D37E-6DA1-4707-8CE8-B4AD8C4B17B5}" type="presParOf" srcId="{67D757D4-2A94-48BA-9D7D-CFD63F6B7343}" destId="{C44134F3-0767-448F-8E24-A42543656DED}" srcOrd="0" destOrd="0" presId="urn:microsoft.com/office/officeart/2005/8/layout/hierarchy6"/>
    <dgm:cxn modelId="{A79094D5-E4A5-45C8-80DF-2FF6CC3B3718}" type="presParOf" srcId="{67D757D4-2A94-48BA-9D7D-CFD63F6B7343}" destId="{199A84F7-06E4-44ED-A116-5AEC422E1108}" srcOrd="1" destOrd="0" presId="urn:microsoft.com/office/officeart/2005/8/layout/hierarchy6"/>
    <dgm:cxn modelId="{A26A38F7-662A-4199-BFC9-2A352DB08AB9}" type="presParOf" srcId="{199A84F7-06E4-44ED-A116-5AEC422E1108}" destId="{B6BAF75D-6EBD-433D-BE10-16B369699A24}" srcOrd="0" destOrd="0" presId="urn:microsoft.com/office/officeart/2005/8/layout/hierarchy6"/>
    <dgm:cxn modelId="{BFD34199-5BC0-4872-BBA3-D73A1528BA5B}" type="presParOf" srcId="{199A84F7-06E4-44ED-A116-5AEC422E1108}" destId="{E48FCB3C-4114-4059-9E40-840B2636C706}" srcOrd="1" destOrd="0" presId="urn:microsoft.com/office/officeart/2005/8/layout/hierarchy6"/>
    <dgm:cxn modelId="{2BE6A09D-2887-4E0F-9DC9-8683C7E40499}" type="presParOf" srcId="{E48FCB3C-4114-4059-9E40-840B2636C706}" destId="{FD609E95-7554-44B3-801E-10ED91CF68B9}" srcOrd="0" destOrd="0" presId="urn:microsoft.com/office/officeart/2005/8/layout/hierarchy6"/>
    <dgm:cxn modelId="{33BD863D-F554-4386-BEB9-456510B0E9A7}" type="presParOf" srcId="{E48FCB3C-4114-4059-9E40-840B2636C706}" destId="{D4C4BBE3-2292-4BF0-9C4A-508CCC03AAA3}" srcOrd="1" destOrd="0" presId="urn:microsoft.com/office/officeart/2005/8/layout/hierarchy6"/>
    <dgm:cxn modelId="{248732C7-1B15-490F-BF7F-4CC77599A034}" type="presParOf" srcId="{D4C4BBE3-2292-4BF0-9C4A-508CCC03AAA3}" destId="{9366DC81-C876-4BB4-9101-F2DE8C04D432}" srcOrd="0" destOrd="0" presId="urn:microsoft.com/office/officeart/2005/8/layout/hierarchy6"/>
    <dgm:cxn modelId="{223CDC08-0166-4E7D-932A-282E41A688E7}" type="presParOf" srcId="{D4C4BBE3-2292-4BF0-9C4A-508CCC03AAA3}" destId="{CF3C7918-C05B-4BF1-9088-671621744FB3}" srcOrd="1" destOrd="0" presId="urn:microsoft.com/office/officeart/2005/8/layout/hierarchy6"/>
    <dgm:cxn modelId="{41B35CFD-7153-4ACF-8482-6E769FD3B3DB}" type="presParOf" srcId="{CF3C7918-C05B-4BF1-9088-671621744FB3}" destId="{451214A3-34C9-4DC0-8249-A24F54E525C6}" srcOrd="0" destOrd="0" presId="urn:microsoft.com/office/officeart/2005/8/layout/hierarchy6"/>
    <dgm:cxn modelId="{65A920EA-933A-4180-ABF8-770C094A85CD}" type="presParOf" srcId="{CF3C7918-C05B-4BF1-9088-671621744FB3}" destId="{7A99158A-3B74-4846-9471-0789780F2E3A}" srcOrd="1" destOrd="0" presId="urn:microsoft.com/office/officeart/2005/8/layout/hierarchy6"/>
    <dgm:cxn modelId="{B24F0585-45EA-454C-8ADF-97EDA1590AD7}" type="presParOf" srcId="{7A99158A-3B74-4846-9471-0789780F2E3A}" destId="{9F11CFAB-F17A-41A8-84A5-F8679F9F16DE}" srcOrd="0" destOrd="0" presId="urn:microsoft.com/office/officeart/2005/8/layout/hierarchy6"/>
    <dgm:cxn modelId="{E5E8E244-F533-47A3-B7C6-D110180D0B18}" type="presParOf" srcId="{7A99158A-3B74-4846-9471-0789780F2E3A}" destId="{82D2063D-1E46-4C7B-92D8-7AF8CDF3F0B1}" srcOrd="1" destOrd="0" presId="urn:microsoft.com/office/officeart/2005/8/layout/hierarchy6"/>
    <dgm:cxn modelId="{EB3769FB-9CA8-4075-8C98-AB9392F0B240}" type="presParOf" srcId="{82D2063D-1E46-4C7B-92D8-7AF8CDF3F0B1}" destId="{B9507BA1-EC51-4FFA-877C-BE4329FEA35B}" srcOrd="0" destOrd="0" presId="urn:microsoft.com/office/officeart/2005/8/layout/hierarchy6"/>
    <dgm:cxn modelId="{D08D02AB-EB5C-4D88-B199-DD4719EE8FE7}" type="presParOf" srcId="{82D2063D-1E46-4C7B-92D8-7AF8CDF3F0B1}" destId="{AC05FCF3-AEAD-44E0-A8FA-43D6C53B1D15}" srcOrd="1" destOrd="0" presId="urn:microsoft.com/office/officeart/2005/8/layout/hierarchy6"/>
    <dgm:cxn modelId="{AD23BE30-C023-4460-BC04-88A24AF8114E}" type="presParOf" srcId="{7A99158A-3B74-4846-9471-0789780F2E3A}" destId="{AD0D8AFF-5BB7-4E51-82D8-21A9113AB78F}" srcOrd="2" destOrd="0" presId="urn:microsoft.com/office/officeart/2005/8/layout/hierarchy6"/>
    <dgm:cxn modelId="{3327A085-6D34-4A30-8857-39B1C55FA820}" type="presParOf" srcId="{7A99158A-3B74-4846-9471-0789780F2E3A}" destId="{80E49A12-DD5B-4A85-8D6B-91E0D18E1134}" srcOrd="3" destOrd="0" presId="urn:microsoft.com/office/officeart/2005/8/layout/hierarchy6"/>
    <dgm:cxn modelId="{DD3EF551-422C-4C72-BEA5-A8360521C4AF}" type="presParOf" srcId="{80E49A12-DD5B-4A85-8D6B-91E0D18E1134}" destId="{65D96A93-3DE9-4E60-8F17-F982918F2A31}" srcOrd="0" destOrd="0" presId="urn:microsoft.com/office/officeart/2005/8/layout/hierarchy6"/>
    <dgm:cxn modelId="{A4954ABC-9186-49AB-8BC5-6E4098D3200F}" type="presParOf" srcId="{80E49A12-DD5B-4A85-8D6B-91E0D18E1134}" destId="{DAA2CE6A-85F5-4E53-8041-EF8E4BEDF94E}" srcOrd="1" destOrd="0" presId="urn:microsoft.com/office/officeart/2005/8/layout/hierarchy6"/>
    <dgm:cxn modelId="{9B9B1DFF-2A0D-4582-9901-9BC0B6FE2133}" type="presParOf" srcId="{D4C4BBE3-2292-4BF0-9C4A-508CCC03AAA3}" destId="{FCEFCCB3-D775-4DD4-A1A0-1B0A0E3AC32D}" srcOrd="2" destOrd="0" presId="urn:microsoft.com/office/officeart/2005/8/layout/hierarchy6"/>
    <dgm:cxn modelId="{5CEFB2A1-D42C-4588-89B1-BA801D5DC9BB}" type="presParOf" srcId="{D4C4BBE3-2292-4BF0-9C4A-508CCC03AAA3}" destId="{AB19322F-8B1F-4987-9A95-911F5B99BF4B}" srcOrd="3" destOrd="0" presId="urn:microsoft.com/office/officeart/2005/8/layout/hierarchy6"/>
    <dgm:cxn modelId="{7C60699F-D8B7-454E-B802-5602FEA9C2C5}" type="presParOf" srcId="{AB19322F-8B1F-4987-9A95-911F5B99BF4B}" destId="{4732A2C9-CAA0-4225-9552-DF29D41FE522}" srcOrd="0" destOrd="0" presId="urn:microsoft.com/office/officeart/2005/8/layout/hierarchy6"/>
    <dgm:cxn modelId="{26C92DA2-ED81-477A-A93E-A90B5D2B99FF}" type="presParOf" srcId="{AB19322F-8B1F-4987-9A95-911F5B99BF4B}" destId="{1A427C3C-1054-41E6-BDA9-B5C69464B115}" srcOrd="1" destOrd="0" presId="urn:microsoft.com/office/officeart/2005/8/layout/hierarchy6"/>
    <dgm:cxn modelId="{40B28A34-F1E5-4460-BE00-1D8E275161A6}" type="presParOf" srcId="{1A427C3C-1054-41E6-BDA9-B5C69464B115}" destId="{14E98495-BBA7-4875-908B-11734B52EAA9}" srcOrd="0" destOrd="0" presId="urn:microsoft.com/office/officeart/2005/8/layout/hierarchy6"/>
    <dgm:cxn modelId="{3CBD65CB-CD13-4DBF-8DFB-55B4B8AF4E65}" type="presParOf" srcId="{1A427C3C-1054-41E6-BDA9-B5C69464B115}" destId="{E0533676-2A9F-45E7-9E0F-A9A513037B1B}" srcOrd="1" destOrd="0" presId="urn:microsoft.com/office/officeart/2005/8/layout/hierarchy6"/>
    <dgm:cxn modelId="{672A27FB-50FB-4A6C-95F4-C4C05B69CF89}" type="presParOf" srcId="{E0533676-2A9F-45E7-9E0F-A9A513037B1B}" destId="{C11A2BB1-AAAA-4217-96BF-386B69995571}" srcOrd="0" destOrd="0" presId="urn:microsoft.com/office/officeart/2005/8/layout/hierarchy6"/>
    <dgm:cxn modelId="{35BF5C03-2CB4-4524-97B1-FA08DB37D3BE}" type="presParOf" srcId="{E0533676-2A9F-45E7-9E0F-A9A513037B1B}" destId="{C8164D08-845E-4CD7-ADFA-2E9C43EB47CA}" srcOrd="1" destOrd="0" presId="urn:microsoft.com/office/officeart/2005/8/layout/hierarchy6"/>
    <dgm:cxn modelId="{B0B13DFD-642E-408D-96A1-8A5A127E5D58}" type="presParOf" srcId="{1A427C3C-1054-41E6-BDA9-B5C69464B115}" destId="{0FC7FFBE-F5EA-43AA-8659-D1081367F641}" srcOrd="2" destOrd="0" presId="urn:microsoft.com/office/officeart/2005/8/layout/hierarchy6"/>
    <dgm:cxn modelId="{AA572814-7B3F-4328-A1A0-B8DD2836A650}" type="presParOf" srcId="{1A427C3C-1054-41E6-BDA9-B5C69464B115}" destId="{E33814CF-3B4E-4BB2-97B4-1BF3355DA9A3}" srcOrd="3" destOrd="0" presId="urn:microsoft.com/office/officeart/2005/8/layout/hierarchy6"/>
    <dgm:cxn modelId="{7C4A4DAC-3AF5-455C-81AB-20937ADC878E}" type="presParOf" srcId="{E33814CF-3B4E-4BB2-97B4-1BF3355DA9A3}" destId="{156F549A-BF09-477D-AF73-3D139FE46592}" srcOrd="0" destOrd="0" presId="urn:microsoft.com/office/officeart/2005/8/layout/hierarchy6"/>
    <dgm:cxn modelId="{F63DB550-42F5-4C53-A10C-DC9469E6A814}" type="presParOf" srcId="{E33814CF-3B4E-4BB2-97B4-1BF3355DA9A3}" destId="{3A4FDA7B-538E-46EA-8D31-2E426D3C1051}" srcOrd="1" destOrd="0" presId="urn:microsoft.com/office/officeart/2005/8/layout/hierarchy6"/>
    <dgm:cxn modelId="{BCDB675C-720C-42C4-808A-345DF1519947}" type="presParOf" srcId="{199A84F7-06E4-44ED-A116-5AEC422E1108}" destId="{86B51439-20B3-4DF3-A161-CCB60E24842B}" srcOrd="2" destOrd="0" presId="urn:microsoft.com/office/officeart/2005/8/layout/hierarchy6"/>
    <dgm:cxn modelId="{49398D84-A391-40BC-964E-9C0C7A2ADCDC}" type="presParOf" srcId="{199A84F7-06E4-44ED-A116-5AEC422E1108}" destId="{1E06D723-36C0-458B-BFC6-A659C77EE063}" srcOrd="3" destOrd="0" presId="urn:microsoft.com/office/officeart/2005/8/layout/hierarchy6"/>
    <dgm:cxn modelId="{5A95F82F-8FA8-4ED8-B221-467E9D2080C4}" type="presParOf" srcId="{1E06D723-36C0-458B-BFC6-A659C77EE063}" destId="{F4D42B3E-4D8C-47E9-BCD2-B5F2473663D5}" srcOrd="0" destOrd="0" presId="urn:microsoft.com/office/officeart/2005/8/layout/hierarchy6"/>
    <dgm:cxn modelId="{A574FBC2-24A1-4B5F-979D-A59BECA5F090}" type="presParOf" srcId="{1E06D723-36C0-458B-BFC6-A659C77EE063}" destId="{C921E8F7-AF45-4550-A61A-4441499A00CA}" srcOrd="1" destOrd="0" presId="urn:microsoft.com/office/officeart/2005/8/layout/hierarchy6"/>
    <dgm:cxn modelId="{82868A89-6307-4B1D-B794-33CA780183BB}" type="presParOf" srcId="{C921E8F7-AF45-4550-A61A-4441499A00CA}" destId="{4CA31C61-F4F7-4932-AD93-3E810F2A9DA0}" srcOrd="0" destOrd="0" presId="urn:microsoft.com/office/officeart/2005/8/layout/hierarchy6"/>
    <dgm:cxn modelId="{0A7E245D-C197-4ED9-AD72-B8BE0D0D3D44}" type="presParOf" srcId="{C921E8F7-AF45-4550-A61A-4441499A00CA}" destId="{0B96B23A-B7F7-4E72-B630-C58FB4B8CBFE}" srcOrd="1" destOrd="0" presId="urn:microsoft.com/office/officeart/2005/8/layout/hierarchy6"/>
    <dgm:cxn modelId="{25B6BE2F-FB63-4A31-82E3-1AA605E59BA4}" type="presParOf" srcId="{0B96B23A-B7F7-4E72-B630-C58FB4B8CBFE}" destId="{0DFE7B25-4B3F-44D8-8F13-38266B5BCE08}" srcOrd="0" destOrd="0" presId="urn:microsoft.com/office/officeart/2005/8/layout/hierarchy6"/>
    <dgm:cxn modelId="{8A28444B-98D7-4721-A95A-C3550F00913F}" type="presParOf" srcId="{0B96B23A-B7F7-4E72-B630-C58FB4B8CBFE}" destId="{200C8764-131D-4147-B768-61AE5AF3047D}" srcOrd="1" destOrd="0" presId="urn:microsoft.com/office/officeart/2005/8/layout/hierarchy6"/>
    <dgm:cxn modelId="{93F97F50-A301-4B4C-B70E-FDAD478EE489}" type="presParOf" srcId="{200C8764-131D-4147-B768-61AE5AF3047D}" destId="{3FC2365D-A096-48FC-A321-95440C02A4F4}" srcOrd="0" destOrd="0" presId="urn:microsoft.com/office/officeart/2005/8/layout/hierarchy6"/>
    <dgm:cxn modelId="{B4422E1C-8EA8-4CEC-855E-57AEF0159D2F}" type="presParOf" srcId="{200C8764-131D-4147-B768-61AE5AF3047D}" destId="{BD56AC1F-9074-4151-AAF7-98889F4337A2}" srcOrd="1" destOrd="0" presId="urn:microsoft.com/office/officeart/2005/8/layout/hierarchy6"/>
    <dgm:cxn modelId="{411EE8AF-4BA9-4CC3-AFFB-FB21B0291ADA}" type="presParOf" srcId="{BD56AC1F-9074-4151-AAF7-98889F4337A2}" destId="{576D321F-BA90-4DF9-BB03-BAFE0B53221D}" srcOrd="0" destOrd="0" presId="urn:microsoft.com/office/officeart/2005/8/layout/hierarchy6"/>
    <dgm:cxn modelId="{BEAEE810-A69A-4673-91BE-311B247F1B81}" type="presParOf" srcId="{BD56AC1F-9074-4151-AAF7-98889F4337A2}" destId="{7B2319DD-B936-41E1-81DF-C23569464E60}" srcOrd="1" destOrd="0" presId="urn:microsoft.com/office/officeart/2005/8/layout/hierarchy6"/>
    <dgm:cxn modelId="{6C353BD3-B777-4EAC-8F90-C4181DE63506}" type="presParOf" srcId="{200C8764-131D-4147-B768-61AE5AF3047D}" destId="{6F03328C-B4F6-45F7-98C2-CA1A04E8621F}" srcOrd="2" destOrd="0" presId="urn:microsoft.com/office/officeart/2005/8/layout/hierarchy6"/>
    <dgm:cxn modelId="{8A50D20C-CB4D-4882-8BE7-CFE3CF9B00B9}" type="presParOf" srcId="{200C8764-131D-4147-B768-61AE5AF3047D}" destId="{F7BF6555-EA3E-4937-9A42-A0CF8D88B3E9}" srcOrd="3" destOrd="0" presId="urn:microsoft.com/office/officeart/2005/8/layout/hierarchy6"/>
    <dgm:cxn modelId="{70E4C814-72D5-4F4B-8165-52FC4BC6DB78}" type="presParOf" srcId="{F7BF6555-EA3E-4937-9A42-A0CF8D88B3E9}" destId="{6D69060D-BDD3-47B2-AF2D-DA534497AAB1}" srcOrd="0" destOrd="0" presId="urn:microsoft.com/office/officeart/2005/8/layout/hierarchy6"/>
    <dgm:cxn modelId="{306DE4ED-C9AF-4FDE-B872-C1460923789E}" type="presParOf" srcId="{F7BF6555-EA3E-4937-9A42-A0CF8D88B3E9}" destId="{1AEE5FEC-CF8C-4E83-B63C-C6BD869126E8}" srcOrd="1" destOrd="0" presId="urn:microsoft.com/office/officeart/2005/8/layout/hierarchy6"/>
    <dgm:cxn modelId="{547912F4-C4EB-441F-8DD3-FCC17021CD3A}" type="presParOf" srcId="{C921E8F7-AF45-4550-A61A-4441499A00CA}" destId="{9385B72B-9B2D-46FE-A4DD-D848140B7DA8}" srcOrd="2" destOrd="0" presId="urn:microsoft.com/office/officeart/2005/8/layout/hierarchy6"/>
    <dgm:cxn modelId="{45A399D9-7838-4382-A2CA-11C8F5642610}" type="presParOf" srcId="{C921E8F7-AF45-4550-A61A-4441499A00CA}" destId="{586CAF95-F11E-417A-9D9D-CE67D94BB93F}" srcOrd="3" destOrd="0" presId="urn:microsoft.com/office/officeart/2005/8/layout/hierarchy6"/>
    <dgm:cxn modelId="{4FACB828-E80E-45A3-94EC-3A3975A53B0C}" type="presParOf" srcId="{586CAF95-F11E-417A-9D9D-CE67D94BB93F}" destId="{5983769D-E3B9-45CD-AF65-D901B62CB893}" srcOrd="0" destOrd="0" presId="urn:microsoft.com/office/officeart/2005/8/layout/hierarchy6"/>
    <dgm:cxn modelId="{AECD9434-CBC0-43E8-B0A7-C44D22D56B3C}" type="presParOf" srcId="{586CAF95-F11E-417A-9D9D-CE67D94BB93F}" destId="{8CEC5252-7C72-446D-9E8F-77815AEE5934}" srcOrd="1" destOrd="0" presId="urn:microsoft.com/office/officeart/2005/8/layout/hierarchy6"/>
    <dgm:cxn modelId="{93C7624F-94D2-4A59-92B7-F34C8679B9BA}" type="presParOf" srcId="{8CEC5252-7C72-446D-9E8F-77815AEE5934}" destId="{EB9AC0E6-6780-40E4-B5CF-5CD709439988}" srcOrd="0" destOrd="0" presId="urn:microsoft.com/office/officeart/2005/8/layout/hierarchy6"/>
    <dgm:cxn modelId="{C4564FC1-D9C0-4DB1-BA29-15E8D5BAB310}" type="presParOf" srcId="{8CEC5252-7C72-446D-9E8F-77815AEE5934}" destId="{4963F65F-89AB-4038-85CE-D035112CC0C9}" srcOrd="1" destOrd="0" presId="urn:microsoft.com/office/officeart/2005/8/layout/hierarchy6"/>
    <dgm:cxn modelId="{2A9FF530-CE8B-4B76-81BF-8AC85BF1C7FA}" type="presParOf" srcId="{4963F65F-89AB-4038-85CE-D035112CC0C9}" destId="{A1767AB3-7F62-4762-BEDC-9E91D7AF191A}" srcOrd="0" destOrd="0" presId="urn:microsoft.com/office/officeart/2005/8/layout/hierarchy6"/>
    <dgm:cxn modelId="{3C4031B2-1571-4A92-9069-471494D1EFB6}" type="presParOf" srcId="{4963F65F-89AB-4038-85CE-D035112CC0C9}" destId="{EDB7EFA0-7711-471D-9F94-8A1CBF5CF683}" srcOrd="1" destOrd="0" presId="urn:microsoft.com/office/officeart/2005/8/layout/hierarchy6"/>
    <dgm:cxn modelId="{214E89BE-0F32-49FB-B28E-8AAAC5D86A85}" type="presParOf" srcId="{8CEC5252-7C72-446D-9E8F-77815AEE5934}" destId="{290A3691-F64A-44E9-8510-D7E088E1DAEC}" srcOrd="2" destOrd="0" presId="urn:microsoft.com/office/officeart/2005/8/layout/hierarchy6"/>
    <dgm:cxn modelId="{DDC34FFF-1659-4E1D-A379-C6E8BB80A186}" type="presParOf" srcId="{8CEC5252-7C72-446D-9E8F-77815AEE5934}" destId="{6F65B3B3-A6B9-41A7-8C56-567E3C274AFF}" srcOrd="3" destOrd="0" presId="urn:microsoft.com/office/officeart/2005/8/layout/hierarchy6"/>
    <dgm:cxn modelId="{E8798AA6-A712-4E77-917E-FFC993B16A48}" type="presParOf" srcId="{6F65B3B3-A6B9-41A7-8C56-567E3C274AFF}" destId="{1D0B57CB-F677-4DE8-B6A8-267593720851}" srcOrd="0" destOrd="0" presId="urn:microsoft.com/office/officeart/2005/8/layout/hierarchy6"/>
    <dgm:cxn modelId="{942D0591-906B-497C-945F-FA59039FE46A}" type="presParOf" srcId="{6F65B3B3-A6B9-41A7-8C56-567E3C274AFF}" destId="{D397386B-689F-4C5F-B993-DCC61F7003F0}" srcOrd="1" destOrd="0" presId="urn:microsoft.com/office/officeart/2005/8/layout/hierarchy6"/>
    <dgm:cxn modelId="{5426A452-8901-419D-9D38-81FD8E821FDA}" type="presParOf" srcId="{E2F6CD6E-5366-4AC8-811C-D59854AB59FE}" destId="{869720CB-692D-4E94-BEDC-89A4A3086B64}" srcOrd="1" destOrd="0" presId="urn:microsoft.com/office/officeart/2005/8/layout/hierarchy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134F3-0767-448F-8E24-A42543656DED}">
      <dsp:nvSpPr>
        <dsp:cNvPr id="0" name=""/>
        <dsp:cNvSpPr/>
      </dsp:nvSpPr>
      <dsp:spPr>
        <a:xfrm>
          <a:off x="2898407" y="1242626"/>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Attacker</a:t>
          </a:r>
        </a:p>
      </dsp:txBody>
      <dsp:txXfrm>
        <a:off x="2910844" y="1255063"/>
        <a:ext cx="612061" cy="399749"/>
      </dsp:txXfrm>
    </dsp:sp>
    <dsp:sp modelId="{B6BAF75D-6EBD-433D-BE10-16B369699A24}">
      <dsp:nvSpPr>
        <dsp:cNvPr id="0" name=""/>
        <dsp:cNvSpPr/>
      </dsp:nvSpPr>
      <dsp:spPr>
        <a:xfrm>
          <a:off x="1560844" y="1667249"/>
          <a:ext cx="1656031" cy="169849"/>
        </a:xfrm>
        <a:custGeom>
          <a:avLst/>
          <a:gdLst/>
          <a:ahLst/>
          <a:cxnLst/>
          <a:rect l="0" t="0" r="0" b="0"/>
          <a:pathLst>
            <a:path>
              <a:moveTo>
                <a:pt x="1656031" y="0"/>
              </a:moveTo>
              <a:lnTo>
                <a:pt x="1656031" y="84924"/>
              </a:lnTo>
              <a:lnTo>
                <a:pt x="0" y="84924"/>
              </a:lnTo>
              <a:lnTo>
                <a:pt x="0" y="16984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609E95-7554-44B3-801E-10ED91CF68B9}">
      <dsp:nvSpPr>
        <dsp:cNvPr id="0" name=""/>
        <dsp:cNvSpPr/>
      </dsp:nvSpPr>
      <dsp:spPr>
        <a:xfrm>
          <a:off x="1242376" y="1837098"/>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NA</a:t>
          </a:r>
        </a:p>
      </dsp:txBody>
      <dsp:txXfrm>
        <a:off x="1254813" y="1849535"/>
        <a:ext cx="612061" cy="399749"/>
      </dsp:txXfrm>
    </dsp:sp>
    <dsp:sp modelId="{9366DC81-C876-4BB4-9101-F2DE8C04D432}">
      <dsp:nvSpPr>
        <dsp:cNvPr id="0" name=""/>
        <dsp:cNvSpPr/>
      </dsp:nvSpPr>
      <dsp:spPr>
        <a:xfrm>
          <a:off x="732828" y="2261722"/>
          <a:ext cx="828015" cy="169849"/>
        </a:xfrm>
        <a:custGeom>
          <a:avLst/>
          <a:gdLst/>
          <a:ahLst/>
          <a:cxnLst/>
          <a:rect l="0" t="0" r="0" b="0"/>
          <a:pathLst>
            <a:path>
              <a:moveTo>
                <a:pt x="828015" y="0"/>
              </a:moveTo>
              <a:lnTo>
                <a:pt x="828015" y="84924"/>
              </a:lnTo>
              <a:lnTo>
                <a:pt x="0" y="84924"/>
              </a:lnTo>
              <a:lnTo>
                <a:pt x="0"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1214A3-34C9-4DC0-8249-A24F54E525C6}">
      <dsp:nvSpPr>
        <dsp:cNvPr id="0" name=""/>
        <dsp:cNvSpPr/>
      </dsp:nvSpPr>
      <dsp:spPr>
        <a:xfrm>
          <a:off x="414361" y="2431571"/>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glow rad="228600">
            <a:schemeClr val="accent4">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D</a:t>
          </a:r>
        </a:p>
      </dsp:txBody>
      <dsp:txXfrm>
        <a:off x="426798" y="2444008"/>
        <a:ext cx="612061" cy="399749"/>
      </dsp:txXfrm>
    </dsp:sp>
    <dsp:sp modelId="{9F11CFAB-F17A-41A8-84A5-F8679F9F16DE}">
      <dsp:nvSpPr>
        <dsp:cNvPr id="0" name=""/>
        <dsp:cNvSpPr/>
      </dsp:nvSpPr>
      <dsp:spPr>
        <a:xfrm>
          <a:off x="318820" y="2856195"/>
          <a:ext cx="414007" cy="169849"/>
        </a:xfrm>
        <a:custGeom>
          <a:avLst/>
          <a:gdLst/>
          <a:ahLst/>
          <a:cxnLst/>
          <a:rect l="0" t="0" r="0" b="0"/>
          <a:pathLst>
            <a:path>
              <a:moveTo>
                <a:pt x="414007" y="0"/>
              </a:moveTo>
              <a:lnTo>
                <a:pt x="414007" y="84924"/>
              </a:lnTo>
              <a:lnTo>
                <a:pt x="0" y="84924"/>
              </a:lnTo>
              <a:lnTo>
                <a:pt x="0"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507BA1-EC51-4FFA-877C-BE4329FEA35B}">
      <dsp:nvSpPr>
        <dsp:cNvPr id="0" name=""/>
        <dsp:cNvSpPr/>
      </dsp:nvSpPr>
      <dsp:spPr>
        <a:xfrm>
          <a:off x="353" y="3026044"/>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NR</a:t>
          </a:r>
        </a:p>
        <a:p>
          <a:pPr marL="0" lvl="0" indent="0" algn="ctr" defTabSz="355600">
            <a:lnSpc>
              <a:spcPct val="90000"/>
            </a:lnSpc>
            <a:spcBef>
              <a:spcPct val="0"/>
            </a:spcBef>
            <a:spcAft>
              <a:spcPct val="35000"/>
            </a:spcAft>
            <a:buNone/>
          </a:pPr>
          <a:r>
            <a:rPr lang="en-US" sz="800" kern="1200" dirty="0">
              <a:solidFill>
                <a:schemeClr val="tx1"/>
              </a:solidFill>
            </a:rPr>
            <a:t>c(D,NA,NR)</a:t>
          </a:r>
        </a:p>
      </dsp:txBody>
      <dsp:txXfrm>
        <a:off x="12790" y="3038481"/>
        <a:ext cx="612061" cy="399749"/>
      </dsp:txXfrm>
    </dsp:sp>
    <dsp:sp modelId="{AD0D8AFF-5BB7-4E51-82D8-21A9113AB78F}">
      <dsp:nvSpPr>
        <dsp:cNvPr id="0" name=""/>
        <dsp:cNvSpPr/>
      </dsp:nvSpPr>
      <dsp:spPr>
        <a:xfrm>
          <a:off x="732828" y="2856195"/>
          <a:ext cx="414007" cy="169849"/>
        </a:xfrm>
        <a:custGeom>
          <a:avLst/>
          <a:gdLst/>
          <a:ahLst/>
          <a:cxnLst/>
          <a:rect l="0" t="0" r="0" b="0"/>
          <a:pathLst>
            <a:path>
              <a:moveTo>
                <a:pt x="0" y="0"/>
              </a:moveTo>
              <a:lnTo>
                <a:pt x="0" y="84924"/>
              </a:lnTo>
              <a:lnTo>
                <a:pt x="414007" y="84924"/>
              </a:lnTo>
              <a:lnTo>
                <a:pt x="414007"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D96A93-3DE9-4E60-8F17-F982918F2A31}">
      <dsp:nvSpPr>
        <dsp:cNvPr id="0" name=""/>
        <dsp:cNvSpPr/>
      </dsp:nvSpPr>
      <dsp:spPr>
        <a:xfrm>
          <a:off x="828369" y="3026044"/>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R</a:t>
          </a:r>
        </a:p>
        <a:p>
          <a:pPr marL="0" lvl="0" indent="0" algn="ctr" defTabSz="355600">
            <a:lnSpc>
              <a:spcPct val="90000"/>
            </a:lnSpc>
            <a:spcBef>
              <a:spcPct val="0"/>
            </a:spcBef>
            <a:spcAft>
              <a:spcPct val="35000"/>
            </a:spcAft>
            <a:buNone/>
          </a:pPr>
          <a:r>
            <a:rPr lang="en-US" sz="800" kern="1200" dirty="0">
              <a:solidFill>
                <a:schemeClr val="tx1"/>
              </a:solidFill>
            </a:rPr>
            <a:t>c(D,NA,R)</a:t>
          </a:r>
        </a:p>
      </dsp:txBody>
      <dsp:txXfrm>
        <a:off x="840806" y="3038481"/>
        <a:ext cx="612061" cy="399749"/>
      </dsp:txXfrm>
    </dsp:sp>
    <dsp:sp modelId="{FCEFCCB3-D775-4DD4-A1A0-1B0A0E3AC32D}">
      <dsp:nvSpPr>
        <dsp:cNvPr id="0" name=""/>
        <dsp:cNvSpPr/>
      </dsp:nvSpPr>
      <dsp:spPr>
        <a:xfrm>
          <a:off x="1560844" y="2261722"/>
          <a:ext cx="828015" cy="169849"/>
        </a:xfrm>
        <a:custGeom>
          <a:avLst/>
          <a:gdLst/>
          <a:ahLst/>
          <a:cxnLst/>
          <a:rect l="0" t="0" r="0" b="0"/>
          <a:pathLst>
            <a:path>
              <a:moveTo>
                <a:pt x="0" y="0"/>
              </a:moveTo>
              <a:lnTo>
                <a:pt x="0" y="84924"/>
              </a:lnTo>
              <a:lnTo>
                <a:pt x="828015" y="84924"/>
              </a:lnTo>
              <a:lnTo>
                <a:pt x="828015"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32A2C9-CAA0-4225-9552-DF29D41FE522}">
      <dsp:nvSpPr>
        <dsp:cNvPr id="0" name=""/>
        <dsp:cNvSpPr/>
      </dsp:nvSpPr>
      <dsp:spPr>
        <a:xfrm>
          <a:off x="2070392" y="2431571"/>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ND</a:t>
          </a:r>
        </a:p>
      </dsp:txBody>
      <dsp:txXfrm>
        <a:off x="2082829" y="2444008"/>
        <a:ext cx="612061" cy="399749"/>
      </dsp:txXfrm>
    </dsp:sp>
    <dsp:sp modelId="{14E98495-BBA7-4875-908B-11734B52EAA9}">
      <dsp:nvSpPr>
        <dsp:cNvPr id="0" name=""/>
        <dsp:cNvSpPr/>
      </dsp:nvSpPr>
      <dsp:spPr>
        <a:xfrm>
          <a:off x="1974852" y="2856195"/>
          <a:ext cx="414007" cy="169849"/>
        </a:xfrm>
        <a:custGeom>
          <a:avLst/>
          <a:gdLst/>
          <a:ahLst/>
          <a:cxnLst/>
          <a:rect l="0" t="0" r="0" b="0"/>
          <a:pathLst>
            <a:path>
              <a:moveTo>
                <a:pt x="414007" y="0"/>
              </a:moveTo>
              <a:lnTo>
                <a:pt x="414007" y="84924"/>
              </a:lnTo>
              <a:lnTo>
                <a:pt x="0" y="84924"/>
              </a:lnTo>
              <a:lnTo>
                <a:pt x="0"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1A2BB1-AAAA-4217-96BF-386B69995571}">
      <dsp:nvSpPr>
        <dsp:cNvPr id="0" name=""/>
        <dsp:cNvSpPr/>
      </dsp:nvSpPr>
      <dsp:spPr>
        <a:xfrm>
          <a:off x="1656384" y="3026044"/>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NR</a:t>
          </a:r>
        </a:p>
        <a:p>
          <a:pPr marL="0" lvl="0" indent="0" algn="ctr" defTabSz="355600">
            <a:lnSpc>
              <a:spcPct val="90000"/>
            </a:lnSpc>
            <a:spcBef>
              <a:spcPct val="0"/>
            </a:spcBef>
            <a:spcAft>
              <a:spcPct val="35000"/>
            </a:spcAft>
            <a:buNone/>
          </a:pPr>
          <a:r>
            <a:rPr lang="en-US" sz="800" kern="1200" dirty="0">
              <a:solidFill>
                <a:schemeClr val="tx1"/>
              </a:solidFill>
            </a:rPr>
            <a:t>c(ND,NA,R)</a:t>
          </a:r>
        </a:p>
      </dsp:txBody>
      <dsp:txXfrm>
        <a:off x="1668821" y="3038481"/>
        <a:ext cx="612061" cy="399749"/>
      </dsp:txXfrm>
    </dsp:sp>
    <dsp:sp modelId="{0FC7FFBE-F5EA-43AA-8659-D1081367F641}">
      <dsp:nvSpPr>
        <dsp:cNvPr id="0" name=""/>
        <dsp:cNvSpPr/>
      </dsp:nvSpPr>
      <dsp:spPr>
        <a:xfrm>
          <a:off x="2388859" y="2856195"/>
          <a:ext cx="414007" cy="169849"/>
        </a:xfrm>
        <a:custGeom>
          <a:avLst/>
          <a:gdLst/>
          <a:ahLst/>
          <a:cxnLst/>
          <a:rect l="0" t="0" r="0" b="0"/>
          <a:pathLst>
            <a:path>
              <a:moveTo>
                <a:pt x="0" y="0"/>
              </a:moveTo>
              <a:lnTo>
                <a:pt x="0" y="84924"/>
              </a:lnTo>
              <a:lnTo>
                <a:pt x="414007" y="84924"/>
              </a:lnTo>
              <a:lnTo>
                <a:pt x="414007"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6F549A-BF09-477D-AF73-3D139FE46592}">
      <dsp:nvSpPr>
        <dsp:cNvPr id="0" name=""/>
        <dsp:cNvSpPr/>
      </dsp:nvSpPr>
      <dsp:spPr>
        <a:xfrm>
          <a:off x="2484400" y="3026044"/>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R</a:t>
          </a:r>
        </a:p>
        <a:p>
          <a:pPr marL="0" lvl="0" indent="0" algn="ctr" defTabSz="355600">
            <a:lnSpc>
              <a:spcPct val="90000"/>
            </a:lnSpc>
            <a:spcBef>
              <a:spcPct val="0"/>
            </a:spcBef>
            <a:spcAft>
              <a:spcPct val="35000"/>
            </a:spcAft>
            <a:buNone/>
          </a:pPr>
          <a:r>
            <a:rPr lang="en-US" sz="800" kern="1200" dirty="0">
              <a:solidFill>
                <a:schemeClr val="tx1"/>
              </a:solidFill>
            </a:rPr>
            <a:t>c(ND,NA,R)</a:t>
          </a:r>
        </a:p>
      </dsp:txBody>
      <dsp:txXfrm>
        <a:off x="2496837" y="3038481"/>
        <a:ext cx="612061" cy="399749"/>
      </dsp:txXfrm>
    </dsp:sp>
    <dsp:sp modelId="{86B51439-20B3-4DF3-A161-CCB60E24842B}">
      <dsp:nvSpPr>
        <dsp:cNvPr id="0" name=""/>
        <dsp:cNvSpPr/>
      </dsp:nvSpPr>
      <dsp:spPr>
        <a:xfrm>
          <a:off x="3216875" y="1667249"/>
          <a:ext cx="1656031" cy="169849"/>
        </a:xfrm>
        <a:custGeom>
          <a:avLst/>
          <a:gdLst/>
          <a:ahLst/>
          <a:cxnLst/>
          <a:rect l="0" t="0" r="0" b="0"/>
          <a:pathLst>
            <a:path>
              <a:moveTo>
                <a:pt x="0" y="0"/>
              </a:moveTo>
              <a:lnTo>
                <a:pt x="0" y="84924"/>
              </a:lnTo>
              <a:lnTo>
                <a:pt x="1656031" y="84924"/>
              </a:lnTo>
              <a:lnTo>
                <a:pt x="1656031" y="16984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D42B3E-4D8C-47E9-BCD2-B5F2473663D5}">
      <dsp:nvSpPr>
        <dsp:cNvPr id="0" name=""/>
        <dsp:cNvSpPr/>
      </dsp:nvSpPr>
      <dsp:spPr>
        <a:xfrm>
          <a:off x="4554439" y="1837098"/>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A</a:t>
          </a:r>
        </a:p>
      </dsp:txBody>
      <dsp:txXfrm>
        <a:off x="4566876" y="1849535"/>
        <a:ext cx="612061" cy="399749"/>
      </dsp:txXfrm>
    </dsp:sp>
    <dsp:sp modelId="{4CA31C61-F4F7-4932-AD93-3E810F2A9DA0}">
      <dsp:nvSpPr>
        <dsp:cNvPr id="0" name=""/>
        <dsp:cNvSpPr/>
      </dsp:nvSpPr>
      <dsp:spPr>
        <a:xfrm>
          <a:off x="4044891" y="2261722"/>
          <a:ext cx="828015" cy="169849"/>
        </a:xfrm>
        <a:custGeom>
          <a:avLst/>
          <a:gdLst/>
          <a:ahLst/>
          <a:cxnLst/>
          <a:rect l="0" t="0" r="0" b="0"/>
          <a:pathLst>
            <a:path>
              <a:moveTo>
                <a:pt x="828015" y="0"/>
              </a:moveTo>
              <a:lnTo>
                <a:pt x="828015" y="84924"/>
              </a:lnTo>
              <a:lnTo>
                <a:pt x="0" y="84924"/>
              </a:lnTo>
              <a:lnTo>
                <a:pt x="0"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FE7B25-4B3F-44D8-8F13-38266B5BCE08}">
      <dsp:nvSpPr>
        <dsp:cNvPr id="0" name=""/>
        <dsp:cNvSpPr/>
      </dsp:nvSpPr>
      <dsp:spPr>
        <a:xfrm>
          <a:off x="3726423" y="2431571"/>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glow rad="228600">
            <a:schemeClr val="accent4">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D</a:t>
          </a:r>
        </a:p>
      </dsp:txBody>
      <dsp:txXfrm>
        <a:off x="3738860" y="2444008"/>
        <a:ext cx="612061" cy="399749"/>
      </dsp:txXfrm>
    </dsp:sp>
    <dsp:sp modelId="{3FC2365D-A096-48FC-A321-95440C02A4F4}">
      <dsp:nvSpPr>
        <dsp:cNvPr id="0" name=""/>
        <dsp:cNvSpPr/>
      </dsp:nvSpPr>
      <dsp:spPr>
        <a:xfrm>
          <a:off x="3630883" y="2856195"/>
          <a:ext cx="414007" cy="169849"/>
        </a:xfrm>
        <a:custGeom>
          <a:avLst/>
          <a:gdLst/>
          <a:ahLst/>
          <a:cxnLst/>
          <a:rect l="0" t="0" r="0" b="0"/>
          <a:pathLst>
            <a:path>
              <a:moveTo>
                <a:pt x="414007" y="0"/>
              </a:moveTo>
              <a:lnTo>
                <a:pt x="414007" y="84924"/>
              </a:lnTo>
              <a:lnTo>
                <a:pt x="0" y="84924"/>
              </a:lnTo>
              <a:lnTo>
                <a:pt x="0"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6D321F-BA90-4DF9-BB03-BAFE0B53221D}">
      <dsp:nvSpPr>
        <dsp:cNvPr id="0" name=""/>
        <dsp:cNvSpPr/>
      </dsp:nvSpPr>
      <dsp:spPr>
        <a:xfrm>
          <a:off x="3312415" y="3026044"/>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NR</a:t>
          </a:r>
        </a:p>
        <a:p>
          <a:pPr marL="0" lvl="0" indent="0" algn="ctr" defTabSz="355600">
            <a:lnSpc>
              <a:spcPct val="90000"/>
            </a:lnSpc>
            <a:spcBef>
              <a:spcPct val="0"/>
            </a:spcBef>
            <a:spcAft>
              <a:spcPct val="35000"/>
            </a:spcAft>
            <a:buNone/>
          </a:pPr>
          <a:r>
            <a:rPr lang="en-US" sz="800" kern="1200" dirty="0">
              <a:solidFill>
                <a:schemeClr val="tx1"/>
              </a:solidFill>
            </a:rPr>
            <a:t>c(D,A,NR)</a:t>
          </a:r>
        </a:p>
      </dsp:txBody>
      <dsp:txXfrm>
        <a:off x="3324852" y="3038481"/>
        <a:ext cx="612061" cy="399749"/>
      </dsp:txXfrm>
    </dsp:sp>
    <dsp:sp modelId="{6F03328C-B4F6-45F7-98C2-CA1A04E8621F}">
      <dsp:nvSpPr>
        <dsp:cNvPr id="0" name=""/>
        <dsp:cNvSpPr/>
      </dsp:nvSpPr>
      <dsp:spPr>
        <a:xfrm>
          <a:off x="4044891" y="2856195"/>
          <a:ext cx="414007" cy="169849"/>
        </a:xfrm>
        <a:custGeom>
          <a:avLst/>
          <a:gdLst/>
          <a:ahLst/>
          <a:cxnLst/>
          <a:rect l="0" t="0" r="0" b="0"/>
          <a:pathLst>
            <a:path>
              <a:moveTo>
                <a:pt x="0" y="0"/>
              </a:moveTo>
              <a:lnTo>
                <a:pt x="0" y="84924"/>
              </a:lnTo>
              <a:lnTo>
                <a:pt x="414007" y="84924"/>
              </a:lnTo>
              <a:lnTo>
                <a:pt x="414007"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69060D-BDD3-47B2-AF2D-DA534497AAB1}">
      <dsp:nvSpPr>
        <dsp:cNvPr id="0" name=""/>
        <dsp:cNvSpPr/>
      </dsp:nvSpPr>
      <dsp:spPr>
        <a:xfrm>
          <a:off x="4140431" y="3026044"/>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R</a:t>
          </a:r>
        </a:p>
        <a:p>
          <a:pPr marL="0" lvl="0" indent="0" algn="ctr" defTabSz="355600">
            <a:lnSpc>
              <a:spcPct val="90000"/>
            </a:lnSpc>
            <a:spcBef>
              <a:spcPct val="0"/>
            </a:spcBef>
            <a:spcAft>
              <a:spcPct val="35000"/>
            </a:spcAft>
            <a:buNone/>
          </a:pPr>
          <a:r>
            <a:rPr lang="en-US" sz="800" kern="1200" dirty="0">
              <a:solidFill>
                <a:schemeClr val="tx1"/>
              </a:solidFill>
            </a:rPr>
            <a:t>c(D,A,R)</a:t>
          </a:r>
        </a:p>
      </dsp:txBody>
      <dsp:txXfrm>
        <a:off x="4152868" y="3038481"/>
        <a:ext cx="612061" cy="399749"/>
      </dsp:txXfrm>
    </dsp:sp>
    <dsp:sp modelId="{9385B72B-9B2D-46FE-A4DD-D848140B7DA8}">
      <dsp:nvSpPr>
        <dsp:cNvPr id="0" name=""/>
        <dsp:cNvSpPr/>
      </dsp:nvSpPr>
      <dsp:spPr>
        <a:xfrm>
          <a:off x="4872906" y="2261722"/>
          <a:ext cx="828015" cy="169849"/>
        </a:xfrm>
        <a:custGeom>
          <a:avLst/>
          <a:gdLst/>
          <a:ahLst/>
          <a:cxnLst/>
          <a:rect l="0" t="0" r="0" b="0"/>
          <a:pathLst>
            <a:path>
              <a:moveTo>
                <a:pt x="0" y="0"/>
              </a:moveTo>
              <a:lnTo>
                <a:pt x="0" y="84924"/>
              </a:lnTo>
              <a:lnTo>
                <a:pt x="828015" y="84924"/>
              </a:lnTo>
              <a:lnTo>
                <a:pt x="828015"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83769D-E3B9-45CD-AF65-D901B62CB893}">
      <dsp:nvSpPr>
        <dsp:cNvPr id="0" name=""/>
        <dsp:cNvSpPr/>
      </dsp:nvSpPr>
      <dsp:spPr>
        <a:xfrm>
          <a:off x="5382454" y="2431571"/>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a:solidFill>
                <a:schemeClr val="tx1"/>
              </a:solidFill>
            </a:rPr>
            <a:t>ND</a:t>
          </a:r>
        </a:p>
      </dsp:txBody>
      <dsp:txXfrm>
        <a:off x="5394891" y="2444008"/>
        <a:ext cx="612061" cy="399749"/>
      </dsp:txXfrm>
    </dsp:sp>
    <dsp:sp modelId="{EB9AC0E6-6780-40E4-B5CF-5CD709439988}">
      <dsp:nvSpPr>
        <dsp:cNvPr id="0" name=""/>
        <dsp:cNvSpPr/>
      </dsp:nvSpPr>
      <dsp:spPr>
        <a:xfrm>
          <a:off x="5286914" y="2856195"/>
          <a:ext cx="414007" cy="169849"/>
        </a:xfrm>
        <a:custGeom>
          <a:avLst/>
          <a:gdLst/>
          <a:ahLst/>
          <a:cxnLst/>
          <a:rect l="0" t="0" r="0" b="0"/>
          <a:pathLst>
            <a:path>
              <a:moveTo>
                <a:pt x="414007" y="0"/>
              </a:moveTo>
              <a:lnTo>
                <a:pt x="414007" y="84924"/>
              </a:lnTo>
              <a:lnTo>
                <a:pt x="0" y="84924"/>
              </a:lnTo>
              <a:lnTo>
                <a:pt x="0"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767AB3-7F62-4762-BEDC-9E91D7AF191A}">
      <dsp:nvSpPr>
        <dsp:cNvPr id="0" name=""/>
        <dsp:cNvSpPr/>
      </dsp:nvSpPr>
      <dsp:spPr>
        <a:xfrm>
          <a:off x="4968446" y="3026044"/>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NR</a:t>
          </a:r>
        </a:p>
        <a:p>
          <a:pPr marL="0" lvl="0" indent="0" algn="ctr" defTabSz="355600">
            <a:lnSpc>
              <a:spcPct val="90000"/>
            </a:lnSpc>
            <a:spcBef>
              <a:spcPct val="0"/>
            </a:spcBef>
            <a:spcAft>
              <a:spcPct val="35000"/>
            </a:spcAft>
            <a:buNone/>
          </a:pPr>
          <a:r>
            <a:rPr lang="en-US" sz="800" kern="1200" dirty="0">
              <a:solidFill>
                <a:schemeClr val="tx1"/>
              </a:solidFill>
            </a:rPr>
            <a:t>c(ND,A,NR)</a:t>
          </a:r>
        </a:p>
      </dsp:txBody>
      <dsp:txXfrm>
        <a:off x="4980883" y="3038481"/>
        <a:ext cx="612061" cy="399749"/>
      </dsp:txXfrm>
    </dsp:sp>
    <dsp:sp modelId="{290A3691-F64A-44E9-8510-D7E088E1DAEC}">
      <dsp:nvSpPr>
        <dsp:cNvPr id="0" name=""/>
        <dsp:cNvSpPr/>
      </dsp:nvSpPr>
      <dsp:spPr>
        <a:xfrm>
          <a:off x="5700922" y="2856195"/>
          <a:ext cx="414007" cy="169849"/>
        </a:xfrm>
        <a:custGeom>
          <a:avLst/>
          <a:gdLst/>
          <a:ahLst/>
          <a:cxnLst/>
          <a:rect l="0" t="0" r="0" b="0"/>
          <a:pathLst>
            <a:path>
              <a:moveTo>
                <a:pt x="0" y="0"/>
              </a:moveTo>
              <a:lnTo>
                <a:pt x="0" y="84924"/>
              </a:lnTo>
              <a:lnTo>
                <a:pt x="414007" y="84924"/>
              </a:lnTo>
              <a:lnTo>
                <a:pt x="414007" y="16984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0B57CB-F677-4DE8-B6A8-267593720851}">
      <dsp:nvSpPr>
        <dsp:cNvPr id="0" name=""/>
        <dsp:cNvSpPr/>
      </dsp:nvSpPr>
      <dsp:spPr>
        <a:xfrm>
          <a:off x="5796462" y="3026044"/>
          <a:ext cx="636935" cy="424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39700" prst="cross"/>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solidFill>
            </a:rPr>
            <a:t>R</a:t>
          </a:r>
        </a:p>
        <a:p>
          <a:pPr marL="0" lvl="0" indent="0" algn="ctr" defTabSz="355600">
            <a:lnSpc>
              <a:spcPct val="90000"/>
            </a:lnSpc>
            <a:spcBef>
              <a:spcPct val="0"/>
            </a:spcBef>
            <a:spcAft>
              <a:spcPct val="35000"/>
            </a:spcAft>
            <a:buNone/>
          </a:pPr>
          <a:r>
            <a:rPr lang="en-US" sz="800" kern="1200" dirty="0">
              <a:solidFill>
                <a:schemeClr val="tx1"/>
              </a:solidFill>
            </a:rPr>
            <a:t>c(ND,A,R)</a:t>
          </a:r>
        </a:p>
      </dsp:txBody>
      <dsp:txXfrm>
        <a:off x="5808899" y="3038481"/>
        <a:ext cx="612061" cy="39974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2.wmf"/><Relationship Id="rId7" Type="http://schemas.openxmlformats.org/officeDocument/2006/relationships/image" Target="../media/image36.wmf"/><Relationship Id="rId2" Type="http://schemas.openxmlformats.org/officeDocument/2006/relationships/image" Target="../media/image31.wmf"/><Relationship Id="rId1" Type="http://schemas.openxmlformats.org/officeDocument/2006/relationships/image" Target="../media/image30.wmf"/><Relationship Id="rId6" Type="http://schemas.openxmlformats.org/officeDocument/2006/relationships/image" Target="../media/image35.wmf"/><Relationship Id="rId5" Type="http://schemas.openxmlformats.org/officeDocument/2006/relationships/image" Target="../media/image34.wmf"/><Relationship Id="rId4" Type="http://schemas.openxmlformats.org/officeDocument/2006/relationships/image" Target="../media/image3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56E374-9428-4A4B-9344-6BAA97F9640A}" type="datetimeFigureOut">
              <a:rPr lang="en-US" smtClean="0"/>
              <a:t>5/9/2018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A17022-9D7F-4424-B598-0E2B911FB772}" type="slidenum">
              <a:rPr lang="en-US" smtClean="0"/>
              <a:t>‹#›</a:t>
            </a:fld>
            <a:endParaRPr lang="en-US"/>
          </a:p>
        </p:txBody>
      </p:sp>
    </p:spTree>
    <p:extLst>
      <p:ext uri="{BB962C8B-B14F-4D97-AF65-F5344CB8AC3E}">
        <p14:creationId xmlns:p14="http://schemas.microsoft.com/office/powerpoint/2010/main" val="3887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A17022-9D7F-4424-B598-0E2B911FB772}" type="slidenum">
              <a:rPr lang="en-US" smtClean="0"/>
              <a:t>1</a:t>
            </a:fld>
            <a:endParaRPr lang="en-US"/>
          </a:p>
        </p:txBody>
      </p:sp>
    </p:spTree>
    <p:extLst>
      <p:ext uri="{BB962C8B-B14F-4D97-AF65-F5344CB8AC3E}">
        <p14:creationId xmlns:p14="http://schemas.microsoft.com/office/powerpoint/2010/main" val="2578597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49" name="Rectangle 9"/>
          <p:cNvSpPr>
            <a:spLocks noGrp="1" noChangeArrowheads="1"/>
          </p:cNvSpPr>
          <p:nvPr>
            <p:ph type="ctrTitle"/>
          </p:nvPr>
        </p:nvSpPr>
        <p:spPr>
          <a:xfrm>
            <a:off x="360363" y="4500563"/>
            <a:ext cx="8418512" cy="784225"/>
          </a:xfrm>
          <a:extLst>
            <a:ext uri="{909E8E84-426E-40DD-AFC4-6F175D3DCCD1}">
              <a14:hiddenFill xmlns:a14="http://schemas.microsoft.com/office/drawing/2010/main">
                <a:solidFill>
                  <a:srgbClr val="CCCC0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defRPr b="1"/>
            </a:lvl1pPr>
          </a:lstStyle>
          <a:p>
            <a:pPr lvl="0"/>
            <a:r>
              <a:rPr lang="en-US" noProof="0"/>
              <a:t>Click to edit Master title style</a:t>
            </a:r>
          </a:p>
        </p:txBody>
      </p:sp>
      <p:sp>
        <p:nvSpPr>
          <p:cNvPr id="10250" name="Rectangle 10"/>
          <p:cNvSpPr>
            <a:spLocks noGrp="1" noChangeArrowheads="1"/>
          </p:cNvSpPr>
          <p:nvPr>
            <p:ph type="subTitle" idx="1"/>
          </p:nvPr>
        </p:nvSpPr>
        <p:spPr>
          <a:xfrm>
            <a:off x="376238" y="5329238"/>
            <a:ext cx="7396162" cy="669925"/>
          </a:xfrm>
          <a:extLst>
            <a:ext uri="{909E8E84-426E-40DD-AFC4-6F175D3DCCD1}">
              <a14:hiddenFill xmlns:a14="http://schemas.microsoft.com/office/drawing/2010/main">
                <a:solidFill>
                  <a:srgbClr val="CCCC0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buFontTx/>
              <a:buNone/>
              <a:defRPr sz="2400">
                <a:solidFill>
                  <a:srgbClr val="CCFF33"/>
                </a:solidFill>
              </a:defRPr>
            </a:lvl1pPr>
          </a:lstStyle>
          <a:p>
            <a:pPr lvl="0"/>
            <a:r>
              <a:rPr lang="en-US" noProof="0"/>
              <a:t>Click to edit Master subtitle style</a:t>
            </a:r>
          </a:p>
        </p:txBody>
      </p:sp>
      <p:sp>
        <p:nvSpPr>
          <p:cNvPr id="4" name="Rectangle 4"/>
          <p:cNvSpPr>
            <a:spLocks noGrp="1" noChangeArrowheads="1"/>
          </p:cNvSpPr>
          <p:nvPr>
            <p:ph type="dt" sz="half" idx="10"/>
          </p:nvPr>
        </p:nvSpPr>
        <p:spPr/>
        <p:txBody>
          <a:bodyPr/>
          <a:lstStyle>
            <a:lvl1pPr>
              <a:defRPr smtClean="0">
                <a:solidFill>
                  <a:srgbClr val="FFFFFF"/>
                </a:solidFill>
              </a:defRPr>
            </a:lvl1pPr>
          </a:lstStyle>
          <a:p>
            <a:pPr>
              <a:defRPr/>
            </a:pPr>
            <a:fld id="{F9923E7B-BC03-4919-9634-DA711DE59DAA}" type="datetime1">
              <a:rPr lang="en-US" smtClean="0"/>
              <a:t>5/9/2018</a:t>
            </a:fld>
            <a:endParaRPr lang="en-US"/>
          </a:p>
        </p:txBody>
      </p:sp>
      <p:sp>
        <p:nvSpPr>
          <p:cNvPr id="5" name="Rectangle 5"/>
          <p:cNvSpPr>
            <a:spLocks noGrp="1" noChangeArrowheads="1"/>
          </p:cNvSpPr>
          <p:nvPr>
            <p:ph type="ftr" sz="quarter" idx="11"/>
          </p:nvPr>
        </p:nvSpPr>
        <p:spPr/>
        <p:txBody>
          <a:bodyPr/>
          <a:lstStyle>
            <a:lvl1pPr>
              <a:defRPr smtClean="0">
                <a:solidFill>
                  <a:srgbClr val="FFFFFF"/>
                </a:solidFill>
              </a:defRPr>
            </a:lvl1pPr>
          </a:lstStyle>
          <a:p>
            <a:pPr>
              <a:defRPr/>
            </a:pPr>
            <a:endParaRPr lang="en-US"/>
          </a:p>
        </p:txBody>
      </p:sp>
      <p:sp>
        <p:nvSpPr>
          <p:cNvPr id="6" name="Rectangle 6"/>
          <p:cNvSpPr>
            <a:spLocks noGrp="1" noChangeArrowheads="1"/>
          </p:cNvSpPr>
          <p:nvPr>
            <p:ph type="sldNum" sz="quarter" idx="12"/>
          </p:nvPr>
        </p:nvSpPr>
        <p:spPr/>
        <p:txBody>
          <a:bodyPr/>
          <a:lstStyle>
            <a:lvl1pPr>
              <a:defRPr>
                <a:solidFill>
                  <a:srgbClr val="FFFFFF"/>
                </a:solidFill>
              </a:defRPr>
            </a:lvl1pPr>
          </a:lstStyle>
          <a:p>
            <a:fld id="{B7CCC084-0706-416C-852C-E0BA6E01DA3A}" type="slidenum">
              <a:rPr lang="en-US" altLang="en-US"/>
              <a:pPr/>
              <a:t>‹#›</a:t>
            </a:fld>
            <a:endParaRPr lang="en-US" altLang="en-US"/>
          </a:p>
        </p:txBody>
      </p:sp>
    </p:spTree>
    <p:extLst>
      <p:ext uri="{BB962C8B-B14F-4D97-AF65-F5344CB8AC3E}">
        <p14:creationId xmlns:p14="http://schemas.microsoft.com/office/powerpoint/2010/main" val="2620065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1A6C5B60-1176-4B24-B502-B3D85DC8E04E}" type="datetime1">
              <a:rPr lang="en-US" smtClean="0"/>
              <a:t>5/9/2018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BD00F53-8D23-47B2-A532-8CE2AED63A98}" type="slidenum">
              <a:rPr lang="en-US" altLang="en-US"/>
              <a:pPr/>
              <a:t>‹#›</a:t>
            </a:fld>
            <a:endParaRPr lang="en-US" altLang="en-US"/>
          </a:p>
        </p:txBody>
      </p:sp>
    </p:spTree>
    <p:extLst>
      <p:ext uri="{BB962C8B-B14F-4D97-AF65-F5344CB8AC3E}">
        <p14:creationId xmlns:p14="http://schemas.microsoft.com/office/powerpoint/2010/main" val="2450959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ABB0F2B-DA01-438A-A3E4-D562F03838A5}" type="datetime1">
              <a:rPr lang="en-US" smtClean="0"/>
              <a:t>5/9/2018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2909E18-AB09-4AED-BD9E-548EA816F64B}" type="slidenum">
              <a:rPr lang="en-US" altLang="en-US"/>
              <a:pPr/>
              <a:t>‹#›</a:t>
            </a:fld>
            <a:endParaRPr lang="en-US" altLang="en-US"/>
          </a:p>
        </p:txBody>
      </p:sp>
    </p:spTree>
    <p:extLst>
      <p:ext uri="{BB962C8B-B14F-4D97-AF65-F5344CB8AC3E}">
        <p14:creationId xmlns:p14="http://schemas.microsoft.com/office/powerpoint/2010/main" val="3009065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2270CEDF-28F2-4378-90A6-7AD0B08D6517}" type="datetime1">
              <a:rPr lang="en-US" smtClean="0"/>
              <a:t>5/9/2018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7A6924B-8702-4264-8F2B-DEBB77008228}" type="slidenum">
              <a:rPr lang="en-US" altLang="en-US"/>
              <a:pPr/>
              <a:t>‹#›</a:t>
            </a:fld>
            <a:endParaRPr lang="en-US" altLang="en-US"/>
          </a:p>
        </p:txBody>
      </p:sp>
    </p:spTree>
    <p:extLst>
      <p:ext uri="{BB962C8B-B14F-4D97-AF65-F5344CB8AC3E}">
        <p14:creationId xmlns:p14="http://schemas.microsoft.com/office/powerpoint/2010/main" val="2090575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A3C13654-3788-42B8-9BF5-5E0DCFEBFCBE}" type="datetime1">
              <a:rPr lang="en-US" smtClean="0"/>
              <a:t>5/9/2018</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09475CD-38A1-4D93-A488-A2155D20820E}" type="slidenum">
              <a:rPr lang="en-US" altLang="en-US"/>
              <a:pPr/>
              <a:t>‹#›</a:t>
            </a:fld>
            <a:endParaRPr lang="en-US" altLang="en-US"/>
          </a:p>
        </p:txBody>
      </p:sp>
    </p:spTree>
    <p:extLst>
      <p:ext uri="{BB962C8B-B14F-4D97-AF65-F5344CB8AC3E}">
        <p14:creationId xmlns:p14="http://schemas.microsoft.com/office/powerpoint/2010/main" val="1834011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AEA5F1C4-DD97-4105-BDFB-75F062C76E91}" type="datetime1">
              <a:rPr lang="en-US" smtClean="0"/>
              <a:t>5/9/2018</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5765A17F-3480-4D8C-BCD8-AA0248501AE4}" type="slidenum">
              <a:rPr lang="en-US" altLang="en-US"/>
              <a:pPr/>
              <a:t>‹#›</a:t>
            </a:fld>
            <a:endParaRPr lang="en-US" altLang="en-US"/>
          </a:p>
        </p:txBody>
      </p:sp>
    </p:spTree>
    <p:extLst>
      <p:ext uri="{BB962C8B-B14F-4D97-AF65-F5344CB8AC3E}">
        <p14:creationId xmlns:p14="http://schemas.microsoft.com/office/powerpoint/2010/main" val="3296424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D4D62BB-F752-4179-816D-5D6FA880DE19}" type="datetime1">
              <a:rPr lang="en-US" smtClean="0"/>
              <a:t>5/9/2018</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953B8F30-8488-483B-9796-7716C7401D9B}" type="slidenum">
              <a:rPr lang="en-US" altLang="en-US"/>
              <a:pPr/>
              <a:t>‹#›</a:t>
            </a:fld>
            <a:endParaRPr lang="en-US" altLang="en-US"/>
          </a:p>
        </p:txBody>
      </p:sp>
    </p:spTree>
    <p:extLst>
      <p:ext uri="{BB962C8B-B14F-4D97-AF65-F5344CB8AC3E}">
        <p14:creationId xmlns:p14="http://schemas.microsoft.com/office/powerpoint/2010/main" val="2074625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E461BC5-997D-491A-B197-93017BC6D152}" type="datetime1">
              <a:rPr lang="en-US" smtClean="0"/>
              <a:t>5/9/2018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26B48A2-1E61-4396-BE04-6D116A6F5D62}" type="slidenum">
              <a:rPr lang="en-US" altLang="en-US"/>
              <a:pPr/>
              <a:t>‹#›</a:t>
            </a:fld>
            <a:endParaRPr lang="en-US" altLang="en-US"/>
          </a:p>
        </p:txBody>
      </p:sp>
    </p:spTree>
    <p:extLst>
      <p:ext uri="{BB962C8B-B14F-4D97-AF65-F5344CB8AC3E}">
        <p14:creationId xmlns:p14="http://schemas.microsoft.com/office/powerpoint/2010/main" val="3717381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0F6DC61B-9446-47BF-AC7E-EFA42B990B8C}" type="datetime1">
              <a:rPr lang="en-US" smtClean="0"/>
              <a:t>5/9/2018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4945E96-591F-4836-B7FB-0E0FF864C7B0}" type="slidenum">
              <a:rPr lang="en-US" altLang="en-US"/>
              <a:pPr/>
              <a:t>‹#›</a:t>
            </a:fld>
            <a:endParaRPr lang="en-US" altLang="en-US"/>
          </a:p>
        </p:txBody>
      </p:sp>
    </p:spTree>
    <p:extLst>
      <p:ext uri="{BB962C8B-B14F-4D97-AF65-F5344CB8AC3E}">
        <p14:creationId xmlns:p14="http://schemas.microsoft.com/office/powerpoint/2010/main" val="4277162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634E35E5-A97F-42FC-BDA9-C46EA1FB1B11}" type="datetime1">
              <a:rPr lang="en-US" smtClean="0"/>
              <a:t>5/9/2018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8536DBC-7B16-49BC-8436-B0D1CF22F5F7}" type="slidenum">
              <a:rPr lang="en-US" altLang="en-US"/>
              <a:pPr/>
              <a:t>‹#›</a:t>
            </a:fld>
            <a:endParaRPr lang="en-US" altLang="en-US"/>
          </a:p>
        </p:txBody>
      </p:sp>
    </p:spTree>
    <p:extLst>
      <p:ext uri="{BB962C8B-B14F-4D97-AF65-F5344CB8AC3E}">
        <p14:creationId xmlns:p14="http://schemas.microsoft.com/office/powerpoint/2010/main" val="3321830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ED6F2EE-C5E5-47A9-B100-B6429B89E7CE}" type="datetime1">
              <a:rPr lang="en-US" smtClean="0"/>
              <a:t>5/9/2018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3D58477-7D38-4EA8-B507-E9E902B0EC69}" type="slidenum">
              <a:rPr lang="en-US" altLang="en-US"/>
              <a:pPr/>
              <a:t>‹#›</a:t>
            </a:fld>
            <a:endParaRPr lang="en-US" altLang="en-US"/>
          </a:p>
        </p:txBody>
      </p:sp>
    </p:spTree>
    <p:extLst>
      <p:ext uri="{BB962C8B-B14F-4D97-AF65-F5344CB8AC3E}">
        <p14:creationId xmlns:p14="http://schemas.microsoft.com/office/powerpoint/2010/main" val="2646433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smtClean="0">
                <a:latin typeface="Arial" charset="0"/>
              </a:defRPr>
            </a:lvl1pPr>
          </a:lstStyle>
          <a:p>
            <a:pPr>
              <a:defRPr/>
            </a:pPr>
            <a:fld id="{6BF10553-2E31-436E-9611-979F62AAAE4C}" type="datetime1">
              <a:rPr lang="en-US" smtClean="0"/>
              <a:t>5/9/2018</a:t>
            </a:fld>
            <a:endParaRPr lang="en-US"/>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smtClean="0">
                <a:latin typeface="Arial"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lvl1pPr>
          </a:lstStyle>
          <a:p>
            <a:fld id="{E6D1F6D5-E1BF-4286-B16C-6338E8E7576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5"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gif"/><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gif"/><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7.png"/><Relationship Id="rId7" Type="http://schemas.openxmlformats.org/officeDocument/2006/relationships/image" Target="../media/image21.jpeg"/><Relationship Id="rId2" Type="http://schemas.openxmlformats.org/officeDocument/2006/relationships/image" Target="../media/image1.gif"/><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1.gif"/><Relationship Id="rId7" Type="http://schemas.openxmlformats.org/officeDocument/2006/relationships/oleObject" Target="../embeddings/oleObject1.bin"/><Relationship Id="rId12" Type="http://schemas.openxmlformats.org/officeDocument/2006/relationships/image" Target="../media/image26.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9.jpeg"/><Relationship Id="rId11" Type="http://schemas.openxmlformats.org/officeDocument/2006/relationships/oleObject" Target="../embeddings/oleObject3.bin"/><Relationship Id="rId5" Type="http://schemas.openxmlformats.org/officeDocument/2006/relationships/image" Target="../media/image28.jpeg"/><Relationship Id="rId10" Type="http://schemas.openxmlformats.org/officeDocument/2006/relationships/image" Target="../media/image25.wmf"/><Relationship Id="rId4" Type="http://schemas.openxmlformats.org/officeDocument/2006/relationships/image" Target="../media/image27.jpeg"/><Relationship Id="rId9"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34.wmf"/><Relationship Id="rId18" Type="http://schemas.openxmlformats.org/officeDocument/2006/relationships/image" Target="../media/image37.jpeg"/><Relationship Id="rId3" Type="http://schemas.openxmlformats.org/officeDocument/2006/relationships/image" Target="../media/image1.gif"/><Relationship Id="rId7" Type="http://schemas.openxmlformats.org/officeDocument/2006/relationships/image" Target="../media/image31.wmf"/><Relationship Id="rId12" Type="http://schemas.openxmlformats.org/officeDocument/2006/relationships/oleObject" Target="../embeddings/oleObject8.bin"/><Relationship Id="rId17" Type="http://schemas.openxmlformats.org/officeDocument/2006/relationships/image" Target="../media/image36.wmf"/><Relationship Id="rId2" Type="http://schemas.openxmlformats.org/officeDocument/2006/relationships/slideLayout" Target="../slideLayouts/slideLayout7.xml"/><Relationship Id="rId16" Type="http://schemas.openxmlformats.org/officeDocument/2006/relationships/oleObject" Target="../embeddings/oleObject10.bin"/><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33.wmf"/><Relationship Id="rId5" Type="http://schemas.openxmlformats.org/officeDocument/2006/relationships/image" Target="../media/image30.wmf"/><Relationship Id="rId15" Type="http://schemas.openxmlformats.org/officeDocument/2006/relationships/image" Target="../media/image35.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32.wmf"/><Relationship Id="rId1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gif"/><Relationship Id="rId7" Type="http://schemas.openxmlformats.org/officeDocument/2006/relationships/image" Target="../media/image39.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2.bin"/><Relationship Id="rId5" Type="http://schemas.openxmlformats.org/officeDocument/2006/relationships/image" Target="../media/image38.wmf"/><Relationship Id="rId4" Type="http://schemas.openxmlformats.org/officeDocument/2006/relationships/oleObject" Target="../embeddings/oleObject11.bin"/><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4.bin"/><Relationship Id="rId5" Type="http://schemas.openxmlformats.org/officeDocument/2006/relationships/image" Target="../media/image41.wmf"/><Relationship Id="rId4" Type="http://schemas.openxmlformats.org/officeDocument/2006/relationships/oleObject" Target="../embeddings/oleObject13.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image" Target="../media/image1.gif"/><Relationship Id="rId7" Type="http://schemas.openxmlformats.org/officeDocument/2006/relationships/image" Target="../media/image44.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6.bin"/><Relationship Id="rId5" Type="http://schemas.openxmlformats.org/officeDocument/2006/relationships/image" Target="../media/image43.wmf"/><Relationship Id="rId4" Type="http://schemas.openxmlformats.org/officeDocument/2006/relationships/oleObject" Target="../embeddings/oleObject15.bin"/><Relationship Id="rId9" Type="http://schemas.openxmlformats.org/officeDocument/2006/relationships/image" Target="../media/image45.wmf"/></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oleObject" Target="../embeddings/oleObject20.bin"/><Relationship Id="rId3" Type="http://schemas.openxmlformats.org/officeDocument/2006/relationships/image" Target="../media/image1.gif"/><Relationship Id="rId7" Type="http://schemas.openxmlformats.org/officeDocument/2006/relationships/diagramColors" Target="../diagrams/colors1.xml"/><Relationship Id="rId12" Type="http://schemas.openxmlformats.org/officeDocument/2006/relationships/image" Target="../media/image47.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diagramQuickStyle" Target="../diagrams/quickStyle1.xml"/><Relationship Id="rId11" Type="http://schemas.openxmlformats.org/officeDocument/2006/relationships/oleObject" Target="../embeddings/oleObject19.bin"/><Relationship Id="rId5" Type="http://schemas.openxmlformats.org/officeDocument/2006/relationships/diagramLayout" Target="../diagrams/layout1.xml"/><Relationship Id="rId10" Type="http://schemas.openxmlformats.org/officeDocument/2006/relationships/image" Target="../media/image46.wmf"/><Relationship Id="rId4" Type="http://schemas.openxmlformats.org/officeDocument/2006/relationships/diagramData" Target="../diagrams/data1.xml"/><Relationship Id="rId9" Type="http://schemas.openxmlformats.org/officeDocument/2006/relationships/oleObject" Target="../embeddings/oleObject18.bin"/><Relationship Id="rId14" Type="http://schemas.openxmlformats.org/officeDocument/2006/relationships/image" Target="../media/image48.wmf"/></Relationships>
</file>

<file path=ppt/slides/_rels/slide2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www.sciencedirect.com/science/article/pii/S002200009791504X" TargetMode="External"/><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alpcan.org/tansu/papers/isdg06.pdf" TargetMode="External"/><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hyperlink" Target="http://publish.illinois.edu/quanyanzhu/files/2012/10/LearningChapter.pdf" TargetMode="External"/><Relationship Id="rId4" Type="http://schemas.openxmlformats.org/officeDocument/2006/relationships/hyperlink" Target="http://fas.org/irp/agency/dod/jason/cyber.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145026" y="5800726"/>
            <a:ext cx="7396162" cy="669925"/>
          </a:xfrm>
        </p:spPr>
        <p:txBody>
          <a:bodyPr/>
          <a:lstStyle/>
          <a:p>
            <a:r>
              <a:rPr lang="en-US" altLang="en-US" sz="1600" dirty="0">
                <a:solidFill>
                  <a:srgbClr val="00B050"/>
                </a:solidFill>
              </a:rPr>
              <a:t>Kandethody Ramachandran </a:t>
            </a:r>
            <a:r>
              <a:rPr lang="en-US" altLang="en-US" sz="1600" dirty="0">
                <a:solidFill>
                  <a:schemeClr val="bg1"/>
                </a:solidFill>
              </a:rPr>
              <a:t>&amp; </a:t>
            </a:r>
            <a:r>
              <a:rPr lang="en-US" altLang="en-US" sz="1600" dirty="0" err="1"/>
              <a:t>Zheni</a:t>
            </a:r>
            <a:r>
              <a:rPr lang="en-US" altLang="en-US" sz="1600" dirty="0"/>
              <a:t> </a:t>
            </a:r>
            <a:r>
              <a:rPr lang="en-US" altLang="en-US" sz="1600" dirty="0" err="1"/>
              <a:t>Stefenova</a:t>
            </a:r>
            <a:endParaRPr lang="en-US" altLang="en-US" sz="1600" dirty="0">
              <a:solidFill>
                <a:schemeClr val="bg1"/>
              </a:solidFill>
            </a:endParaRPr>
          </a:p>
          <a:p>
            <a:r>
              <a:rPr lang="en-US" altLang="en-US" sz="1600" dirty="0">
                <a:solidFill>
                  <a:schemeClr val="bg1"/>
                </a:solidFill>
              </a:rPr>
              <a:t>Department of Mathematics and Statistics</a:t>
            </a:r>
          </a:p>
          <a:p>
            <a:r>
              <a:rPr lang="en-US" altLang="en-US" sz="1600" dirty="0">
                <a:solidFill>
                  <a:schemeClr val="bg1"/>
                </a:solidFill>
              </a:rPr>
              <a:t>University of South Florida</a:t>
            </a:r>
          </a:p>
          <a:p>
            <a:endParaRPr lang="en-US" altLang="en-US" sz="1400" dirty="0">
              <a:solidFill>
                <a:schemeClr val="bg1"/>
              </a:solidFill>
            </a:endParaRPr>
          </a:p>
          <a:p>
            <a:endParaRPr lang="en-US" altLang="en-US" dirty="0"/>
          </a:p>
        </p:txBody>
      </p:sp>
      <p:sp>
        <p:nvSpPr>
          <p:cNvPr id="4" name="Rectangle 2"/>
          <p:cNvSpPr>
            <a:spLocks noGrp="1" noChangeArrowheads="1"/>
          </p:cNvSpPr>
          <p:nvPr>
            <p:ph type="ctrTitle"/>
          </p:nvPr>
        </p:nvSpPr>
        <p:spPr>
          <a:xfrm>
            <a:off x="145026" y="4349700"/>
            <a:ext cx="4973637" cy="1195387"/>
          </a:xfrm>
          <a:noFill/>
          <a:effectLst>
            <a:glow>
              <a:schemeClr val="bg1"/>
            </a:glow>
          </a:effectLst>
        </p:spPr>
        <p:txBody>
          <a:bodyPr/>
          <a:lstStyle/>
          <a:p>
            <a:r>
              <a:rPr lang="en-US" sz="2400" dirty="0">
                <a:ln w="15875" cmpd="dbl">
                  <a:noFill/>
                </a:ln>
                <a:solidFill>
                  <a:srgbClr val="EEEEF5"/>
                </a:solidFill>
              </a:rPr>
              <a:t>Stochastic Game Models</a:t>
            </a:r>
            <a:br>
              <a:rPr lang="en-US" sz="2400" dirty="0">
                <a:ln w="15875" cmpd="dbl">
                  <a:noFill/>
                </a:ln>
                <a:solidFill>
                  <a:srgbClr val="EEEEF5"/>
                </a:solidFill>
              </a:rPr>
            </a:br>
            <a:r>
              <a:rPr lang="en-US" sz="2400" dirty="0">
                <a:ln w="15875" cmpd="dbl">
                  <a:noFill/>
                </a:ln>
                <a:solidFill>
                  <a:srgbClr val="EEEEF5"/>
                </a:solidFill>
              </a:rPr>
              <a:t>in Cyber Security</a:t>
            </a:r>
            <a:endParaRPr lang="en-US" altLang="en-US" sz="2400" dirty="0">
              <a:ln w="15875" cmpd="dbl">
                <a:noFill/>
              </a:ln>
              <a:solidFill>
                <a:srgbClr val="EEEEF5"/>
              </a:solidFill>
            </a:endParaRPr>
          </a:p>
        </p:txBody>
      </p:sp>
      <p:sp>
        <p:nvSpPr>
          <p:cNvPr id="2" name="Slide Number Placeholder 1"/>
          <p:cNvSpPr>
            <a:spLocks noGrp="1"/>
          </p:cNvSpPr>
          <p:nvPr>
            <p:ph type="sldNum" sz="quarter" idx="12"/>
          </p:nvPr>
        </p:nvSpPr>
        <p:spPr/>
        <p:txBody>
          <a:bodyPr/>
          <a:lstStyle/>
          <a:p>
            <a:fld id="{B7CCC084-0706-416C-852C-E0BA6E01DA3A}" type="slidenum">
              <a:rPr lang="en-US" altLang="en-US" smtClean="0"/>
              <a:pPr/>
              <a:t>1</a:t>
            </a:fld>
            <a:endParaRPr lang="en-US" altLang="en-US"/>
          </a:p>
        </p:txBody>
      </p:sp>
      <p:pic>
        <p:nvPicPr>
          <p:cNvPr id="5" name="Picture 4">
            <a:extLst>
              <a:ext uri="{FF2B5EF4-FFF2-40B4-BE49-F238E27FC236}">
                <a16:creationId xmlns:a16="http://schemas.microsoft.com/office/drawing/2014/main" id="{B36CE307-C0F4-4C81-AA91-DC1DAC0F256B}"/>
              </a:ext>
            </a:extLst>
          </p:cNvPr>
          <p:cNvPicPr>
            <a:picLocks noChangeAspect="1"/>
          </p:cNvPicPr>
          <p:nvPr/>
        </p:nvPicPr>
        <p:blipFill>
          <a:blip r:embed="rId4"/>
          <a:stretch>
            <a:fillRect/>
          </a:stretch>
        </p:blipFill>
        <p:spPr>
          <a:xfrm>
            <a:off x="3592544" y="3976954"/>
            <a:ext cx="3790950" cy="2357436"/>
          </a:xfrm>
          <a:prstGeom prst="rect">
            <a:avLst/>
          </a:prstGeom>
          <a:scene3d>
            <a:camera prst="isometricOffAxis1Left"/>
            <a:lightRig rig="threePt" dir="t"/>
          </a:scene3d>
        </p:spPr>
      </p:pic>
    </p:spTree>
    <p:extLst>
      <p:ext uri="{BB962C8B-B14F-4D97-AF65-F5344CB8AC3E}">
        <p14:creationId xmlns:p14="http://schemas.microsoft.com/office/powerpoint/2010/main" val="497276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ln w="28575" cap="rnd" cmpd="dbl">
                  <a:solidFill>
                    <a:schemeClr val="tx1"/>
                  </a:solidFill>
                  <a:prstDash val="solid"/>
                </a:ln>
              </a:rPr>
              <a:t>Who attacks our network?</a:t>
            </a:r>
            <a:r>
              <a:rPr lang="en-US" altLang="en-US" dirty="0">
                <a:ln w="15875" cmpd="dbl">
                  <a:solidFill>
                    <a:schemeClr val="tx1"/>
                  </a:solidFill>
                </a:ln>
              </a:rPr>
              <a:t> </a:t>
            </a:r>
          </a:p>
        </p:txBody>
      </p:sp>
      <p:sp>
        <p:nvSpPr>
          <p:cNvPr id="4099" name="Rectangle 3"/>
          <p:cNvSpPr>
            <a:spLocks noGrp="1" noChangeArrowheads="1"/>
          </p:cNvSpPr>
          <p:nvPr>
            <p:ph type="body" idx="1"/>
          </p:nvPr>
        </p:nvSpPr>
        <p:spPr>
          <a:xfrm>
            <a:off x="0" y="1417638"/>
            <a:ext cx="9143386" cy="5440362"/>
          </a:xfrm>
          <a:gradFill flip="none" rotWithShape="1">
            <a:gsLst>
              <a:gs pos="59000">
                <a:srgbClr val="F6F6FA"/>
              </a:gs>
              <a:gs pos="63000">
                <a:srgbClr val="DADAE9"/>
              </a:gs>
              <a:gs pos="100000">
                <a:srgbClr val="F6F6FA"/>
              </a:gs>
            </a:gsLst>
            <a:path path="circle">
              <a:fillToRect l="100000" b="100000"/>
            </a:path>
            <a:tileRect t="-100000" r="-100000"/>
          </a:gradFill>
          <a:effectLst>
            <a:softEdge rad="0"/>
          </a:effectLst>
        </p:spPr>
        <p:txBody>
          <a:bodyPr/>
          <a:lstStyle/>
          <a:p>
            <a:pPr marL="0" indent="0" eaLnBrk="1" hangingPunct="1">
              <a:buNone/>
            </a:pPr>
            <a:r>
              <a:rPr lang="en-US" altLang="en-US" dirty="0"/>
              <a:t> </a:t>
            </a:r>
          </a:p>
        </p:txBody>
      </p:sp>
      <p:pic>
        <p:nvPicPr>
          <p:cNvPr id="18"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5545" y="3373212"/>
            <a:ext cx="2466975" cy="1847850"/>
          </a:xfrm>
          <a:prstGeom prst="rect">
            <a:avLst/>
          </a:prstGeom>
          <a:noFill/>
          <a:ln>
            <a:noFill/>
          </a:ln>
          <a:effectLst>
            <a:softEdge rad="3937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892349" y="2199462"/>
            <a:ext cx="4995760" cy="4068919"/>
            <a:chOff x="1892349" y="2199462"/>
            <a:chExt cx="4995760" cy="4068919"/>
          </a:xfrm>
        </p:grpSpPr>
        <p:sp>
          <p:nvSpPr>
            <p:cNvPr id="7" name="Rectangle 23"/>
            <p:cNvSpPr>
              <a:spLocks noChangeArrowheads="1"/>
            </p:cNvSpPr>
            <p:nvPr/>
          </p:nvSpPr>
          <p:spPr bwMode="auto">
            <a:xfrm>
              <a:off x="2439280" y="2814271"/>
              <a:ext cx="914400" cy="338138"/>
            </a:xfrm>
            <a:prstGeom prst="rect">
              <a:avLst/>
            </a:prstGeom>
            <a:noFill/>
            <a:ln w="9525">
              <a:solidFill>
                <a:srgbClr val="FF0000"/>
              </a:solidFill>
              <a:miter lim="800000"/>
              <a:headEnd/>
              <a:tailEnd/>
            </a:ln>
            <a:effectLst>
              <a:softEdge rad="31750"/>
            </a:effectLst>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b="1" dirty="0">
                  <a:solidFill>
                    <a:schemeClr val="tx2"/>
                  </a:solidFill>
                </a:rPr>
                <a:t>Hackers</a:t>
              </a:r>
            </a:p>
          </p:txBody>
        </p:sp>
        <p:sp>
          <p:nvSpPr>
            <p:cNvPr id="8" name="Rectangle 25"/>
            <p:cNvSpPr>
              <a:spLocks noChangeArrowheads="1"/>
            </p:cNvSpPr>
            <p:nvPr/>
          </p:nvSpPr>
          <p:spPr bwMode="auto">
            <a:xfrm>
              <a:off x="5260974" y="2720126"/>
              <a:ext cx="1624781" cy="584775"/>
            </a:xfrm>
            <a:prstGeom prst="rect">
              <a:avLst/>
            </a:prstGeom>
            <a:noFill/>
            <a:ln w="9525">
              <a:solidFill>
                <a:srgbClr val="FF0000"/>
              </a:solidFill>
              <a:miter lim="800000"/>
              <a:headEnd/>
              <a:tailEnd/>
            </a:ln>
            <a:effectLst>
              <a:softEdge rad="31750"/>
            </a:effectLst>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b="1" dirty="0">
                  <a:solidFill>
                    <a:schemeClr val="tx2"/>
                  </a:solidFill>
                </a:rPr>
                <a:t>Terrorists, </a:t>
              </a:r>
            </a:p>
            <a:p>
              <a:pPr eaLnBrk="1" hangingPunct="1">
                <a:spcBef>
                  <a:spcPct val="0"/>
                </a:spcBef>
                <a:buFontTx/>
                <a:buNone/>
              </a:pPr>
              <a:r>
                <a:rPr lang="en-US" altLang="en-US" sz="1600" b="1" dirty="0">
                  <a:solidFill>
                    <a:schemeClr val="tx2"/>
                  </a:solidFill>
                </a:rPr>
                <a:t>Criminal Groups</a:t>
              </a:r>
            </a:p>
          </p:txBody>
        </p:sp>
        <p:sp>
          <p:nvSpPr>
            <p:cNvPr id="9" name="Rectangle 26"/>
            <p:cNvSpPr>
              <a:spLocks noChangeArrowheads="1"/>
            </p:cNvSpPr>
            <p:nvPr/>
          </p:nvSpPr>
          <p:spPr bwMode="auto">
            <a:xfrm>
              <a:off x="3720382" y="2199462"/>
              <a:ext cx="1143000" cy="338138"/>
            </a:xfrm>
            <a:prstGeom prst="rect">
              <a:avLst/>
            </a:prstGeom>
            <a:noFill/>
            <a:ln w="9525">
              <a:solidFill>
                <a:srgbClr val="FF0000"/>
              </a:solidFill>
              <a:miter lim="800000"/>
              <a:headEnd/>
              <a:tailEnd/>
            </a:ln>
            <a:effectLst>
              <a:softEdge rad="31750"/>
            </a:effectLst>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b="1" dirty="0">
                  <a:solidFill>
                    <a:schemeClr val="tx2"/>
                  </a:solidFill>
                </a:rPr>
                <a:t>Hacktivists</a:t>
              </a:r>
            </a:p>
          </p:txBody>
        </p:sp>
        <p:sp>
          <p:nvSpPr>
            <p:cNvPr id="10" name="Rectangle 27"/>
            <p:cNvSpPr>
              <a:spLocks noChangeArrowheads="1"/>
            </p:cNvSpPr>
            <p:nvPr/>
          </p:nvSpPr>
          <p:spPr bwMode="auto">
            <a:xfrm>
              <a:off x="5260975" y="5412595"/>
              <a:ext cx="1193390" cy="584775"/>
            </a:xfrm>
            <a:prstGeom prst="rect">
              <a:avLst/>
            </a:prstGeom>
            <a:noFill/>
            <a:ln w="9525">
              <a:solidFill>
                <a:srgbClr val="FF0000"/>
              </a:solidFill>
              <a:miter lim="800000"/>
              <a:headEnd/>
              <a:tailEnd/>
            </a:ln>
            <a:effectLst>
              <a:softEdge rad="31750"/>
            </a:effectLst>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b="1" dirty="0">
                  <a:solidFill>
                    <a:schemeClr val="tx2"/>
                  </a:solidFill>
                </a:rPr>
                <a:t>Disgruntled </a:t>
              </a:r>
            </a:p>
            <a:p>
              <a:pPr eaLnBrk="1" hangingPunct="1">
                <a:spcBef>
                  <a:spcPct val="0"/>
                </a:spcBef>
                <a:buFontTx/>
                <a:buNone/>
              </a:pPr>
              <a:r>
                <a:rPr lang="en-US" altLang="en-US" sz="1600" b="1" dirty="0">
                  <a:solidFill>
                    <a:schemeClr val="tx2"/>
                  </a:solidFill>
                </a:rPr>
                <a:t>Insiders</a:t>
              </a:r>
            </a:p>
          </p:txBody>
        </p:sp>
        <p:sp>
          <p:nvSpPr>
            <p:cNvPr id="11" name="Rectangle 28"/>
            <p:cNvSpPr>
              <a:spLocks noChangeArrowheads="1"/>
            </p:cNvSpPr>
            <p:nvPr/>
          </p:nvSpPr>
          <p:spPr bwMode="auto">
            <a:xfrm>
              <a:off x="2112912" y="5382462"/>
              <a:ext cx="1360589" cy="584775"/>
            </a:xfrm>
            <a:prstGeom prst="rect">
              <a:avLst/>
            </a:prstGeom>
            <a:noFill/>
            <a:ln w="9525">
              <a:solidFill>
                <a:srgbClr val="FF0000"/>
              </a:solidFill>
              <a:miter lim="800000"/>
              <a:headEnd/>
              <a:tailEnd/>
            </a:ln>
            <a:effectLst>
              <a:softEdge rad="31750"/>
            </a:effectLst>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b="1" dirty="0">
                  <a:solidFill>
                    <a:schemeClr val="tx2"/>
                  </a:solidFill>
                </a:rPr>
                <a:t>Foreign </a:t>
              </a:r>
            </a:p>
            <a:p>
              <a:pPr eaLnBrk="1" hangingPunct="1">
                <a:spcBef>
                  <a:spcPct val="0"/>
                </a:spcBef>
                <a:buFontTx/>
                <a:buNone/>
              </a:pPr>
              <a:r>
                <a:rPr lang="en-US" altLang="en-US" sz="1600" b="1" dirty="0">
                  <a:solidFill>
                    <a:schemeClr val="tx2"/>
                  </a:solidFill>
                </a:rPr>
                <a:t>Governments</a:t>
              </a:r>
            </a:p>
          </p:txBody>
        </p:sp>
        <p:pic>
          <p:nvPicPr>
            <p:cNvPr id="19" name="Picture 16" descr="http://www.lifecoach.co.uk/wp-uploads/2012/05/Uncertain-Times.jpg"/>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62283" y="5536661"/>
              <a:ext cx="998559" cy="731720"/>
            </a:xfrm>
            <a:prstGeom prst="rect">
              <a:avLst/>
            </a:prstGeom>
            <a:noFill/>
            <a:effectLst>
              <a:glow rad="228600">
                <a:schemeClr val="accent5">
                  <a:satMod val="175000"/>
                  <a:alpha val="40000"/>
                </a:schemeClr>
              </a:glow>
              <a:softEdge rad="127000"/>
            </a:effectLst>
            <a:extLst>
              <a:ext uri="{909E8E84-426E-40DD-AFC4-6F175D3DCCD1}">
                <a14:hiddenFill xmlns:a14="http://schemas.microsoft.com/office/drawing/2010/main">
                  <a:solidFill>
                    <a:srgbClr val="FFFFFF"/>
                  </a:solidFill>
                </a14:hiddenFill>
              </a:ext>
            </a:extLst>
          </p:spPr>
        </p:pic>
        <p:pic>
          <p:nvPicPr>
            <p:cNvPr id="20" name="Picture 10" descr="http://www.advisenltd.com/wp-content/uploads/employeefrau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5910" y="4676485"/>
              <a:ext cx="1092199" cy="640343"/>
            </a:xfrm>
            <a:prstGeom prst="rect">
              <a:avLst/>
            </a:prstGeom>
            <a:noFill/>
            <a:scene3d>
              <a:camera prst="perspectiveLeft"/>
              <a:lightRig rig="threePt" dir="t"/>
            </a:scene3d>
            <a:extLst>
              <a:ext uri="{909E8E84-426E-40DD-AFC4-6F175D3DCCD1}">
                <a14:hiddenFill xmlns:a14="http://schemas.microsoft.com/office/drawing/2010/main">
                  <a:solidFill>
                    <a:srgbClr val="FFFFFF"/>
                  </a:solidFill>
                </a14:hiddenFill>
              </a:ext>
            </a:extLst>
          </p:spPr>
        </p:pic>
        <p:pic>
          <p:nvPicPr>
            <p:cNvPr id="21" name="Picture 8" descr="http://images.techtimes.com/data/images/full/21426/sandworm.jpg?w=6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92349" y="4523568"/>
              <a:ext cx="1030776" cy="697494"/>
            </a:xfrm>
            <a:prstGeom prst="rect">
              <a:avLst/>
            </a:prstGeom>
            <a:noFill/>
            <a:effectLst>
              <a:softEdge rad="38100"/>
            </a:effectLst>
            <a:extLst>
              <a:ext uri="{909E8E84-426E-40DD-AFC4-6F175D3DCCD1}">
                <a14:hiddenFill xmlns:a14="http://schemas.microsoft.com/office/drawing/2010/main">
                  <a:solidFill>
                    <a:srgbClr val="FFFFFF"/>
                  </a:solidFill>
                </a14:hiddenFill>
              </a:ext>
            </a:extLst>
          </p:spPr>
        </p:pic>
        <p:pic>
          <p:nvPicPr>
            <p:cNvPr id="22" name="Picture 6" descr="http://www.bbb.org/blog/wp-content/uploads/2015/04/Hack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36652" y="3226010"/>
              <a:ext cx="1163629" cy="841388"/>
            </a:xfrm>
            <a:prstGeom prst="rect">
              <a:avLst/>
            </a:prstGeom>
            <a:noFill/>
            <a:effectLst>
              <a:softEdge rad="101600"/>
            </a:effectLst>
            <a:scene3d>
              <a:camera prst="perspectiveRight"/>
              <a:lightRig rig="threePt" dir="t"/>
            </a:scene3d>
            <a:extLst>
              <a:ext uri="{909E8E84-426E-40DD-AFC4-6F175D3DCCD1}">
                <a14:hiddenFill xmlns:a14="http://schemas.microsoft.com/office/drawing/2010/main">
                  <a:solidFill>
                    <a:srgbClr val="FFFFFF"/>
                  </a:solidFill>
                </a14:hiddenFill>
              </a:ext>
            </a:extLst>
          </p:spPr>
        </p:pic>
        <p:pic>
          <p:nvPicPr>
            <p:cNvPr id="23" name="Picture 2" descr="http://en.isnhotnews.com/wp-content/uploads/2012/03/hacker.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21529" y="2522545"/>
              <a:ext cx="1340706" cy="649077"/>
            </a:xfrm>
            <a:prstGeom prst="rect">
              <a:avLst/>
            </a:prstGeom>
            <a:noFill/>
            <a:effectLst>
              <a:softEdge rad="76200"/>
            </a:effectLst>
            <a:scene3d>
              <a:camera prst="perspectiveBelow"/>
              <a:lightRig rig="threePt" dir="t"/>
            </a:scene3d>
            <a:extLst>
              <a:ext uri="{909E8E84-426E-40DD-AFC4-6F175D3DCCD1}">
                <a14:hiddenFill xmlns:a14="http://schemas.microsoft.com/office/drawing/2010/main">
                  <a:solidFill>
                    <a:srgbClr val="FFFFFF"/>
                  </a:solidFill>
                </a14:hiddenFill>
              </a:ext>
            </a:extLst>
          </p:spPr>
        </p:pic>
        <p:pic>
          <p:nvPicPr>
            <p:cNvPr id="1026" name="Picture 2" descr="https://encrypted-tbn0.gstatic.com/images?q=tbn:ANd9GcRXVoymOh43B0Dy7QLYO5qFdg1KcAyVVEmgqRve25h4ezu1WDNx"/>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5370" y="3305987"/>
              <a:ext cx="1205046" cy="798998"/>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grpSp>
      <p:sp>
        <p:nvSpPr>
          <p:cNvPr id="17" name="Rectangle 16"/>
          <p:cNvSpPr/>
          <p:nvPr/>
        </p:nvSpPr>
        <p:spPr>
          <a:xfrm>
            <a:off x="40457" y="1298331"/>
            <a:ext cx="9102929" cy="923330"/>
          </a:xfrm>
          <a:prstGeom prst="rect">
            <a:avLst/>
          </a:prstGeom>
        </p:spPr>
        <p:txBody>
          <a:bodyPr wrap="square">
            <a:spAutoFit/>
          </a:bodyPr>
          <a:lstStyle/>
          <a:p>
            <a:pPr algn="just"/>
            <a:r>
              <a:rPr lang="en-US" dirty="0">
                <a:solidFill>
                  <a:srgbClr val="C00000"/>
                </a:solidFill>
              </a:rPr>
              <a:t>A cyber attack is an attack initiated from a computer against a website, computer system or individual computer (collectively, a computer) that compromises the confidentiality, integrity or availability of the computer or information stored on it.</a:t>
            </a:r>
          </a:p>
        </p:txBody>
      </p:sp>
    </p:spTree>
    <p:extLst>
      <p:ext uri="{BB962C8B-B14F-4D97-AF65-F5344CB8AC3E}">
        <p14:creationId xmlns:p14="http://schemas.microsoft.com/office/powerpoint/2010/main" val="228379560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5" name="Rectangle 2"/>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altLang="en-US" sz="3600" kern="0" dirty="0">
                <a:ln w="15875" cmpd="dbl">
                  <a:solidFill>
                    <a:schemeClr val="tx1"/>
                  </a:solidFill>
                </a:ln>
              </a:rPr>
              <a:t>Cyber Security and Game theory </a:t>
            </a:r>
          </a:p>
        </p:txBody>
      </p:sp>
      <p:sp>
        <p:nvSpPr>
          <p:cNvPr id="6" name="Rectangle 3"/>
          <p:cNvSpPr txBox="1">
            <a:spLocks noChangeArrowheads="1"/>
          </p:cNvSpPr>
          <p:nvPr/>
        </p:nvSpPr>
        <p:spPr bwMode="auto">
          <a:xfrm>
            <a:off x="0" y="1417638"/>
            <a:ext cx="5600700" cy="5440362"/>
          </a:xfrm>
          <a:prstGeom prst="rect">
            <a:avLst/>
          </a:prstGeom>
          <a:gradFill flip="none" rotWithShape="1">
            <a:gsLst>
              <a:gs pos="59000">
                <a:srgbClr val="F6F6FA"/>
              </a:gs>
              <a:gs pos="63000">
                <a:srgbClr val="DADAE9"/>
              </a:gs>
              <a:gs pos="100000">
                <a:srgbClr val="F6F6FA"/>
              </a:gs>
            </a:gsLst>
            <a:path path="circle">
              <a:fillToRect l="100000" b="100000"/>
            </a:path>
            <a:tileRect t="-100000" r="-100000"/>
          </a:gradFill>
          <a:ln>
            <a:noFill/>
          </a:ln>
          <a:effectLst>
            <a:softEdge rad="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sz="2400" kern="0" dirty="0">
                <a:latin typeface="Times-Roman"/>
              </a:rPr>
              <a:t>Dynamic of the new attacking strategies and vulnerability of the protection mechanisms; </a:t>
            </a:r>
          </a:p>
          <a:p>
            <a:r>
              <a:rPr lang="en-US" sz="2400" dirty="0">
                <a:solidFill>
                  <a:srgbClr val="FF0000"/>
                </a:solidFill>
                <a:latin typeface="Arial" panose="020B0604020202020204" pitchFamily="34" charset="0"/>
                <a:ea typeface="Calibri" panose="020F0502020204030204" pitchFamily="34" charset="0"/>
              </a:rPr>
              <a:t>Not efficient enough quantitative decision framework to defend against highly organized attacks</a:t>
            </a:r>
            <a:r>
              <a:rPr lang="en-US" sz="2400" dirty="0">
                <a:solidFill>
                  <a:srgbClr val="000000"/>
                </a:solidFill>
                <a:latin typeface="Arial" panose="020B0604020202020204" pitchFamily="34" charset="0"/>
                <a:ea typeface="Calibri" panose="020F0502020204030204" pitchFamily="34" charset="0"/>
              </a:rPr>
              <a:t>;</a:t>
            </a:r>
          </a:p>
          <a:p>
            <a:r>
              <a:rPr lang="en-US" sz="2400" dirty="0">
                <a:solidFill>
                  <a:srgbClr val="000000"/>
                </a:solidFill>
                <a:latin typeface="Arial" panose="020B0604020202020204" pitchFamily="34" charset="0"/>
                <a:ea typeface="Calibri" panose="020F0502020204030204" pitchFamily="34" charset="0"/>
              </a:rPr>
              <a:t>Game theory provides a set of quantitative and analytical tools for describing and analyzing interactive decision situations in computer security. </a:t>
            </a:r>
          </a:p>
          <a:p>
            <a:r>
              <a:rPr lang="en-US" sz="2400" dirty="0">
                <a:solidFill>
                  <a:srgbClr val="0070C0"/>
                </a:solidFill>
              </a:rPr>
              <a:t>model the interactions between an omnipresent attacker and system administrators as the defender</a:t>
            </a:r>
            <a:r>
              <a:rPr lang="en-US" sz="2400" dirty="0"/>
              <a:t>. </a:t>
            </a:r>
            <a:endParaRPr lang="en-US" sz="2400" kern="0" dirty="0">
              <a:latin typeface="Times-Roman"/>
            </a:endParaRPr>
          </a:p>
          <a:p>
            <a:pPr marL="0" indent="0">
              <a:buFontTx/>
              <a:buNone/>
              <a:tabLst>
                <a:tab pos="5657850" algn="l"/>
              </a:tabLst>
            </a:pPr>
            <a:endParaRPr lang="en-US" sz="2400" kern="0" dirty="0">
              <a:latin typeface="Times-Roman"/>
            </a:endParaRPr>
          </a:p>
        </p:txBody>
      </p:sp>
      <p:pic>
        <p:nvPicPr>
          <p:cNvPr id="7" name="Picture 10" descr="http://www.wallstreetdaily.com/wp-content/uploads/2012/09/091212CyberSecurity.jpg"/>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70497" y="1920451"/>
            <a:ext cx="3248025" cy="1856274"/>
          </a:xfrm>
          <a:prstGeom prst="rect">
            <a:avLst/>
          </a:prstGeom>
          <a:noFill/>
          <a:ln>
            <a:noFill/>
          </a:ln>
          <a:effectLst>
            <a:softEdge rad="1397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55"/>
          <p:cNvGrpSpPr>
            <a:grpSpLocks/>
          </p:cNvGrpSpPr>
          <p:nvPr/>
        </p:nvGrpSpPr>
        <p:grpSpPr bwMode="auto">
          <a:xfrm>
            <a:off x="6354470" y="1113125"/>
            <a:ext cx="2349164" cy="888520"/>
            <a:chOff x="4648200" y="1981200"/>
            <a:chExt cx="3955815" cy="2022012"/>
          </a:xfrm>
        </p:grpSpPr>
        <p:pic>
          <p:nvPicPr>
            <p:cNvPr id="9" name="Picture 48" descr="GTDefender.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2438400"/>
              <a:ext cx="83019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9" descr="GT-Attacker.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400" y="2438400"/>
              <a:ext cx="83161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2514600"/>
              <a:ext cx="1052511" cy="8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50"/>
            <p:cNvSpPr>
              <a:spLocks noChangeArrowheads="1"/>
            </p:cNvSpPr>
            <p:nvPr/>
          </p:nvSpPr>
          <p:spPr bwMode="auto">
            <a:xfrm>
              <a:off x="5918543" y="3232762"/>
              <a:ext cx="1497674" cy="770450"/>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b="1" dirty="0">
                  <a:solidFill>
                    <a:schemeClr val="tx2"/>
                  </a:solidFill>
                </a:rPr>
                <a:t>Security</a:t>
              </a:r>
            </a:p>
          </p:txBody>
        </p:sp>
        <p:sp>
          <p:nvSpPr>
            <p:cNvPr id="13" name="Curved Down Arrow 12"/>
            <p:cNvSpPr/>
            <p:nvPr/>
          </p:nvSpPr>
          <p:spPr>
            <a:xfrm>
              <a:off x="5410155" y="1981200"/>
              <a:ext cx="2514451" cy="350781"/>
            </a:xfrm>
            <a:prstGeom prst="curvedDownArrow">
              <a:avLst>
                <a:gd name="adj1" fmla="val 25000"/>
                <a:gd name="adj2" fmla="val 50000"/>
                <a:gd name="adj3" fmla="val 2883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4" name="Curved Down Arrow 13"/>
            <p:cNvSpPr/>
            <p:nvPr/>
          </p:nvSpPr>
          <p:spPr>
            <a:xfrm rot="10800000">
              <a:off x="5410155" y="3581140"/>
              <a:ext cx="2514451" cy="350781"/>
            </a:xfrm>
            <a:prstGeom prst="curvedDownArrow">
              <a:avLst>
                <a:gd name="adj1" fmla="val 25000"/>
                <a:gd name="adj2" fmla="val 50000"/>
                <a:gd name="adj3" fmla="val 2883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grpSp>
      <p:grpSp>
        <p:nvGrpSpPr>
          <p:cNvPr id="15" name="Group 36"/>
          <p:cNvGrpSpPr>
            <a:grpSpLocks/>
          </p:cNvGrpSpPr>
          <p:nvPr/>
        </p:nvGrpSpPr>
        <p:grpSpPr bwMode="auto">
          <a:xfrm>
            <a:off x="6057900" y="4291462"/>
            <a:ext cx="2132876" cy="1084221"/>
            <a:chOff x="6404646" y="609600"/>
            <a:chExt cx="2819400" cy="1295400"/>
          </a:xfrm>
        </p:grpSpPr>
        <p:pic>
          <p:nvPicPr>
            <p:cNvPr id="16" name="Picture 4" descr="http://t2.gstatic.com/images?q=tbn:ANd9GcTxEsVVy2XjEAUdAljcTg_9JLs_l8OuEwW3pi5a1mKMsZzfGaxx"/>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7000" y="990600"/>
              <a:ext cx="274704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35"/>
            <p:cNvSpPr txBox="1">
              <a:spLocks noChangeArrowheads="1"/>
            </p:cNvSpPr>
            <p:nvPr/>
          </p:nvSpPr>
          <p:spPr bwMode="auto">
            <a:xfrm>
              <a:off x="6404646" y="609600"/>
              <a:ext cx="25184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t>Example</a:t>
              </a:r>
              <a:r>
                <a:rPr lang="en-US" altLang="en-US" sz="1800" dirty="0"/>
                <a:t>:  Remote Attack</a:t>
              </a:r>
            </a:p>
          </p:txBody>
        </p:sp>
      </p:grpSp>
      <p:sp>
        <p:nvSpPr>
          <p:cNvPr id="19" name="Rectangle 18"/>
          <p:cNvSpPr/>
          <p:nvPr/>
        </p:nvSpPr>
        <p:spPr>
          <a:xfrm>
            <a:off x="5793622" y="5602229"/>
            <a:ext cx="3150352" cy="1015663"/>
          </a:xfrm>
          <a:prstGeom prst="rect">
            <a:avLst/>
          </a:prstGeom>
        </p:spPr>
        <p:txBody>
          <a:bodyPr wrap="square">
            <a:spAutoFit/>
          </a:bodyPr>
          <a:lstStyle/>
          <a:p>
            <a:r>
              <a:rPr lang="en-US" sz="1200" dirty="0">
                <a:solidFill>
                  <a:srgbClr val="FF0000"/>
                </a:solidFill>
              </a:rPr>
              <a:t>“Vampires are fond of their games. But the games that They play are different than the variants that I'm familiar with. The rules were made to be bent, broken, shattered—and somebody always gets hurt. Always.”</a:t>
            </a:r>
            <a:endParaRPr lang="en-US" sz="1200" dirty="0"/>
          </a:p>
        </p:txBody>
      </p:sp>
      <p:sp>
        <p:nvSpPr>
          <p:cNvPr id="3" name="Rectangle 2">
            <a:extLst>
              <a:ext uri="{FF2B5EF4-FFF2-40B4-BE49-F238E27FC236}">
                <a16:creationId xmlns:a16="http://schemas.microsoft.com/office/drawing/2014/main" id="{B23A5A36-CEBA-4906-A2D0-F5815A09D9ED}"/>
              </a:ext>
            </a:extLst>
          </p:cNvPr>
          <p:cNvSpPr/>
          <p:nvPr/>
        </p:nvSpPr>
        <p:spPr>
          <a:xfrm>
            <a:off x="6112636" y="3837947"/>
            <a:ext cx="2569934" cy="646331"/>
          </a:xfrm>
          <a:prstGeom prst="rect">
            <a:avLst/>
          </a:prstGeom>
        </p:spPr>
        <p:txBody>
          <a:bodyPr wrap="none">
            <a:spAutoFit/>
          </a:bodyPr>
          <a:lstStyle/>
          <a:p>
            <a:r>
              <a:rPr lang="fr-FR" dirty="0" err="1">
                <a:solidFill>
                  <a:srgbClr val="C00000"/>
                </a:solidFill>
              </a:rPr>
              <a:t>DoS</a:t>
            </a:r>
            <a:r>
              <a:rPr lang="fr-FR" dirty="0">
                <a:solidFill>
                  <a:srgbClr val="C00000"/>
                </a:solidFill>
              </a:rPr>
              <a:t>/DDoS, Brut force, </a:t>
            </a:r>
          </a:p>
          <a:p>
            <a:r>
              <a:rPr lang="fr-FR" dirty="0">
                <a:solidFill>
                  <a:srgbClr val="C00000"/>
                </a:solidFill>
              </a:rPr>
              <a:t>SQL injection </a:t>
            </a:r>
            <a:r>
              <a:rPr lang="fr-FR" dirty="0" err="1">
                <a:solidFill>
                  <a:srgbClr val="C00000"/>
                </a:solidFill>
              </a:rPr>
              <a:t>etc</a:t>
            </a:r>
            <a:endParaRPr lang="en-US" dirty="0">
              <a:solidFill>
                <a:srgbClr val="C00000"/>
              </a:solidFill>
            </a:endParaRPr>
          </a:p>
        </p:txBody>
      </p:sp>
    </p:spTree>
    <p:extLst>
      <p:ext uri="{BB962C8B-B14F-4D97-AF65-F5344CB8AC3E}">
        <p14:creationId xmlns:p14="http://schemas.microsoft.com/office/powerpoint/2010/main" val="68692210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2">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ln w="28575" cap="rnd" cmpd="dbl">
                  <a:solidFill>
                    <a:schemeClr val="tx1"/>
                  </a:solidFill>
                  <a:prstDash val="solid"/>
                </a:ln>
              </a:rPr>
              <a:t>Some practical solutions?</a:t>
            </a:r>
            <a:endParaRPr lang="en-US" altLang="en-US" dirty="0">
              <a:ln w="15875" cmpd="dbl">
                <a:solidFill>
                  <a:schemeClr val="tx1"/>
                </a:solidFill>
              </a:ln>
            </a:endParaRPr>
          </a:p>
        </p:txBody>
      </p:sp>
      <p:sp>
        <p:nvSpPr>
          <p:cNvPr id="4099" name="Rectangle 3"/>
          <p:cNvSpPr>
            <a:spLocks noGrp="1" noChangeArrowheads="1"/>
          </p:cNvSpPr>
          <p:nvPr>
            <p:ph type="body" idx="1"/>
          </p:nvPr>
        </p:nvSpPr>
        <p:spPr>
          <a:xfrm>
            <a:off x="0" y="1417638"/>
            <a:ext cx="9143386" cy="5440362"/>
          </a:xfr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effectLst>
            <a:softEdge rad="0"/>
          </a:effectLst>
        </p:spPr>
        <p:txBody>
          <a:bodyPr/>
          <a:lstStyle/>
          <a:p>
            <a:pPr marL="0" indent="0" eaLnBrk="1" hangingPunct="1">
              <a:buNone/>
            </a:pPr>
            <a:r>
              <a:rPr lang="en-US" altLang="en-US" dirty="0"/>
              <a:t>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222" y="2191036"/>
            <a:ext cx="8048367" cy="4666964"/>
          </a:xfrm>
          <a:prstGeom prst="rect">
            <a:avLst/>
          </a:prstGeom>
          <a:effectLst>
            <a:softEdge rad="190500"/>
          </a:effectLst>
          <a:scene3d>
            <a:camera prst="orthographicFront"/>
            <a:lightRig rig="threePt" dir="t"/>
          </a:scene3d>
          <a:sp3d>
            <a:bevelT w="165100" prst="coolSlant"/>
          </a:sp3d>
        </p:spPr>
      </p:pic>
      <p:sp>
        <p:nvSpPr>
          <p:cNvPr id="5" name="Text Placeholder 16"/>
          <p:cNvSpPr txBox="1">
            <a:spLocks/>
          </p:cNvSpPr>
          <p:nvPr/>
        </p:nvSpPr>
        <p:spPr bwMode="auto">
          <a:xfrm>
            <a:off x="0" y="1417638"/>
            <a:ext cx="91440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sz="1800" i="1" kern="0" dirty="0">
                <a:solidFill>
                  <a:srgbClr val="002060"/>
                </a:solidFill>
                <a:latin typeface="arial" panose="020B0604020202020204" pitchFamily="34" charset="0"/>
              </a:rPr>
              <a:t>Cyberspace’s dynamic nature must be acknowledged and addressed by policies that are equally dynamic</a:t>
            </a:r>
            <a:r>
              <a:rPr lang="en-US" i="1" kern="0" dirty="0">
                <a:solidFill>
                  <a:srgbClr val="FFFF00"/>
                </a:solidFill>
                <a:latin typeface="arial" panose="020B0604020202020204" pitchFamily="34" charset="0"/>
              </a:rPr>
              <a:t>.</a:t>
            </a:r>
            <a:endParaRPr lang="en-US" kern="0" dirty="0">
              <a:solidFill>
                <a:srgbClr val="FFFF00"/>
              </a:solidFill>
            </a:endParaRPr>
          </a:p>
        </p:txBody>
      </p:sp>
      <p:sp>
        <p:nvSpPr>
          <p:cNvPr id="2" name="Rectangle 1"/>
          <p:cNvSpPr/>
          <p:nvPr/>
        </p:nvSpPr>
        <p:spPr>
          <a:xfrm>
            <a:off x="457200" y="6858000"/>
            <a:ext cx="8686186" cy="923330"/>
          </a:xfrm>
          <a:prstGeom prst="rect">
            <a:avLst/>
          </a:prstGeom>
          <a:effectLst>
            <a:glow rad="63500">
              <a:schemeClr val="accent1">
                <a:satMod val="175000"/>
                <a:alpha val="40000"/>
              </a:schemeClr>
            </a:glow>
          </a:effectLst>
        </p:spPr>
        <p:txBody>
          <a:bodyPr wrap="square">
            <a:spAutoFit/>
          </a:bodyPr>
          <a:lstStyle/>
          <a:p>
            <a:r>
              <a:rPr lang="en-US" dirty="0">
                <a:solidFill>
                  <a:srgbClr val="00B050"/>
                </a:solidFill>
              </a:rPr>
              <a:t>Game theory can provide the needed decision and control framework for intrusion detection systems (IDS) to address issues like attack modeling, analysis of possible threats, and decision on response actions</a:t>
            </a:r>
          </a:p>
        </p:txBody>
      </p:sp>
    </p:spTree>
    <p:extLst>
      <p:ext uri="{BB962C8B-B14F-4D97-AF65-F5344CB8AC3E}">
        <p14:creationId xmlns:p14="http://schemas.microsoft.com/office/powerpoint/2010/main" val="28793424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2">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ln w="28575" cap="rnd" cmpd="dbl">
                  <a:solidFill>
                    <a:schemeClr val="tx1"/>
                  </a:solidFill>
                  <a:prstDash val="solid"/>
                </a:ln>
              </a:rPr>
              <a:t>Current research classification</a:t>
            </a:r>
            <a:endParaRPr lang="en-US" altLang="en-US" dirty="0">
              <a:ln w="15875" cmpd="dbl">
                <a:solidFill>
                  <a:schemeClr val="tx1"/>
                </a:solidFill>
              </a:ln>
            </a:endParaRPr>
          </a:p>
        </p:txBody>
      </p:sp>
      <p:sp>
        <p:nvSpPr>
          <p:cNvPr id="4099" name="Rectangle 3"/>
          <p:cNvSpPr>
            <a:spLocks noGrp="1" noChangeArrowheads="1"/>
          </p:cNvSpPr>
          <p:nvPr>
            <p:ph type="body" idx="1"/>
          </p:nvPr>
        </p:nvSpPr>
        <p:spPr>
          <a:xfrm>
            <a:off x="0" y="1417638"/>
            <a:ext cx="9143386" cy="5440362"/>
          </a:xfr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effectLst>
            <a:softEdge rad="0"/>
          </a:effectLst>
        </p:spPr>
        <p:txBody>
          <a:bodyPr/>
          <a:lstStyle/>
          <a:p>
            <a:pPr marL="571500" indent="0">
              <a:lnSpc>
                <a:spcPct val="107000"/>
              </a:lnSpc>
              <a:spcBef>
                <a:spcPts val="0"/>
              </a:spcBef>
              <a:spcAft>
                <a:spcPts val="0"/>
              </a:spcAft>
              <a:buNone/>
              <a:tabLst>
                <a:tab pos="8401050" algn="l"/>
              </a:tabLst>
            </a:pPr>
            <a:r>
              <a:rPr lang="en-US" sz="2300" dirty="0">
                <a:cs typeface="Arial" panose="020B0604020202020204" pitchFamily="34" charset="0"/>
              </a:rPr>
              <a:t> </a:t>
            </a:r>
          </a:p>
        </p:txBody>
      </p:sp>
      <p:sp>
        <p:nvSpPr>
          <p:cNvPr id="2" name="Oval 1"/>
          <p:cNvSpPr/>
          <p:nvPr/>
        </p:nvSpPr>
        <p:spPr>
          <a:xfrm>
            <a:off x="2724179" y="1728267"/>
            <a:ext cx="1793136" cy="79091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solidFill>
                  <a:schemeClr val="bg1"/>
                </a:solidFill>
              </a:rPr>
              <a:t>Game Theory</a:t>
            </a:r>
          </a:p>
        </p:txBody>
      </p:sp>
      <p:sp>
        <p:nvSpPr>
          <p:cNvPr id="5" name="Oval 4"/>
          <p:cNvSpPr/>
          <p:nvPr/>
        </p:nvSpPr>
        <p:spPr>
          <a:xfrm>
            <a:off x="1152525" y="2647442"/>
            <a:ext cx="2083979" cy="84198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solidFill>
                  <a:schemeClr val="bg1"/>
                </a:solidFill>
              </a:rPr>
              <a:t>Cooperative Game</a:t>
            </a:r>
          </a:p>
        </p:txBody>
      </p:sp>
      <p:sp>
        <p:nvSpPr>
          <p:cNvPr id="6" name="Oval 5"/>
          <p:cNvSpPr/>
          <p:nvPr/>
        </p:nvSpPr>
        <p:spPr>
          <a:xfrm>
            <a:off x="3997228" y="2647442"/>
            <a:ext cx="2014618" cy="84198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solidFill>
                  <a:schemeClr val="bg1"/>
                </a:solidFill>
              </a:rPr>
              <a:t>Non-Cooperative game</a:t>
            </a:r>
          </a:p>
        </p:txBody>
      </p:sp>
      <p:cxnSp>
        <p:nvCxnSpPr>
          <p:cNvPr id="4" name="Straight Arrow Connector 3"/>
          <p:cNvCxnSpPr/>
          <p:nvPr/>
        </p:nvCxnSpPr>
        <p:spPr>
          <a:xfrm flipH="1">
            <a:off x="3066636" y="2519185"/>
            <a:ext cx="430164" cy="299266"/>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745198" y="2519185"/>
            <a:ext cx="372600" cy="29926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3" name="Oval 12"/>
          <p:cNvSpPr/>
          <p:nvPr/>
        </p:nvSpPr>
        <p:spPr>
          <a:xfrm>
            <a:off x="2658450" y="3669935"/>
            <a:ext cx="1831948" cy="79804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Static Game</a:t>
            </a:r>
          </a:p>
        </p:txBody>
      </p:sp>
      <p:sp>
        <p:nvSpPr>
          <p:cNvPr id="16" name="Oval 15"/>
          <p:cNvSpPr/>
          <p:nvPr/>
        </p:nvSpPr>
        <p:spPr>
          <a:xfrm>
            <a:off x="5235602" y="3701999"/>
            <a:ext cx="1831948" cy="79804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Dynamic game</a:t>
            </a:r>
          </a:p>
        </p:txBody>
      </p:sp>
      <p:cxnSp>
        <p:nvCxnSpPr>
          <p:cNvPr id="17" name="Straight Arrow Connector 16"/>
          <p:cNvCxnSpPr/>
          <p:nvPr/>
        </p:nvCxnSpPr>
        <p:spPr>
          <a:xfrm flipH="1">
            <a:off x="4278946" y="3489425"/>
            <a:ext cx="430164" cy="299266"/>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062053" y="3489425"/>
            <a:ext cx="372600" cy="29926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1" name="Oval 20"/>
          <p:cNvSpPr/>
          <p:nvPr/>
        </p:nvSpPr>
        <p:spPr>
          <a:xfrm>
            <a:off x="1349398" y="4754672"/>
            <a:ext cx="1971676" cy="74009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dirty="0"/>
              <a:t>Complete and Imperfect information</a:t>
            </a:r>
          </a:p>
        </p:txBody>
      </p:sp>
      <p:sp>
        <p:nvSpPr>
          <p:cNvPr id="22" name="Oval 21"/>
          <p:cNvSpPr/>
          <p:nvPr/>
        </p:nvSpPr>
        <p:spPr>
          <a:xfrm>
            <a:off x="3446148" y="4746303"/>
            <a:ext cx="1971676" cy="74009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dirty="0"/>
              <a:t>Incomplete and Imperfect information</a:t>
            </a:r>
          </a:p>
        </p:txBody>
      </p:sp>
      <p:sp>
        <p:nvSpPr>
          <p:cNvPr id="23" name="Oval 22"/>
          <p:cNvSpPr/>
          <p:nvPr/>
        </p:nvSpPr>
        <p:spPr>
          <a:xfrm>
            <a:off x="2092384" y="5751191"/>
            <a:ext cx="2284325" cy="87820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Bayesian approach</a:t>
            </a:r>
          </a:p>
        </p:txBody>
      </p:sp>
      <p:sp>
        <p:nvSpPr>
          <p:cNvPr id="24" name="Oval 23"/>
          <p:cNvSpPr/>
          <p:nvPr/>
        </p:nvSpPr>
        <p:spPr>
          <a:xfrm>
            <a:off x="4869956" y="5645287"/>
            <a:ext cx="2283779" cy="89673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Non Bayesian approach</a:t>
            </a:r>
          </a:p>
        </p:txBody>
      </p:sp>
      <p:cxnSp>
        <p:nvCxnSpPr>
          <p:cNvPr id="25" name="Straight Arrow Connector 24"/>
          <p:cNvCxnSpPr/>
          <p:nvPr/>
        </p:nvCxnSpPr>
        <p:spPr>
          <a:xfrm flipH="1">
            <a:off x="3886973" y="5522591"/>
            <a:ext cx="430164" cy="299266"/>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606809" y="5510751"/>
            <a:ext cx="360819" cy="311106"/>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2921540" y="4498855"/>
            <a:ext cx="430164" cy="299266"/>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3820086" y="4474831"/>
            <a:ext cx="281969" cy="241172"/>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32237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2">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a:ln w="28575" cap="rnd" cmpd="dbl">
                  <a:solidFill>
                    <a:schemeClr val="tx1"/>
                  </a:solidFill>
                  <a:prstDash val="solid"/>
                </a:ln>
              </a:rPr>
              <a:t>Static games</a:t>
            </a:r>
            <a:endParaRPr lang="en-US" altLang="en-US" dirty="0">
              <a:ln w="15875" cmpd="dbl">
                <a:solidFill>
                  <a:schemeClr val="tx1"/>
                </a:solidFill>
              </a:ln>
            </a:endParaRPr>
          </a:p>
        </p:txBody>
      </p:sp>
      <p:sp>
        <p:nvSpPr>
          <p:cNvPr id="4099" name="Rectangle 3"/>
          <p:cNvSpPr>
            <a:spLocks noGrp="1" noChangeArrowheads="1"/>
          </p:cNvSpPr>
          <p:nvPr>
            <p:ph type="body" idx="1"/>
          </p:nvPr>
        </p:nvSpPr>
        <p:spPr>
          <a:xfrm>
            <a:off x="0" y="1417638"/>
            <a:ext cx="6562725" cy="5440362"/>
          </a:xfr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effectLst>
            <a:softEdge rad="0"/>
          </a:effectLst>
        </p:spPr>
        <p:txBody>
          <a:bodyPr/>
          <a:lstStyle/>
          <a:p>
            <a:pPr marL="571500" indent="400050" algn="just">
              <a:lnSpc>
                <a:spcPct val="107000"/>
              </a:lnSpc>
              <a:spcBef>
                <a:spcPts val="0"/>
              </a:spcBef>
              <a:spcAft>
                <a:spcPts val="0"/>
              </a:spcAft>
              <a:buFont typeface="Arial" panose="020B0604020202020204" pitchFamily="34" charset="0"/>
              <a:buChar char="•"/>
              <a:tabLst>
                <a:tab pos="8401050" algn="l"/>
              </a:tabLst>
            </a:pPr>
            <a:r>
              <a:rPr lang="en-US" sz="2400" b="1" dirty="0"/>
              <a:t>Static games: </a:t>
            </a:r>
            <a:r>
              <a:rPr lang="en-US" sz="2400" dirty="0"/>
              <a:t>all players make decisions simultaneously, without having an information of the decisions that are being made by other players (imperfect information);</a:t>
            </a:r>
          </a:p>
          <a:p>
            <a:pPr marL="571500" indent="400050" algn="just">
              <a:lnSpc>
                <a:spcPct val="107000"/>
              </a:lnSpc>
              <a:spcBef>
                <a:spcPts val="0"/>
              </a:spcBef>
              <a:spcAft>
                <a:spcPts val="0"/>
              </a:spcAft>
              <a:buFont typeface="Arial" panose="020B0604020202020204" pitchFamily="34" charset="0"/>
              <a:buChar char="•"/>
              <a:tabLst>
                <a:tab pos="8401050" algn="l"/>
              </a:tabLst>
            </a:pPr>
            <a:r>
              <a:rPr lang="en-US" sz="2400" dirty="0"/>
              <a:t>According to the completeness of information, static games can be divided into two classes:</a:t>
            </a:r>
          </a:p>
          <a:p>
            <a:pPr marL="971550" indent="514350">
              <a:lnSpc>
                <a:spcPct val="107000"/>
              </a:lnSpc>
              <a:spcBef>
                <a:spcPts val="0"/>
              </a:spcBef>
              <a:spcAft>
                <a:spcPts val="0"/>
              </a:spcAft>
              <a:buFont typeface="Arial" panose="020B0604020202020204" pitchFamily="34" charset="0"/>
              <a:buChar char="•"/>
              <a:tabLst>
                <a:tab pos="8401050" algn="l"/>
              </a:tabLst>
            </a:pPr>
            <a:r>
              <a:rPr lang="en-US" sz="2400" dirty="0"/>
              <a:t>Complete and Imperfect information: </a:t>
            </a:r>
            <a:r>
              <a:rPr lang="en-US" sz="2400" i="1" dirty="0" err="1"/>
              <a:t>Jormokka</a:t>
            </a:r>
            <a:r>
              <a:rPr lang="en-US" sz="2400" i="1" dirty="0"/>
              <a:t> and </a:t>
            </a:r>
            <a:r>
              <a:rPr lang="en-US" sz="2400" i="1" dirty="0" err="1"/>
              <a:t>Carin</a:t>
            </a:r>
            <a:endParaRPr lang="en-US" sz="2400" i="1" dirty="0"/>
          </a:p>
          <a:p>
            <a:pPr marL="971550" indent="514350">
              <a:lnSpc>
                <a:spcPct val="107000"/>
              </a:lnSpc>
              <a:spcBef>
                <a:spcPts val="0"/>
              </a:spcBef>
              <a:spcAft>
                <a:spcPts val="0"/>
              </a:spcAft>
              <a:buFont typeface="Arial" panose="020B0604020202020204" pitchFamily="34" charset="0"/>
              <a:buChar char="•"/>
              <a:tabLst>
                <a:tab pos="8401050" algn="l"/>
              </a:tabLst>
            </a:pPr>
            <a:r>
              <a:rPr lang="en-US" sz="2400" dirty="0"/>
              <a:t>Incomplete and Imperfect information: </a:t>
            </a:r>
            <a:r>
              <a:rPr lang="en-US" sz="2400" i="1" dirty="0"/>
              <a:t>Liu</a:t>
            </a:r>
          </a:p>
        </p:txBody>
      </p:sp>
      <p:grpSp>
        <p:nvGrpSpPr>
          <p:cNvPr id="3" name="Group 2"/>
          <p:cNvGrpSpPr/>
          <p:nvPr/>
        </p:nvGrpSpPr>
        <p:grpSpPr>
          <a:xfrm>
            <a:off x="6465994" y="1877564"/>
            <a:ext cx="2719086" cy="3541388"/>
            <a:chOff x="887222" y="3676663"/>
            <a:chExt cx="6114221" cy="3033668"/>
          </a:xfrm>
        </p:grpSpPr>
        <p:sp>
          <p:nvSpPr>
            <p:cNvPr id="15" name="Oval 14"/>
            <p:cNvSpPr/>
            <p:nvPr/>
          </p:nvSpPr>
          <p:spPr>
            <a:xfrm>
              <a:off x="2710219" y="3676663"/>
              <a:ext cx="2399719" cy="62029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dirty="0"/>
                <a:t>Static Games</a:t>
              </a:r>
            </a:p>
          </p:txBody>
        </p:sp>
        <p:sp>
          <p:nvSpPr>
            <p:cNvPr id="19" name="Oval 18"/>
            <p:cNvSpPr/>
            <p:nvPr/>
          </p:nvSpPr>
          <p:spPr>
            <a:xfrm>
              <a:off x="887222" y="4490625"/>
              <a:ext cx="2999750" cy="74009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dirty="0"/>
                <a:t>Complete and Imperfect information</a:t>
              </a:r>
            </a:p>
          </p:txBody>
        </p:sp>
        <p:sp>
          <p:nvSpPr>
            <p:cNvPr id="20" name="Oval 19"/>
            <p:cNvSpPr/>
            <p:nvPr/>
          </p:nvSpPr>
          <p:spPr>
            <a:xfrm>
              <a:off x="3927445" y="4547684"/>
              <a:ext cx="3073998" cy="68047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dirty="0"/>
                <a:t>Incomplete and Imperfect information</a:t>
              </a:r>
            </a:p>
          </p:txBody>
        </p:sp>
        <p:sp>
          <p:nvSpPr>
            <p:cNvPr id="21" name="Oval 20"/>
            <p:cNvSpPr/>
            <p:nvPr/>
          </p:nvSpPr>
          <p:spPr>
            <a:xfrm>
              <a:off x="2053926" y="5449569"/>
              <a:ext cx="2737636" cy="67422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dirty="0"/>
                <a:t>Bayesian approach</a:t>
              </a:r>
            </a:p>
          </p:txBody>
        </p:sp>
        <p:sp>
          <p:nvSpPr>
            <p:cNvPr id="22" name="Oval 21"/>
            <p:cNvSpPr/>
            <p:nvPr/>
          </p:nvSpPr>
          <p:spPr>
            <a:xfrm>
              <a:off x="4137189" y="6070976"/>
              <a:ext cx="2864254" cy="63935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dirty="0"/>
                <a:t>Non Bayesian approach</a:t>
              </a:r>
            </a:p>
          </p:txBody>
        </p:sp>
        <p:cxnSp>
          <p:nvCxnSpPr>
            <p:cNvPr id="23" name="Straight Arrow Connector 22"/>
            <p:cNvCxnSpPr/>
            <p:nvPr/>
          </p:nvCxnSpPr>
          <p:spPr>
            <a:xfrm flipH="1">
              <a:off x="4357489" y="5174297"/>
              <a:ext cx="502821" cy="322976"/>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560345" y="5171572"/>
              <a:ext cx="630190" cy="899403"/>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3084274" y="4308299"/>
              <a:ext cx="395961" cy="210066"/>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102443" y="4303561"/>
              <a:ext cx="510093" cy="214804"/>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40568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2">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ln w="28575" cap="rnd" cmpd="dbl">
                  <a:solidFill>
                    <a:schemeClr val="tx1"/>
                  </a:solidFill>
                  <a:prstDash val="solid"/>
                </a:ln>
              </a:rPr>
              <a:t>Dynamic Games</a:t>
            </a:r>
            <a:endParaRPr lang="en-US" altLang="en-US" dirty="0">
              <a:ln w="15875" cmpd="dbl">
                <a:solidFill>
                  <a:schemeClr val="tx1"/>
                </a:solidFill>
              </a:ln>
            </a:endParaRPr>
          </a:p>
        </p:txBody>
      </p:sp>
      <p:sp>
        <p:nvSpPr>
          <p:cNvPr id="4099" name="Rectangle 3"/>
          <p:cNvSpPr>
            <a:spLocks noGrp="1" noChangeArrowheads="1"/>
          </p:cNvSpPr>
          <p:nvPr>
            <p:ph type="body" idx="1"/>
          </p:nvPr>
        </p:nvSpPr>
        <p:spPr>
          <a:xfrm>
            <a:off x="0" y="1417638"/>
            <a:ext cx="6438900" cy="5440362"/>
          </a:xfr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effectLst>
            <a:softEdge rad="0"/>
          </a:effectLst>
        </p:spPr>
        <p:txBody>
          <a:bodyPr/>
          <a:lstStyle/>
          <a:p>
            <a:pPr marL="571500" indent="400050">
              <a:lnSpc>
                <a:spcPct val="107000"/>
              </a:lnSpc>
              <a:spcBef>
                <a:spcPts val="0"/>
              </a:spcBef>
              <a:spcAft>
                <a:spcPts val="0"/>
              </a:spcAft>
              <a:buFont typeface="Arial" panose="020B0604020202020204" pitchFamily="34" charset="0"/>
              <a:buChar char="•"/>
              <a:tabLst>
                <a:tab pos="8401050" algn="l"/>
              </a:tabLst>
            </a:pPr>
            <a:r>
              <a:rPr lang="en-US" sz="2400" dirty="0"/>
              <a:t> Dynamic or </a:t>
            </a:r>
            <a:r>
              <a:rPr lang="en-US" sz="2400" b="1" dirty="0"/>
              <a:t>stochastic games</a:t>
            </a:r>
            <a:r>
              <a:rPr lang="en-US" sz="2400" dirty="0"/>
              <a:t>: presented by Lloyd Shapley in early 1950s: a collection of normal-form games that the agents play repetitively,  played by one or more players. </a:t>
            </a:r>
          </a:p>
          <a:p>
            <a:pPr marL="571500" indent="400050">
              <a:lnSpc>
                <a:spcPct val="107000"/>
              </a:lnSpc>
              <a:spcBef>
                <a:spcPts val="0"/>
              </a:spcBef>
              <a:spcAft>
                <a:spcPts val="0"/>
              </a:spcAft>
              <a:buFont typeface="Arial" panose="020B0604020202020204" pitchFamily="34" charset="0"/>
              <a:buChar char="•"/>
              <a:tabLst>
                <a:tab pos="8401050" algn="l"/>
              </a:tabLst>
            </a:pPr>
            <a:r>
              <a:rPr lang="en-US" sz="2400" b="1" dirty="0"/>
              <a:t> Complete perfect information:</a:t>
            </a:r>
            <a:r>
              <a:rPr lang="en-US" sz="2400" dirty="0"/>
              <a:t> </a:t>
            </a:r>
            <a:r>
              <a:rPr lang="en-US" sz="2400" i="1" dirty="0"/>
              <a:t>Lye, </a:t>
            </a:r>
            <a:r>
              <a:rPr lang="en-US" sz="2400" i="1" dirty="0" err="1"/>
              <a:t>Xiaolin</a:t>
            </a:r>
            <a:r>
              <a:rPr lang="en-US" sz="2400" i="1" dirty="0"/>
              <a:t>, Nguyen.</a:t>
            </a:r>
          </a:p>
          <a:p>
            <a:pPr marL="571500" indent="400050">
              <a:lnSpc>
                <a:spcPct val="107000"/>
              </a:lnSpc>
              <a:spcBef>
                <a:spcPts val="0"/>
              </a:spcBef>
              <a:spcAft>
                <a:spcPts val="0"/>
              </a:spcAft>
              <a:buFont typeface="Arial" panose="020B0604020202020204" pitchFamily="34" charset="0"/>
              <a:buChar char="•"/>
              <a:tabLst>
                <a:tab pos="8401050" algn="l"/>
              </a:tabLst>
            </a:pPr>
            <a:r>
              <a:rPr lang="en-US" sz="2400" b="1" dirty="0"/>
              <a:t>Complete imperfect information:</a:t>
            </a:r>
            <a:r>
              <a:rPr lang="en-US" sz="2400" dirty="0"/>
              <a:t> </a:t>
            </a:r>
            <a:r>
              <a:rPr lang="en-US" sz="2400" i="1" dirty="0" err="1"/>
              <a:t>Alpcan</a:t>
            </a:r>
            <a:r>
              <a:rPr lang="en-US" sz="2400" i="1" dirty="0"/>
              <a:t>, Nguyen, Chen</a:t>
            </a:r>
          </a:p>
          <a:p>
            <a:pPr marL="571500" indent="400050">
              <a:lnSpc>
                <a:spcPct val="107000"/>
              </a:lnSpc>
              <a:spcBef>
                <a:spcPts val="0"/>
              </a:spcBef>
              <a:spcAft>
                <a:spcPts val="0"/>
              </a:spcAft>
              <a:buFont typeface="Arial" panose="020B0604020202020204" pitchFamily="34" charset="0"/>
              <a:buChar char="•"/>
              <a:tabLst>
                <a:tab pos="8401050" algn="l"/>
              </a:tabLst>
            </a:pPr>
            <a:r>
              <a:rPr lang="en-US" sz="2400" b="1" dirty="0"/>
              <a:t>Incomplete perfect information:</a:t>
            </a:r>
            <a:r>
              <a:rPr lang="en-US" sz="2400" dirty="0"/>
              <a:t> </a:t>
            </a:r>
            <a:r>
              <a:rPr lang="en-US" sz="2400" i="1" dirty="0"/>
              <a:t>Chen, </a:t>
            </a:r>
            <a:r>
              <a:rPr lang="en-US" sz="2400" i="1" dirty="0" err="1"/>
              <a:t>Patcha</a:t>
            </a:r>
            <a:r>
              <a:rPr lang="en-US" sz="2400" i="1" dirty="0"/>
              <a:t>, </a:t>
            </a:r>
            <a:r>
              <a:rPr lang="en-US" sz="2400" i="1" dirty="0" err="1"/>
              <a:t>Alpcan</a:t>
            </a:r>
            <a:r>
              <a:rPr lang="en-US" sz="2400" i="1" dirty="0"/>
              <a:t>, </a:t>
            </a:r>
            <a:r>
              <a:rPr lang="en-US" sz="2400" i="1" dirty="0" err="1"/>
              <a:t>Bloem</a:t>
            </a:r>
            <a:r>
              <a:rPr lang="en-US" sz="2400" i="1" dirty="0"/>
              <a:t>, </a:t>
            </a:r>
            <a:r>
              <a:rPr lang="en-US" sz="2400" i="1" dirty="0" err="1"/>
              <a:t>Basar</a:t>
            </a:r>
            <a:endParaRPr lang="en-US" sz="2400" i="1" dirty="0"/>
          </a:p>
          <a:p>
            <a:pPr marL="571500" indent="400050">
              <a:lnSpc>
                <a:spcPct val="107000"/>
              </a:lnSpc>
              <a:spcBef>
                <a:spcPts val="0"/>
              </a:spcBef>
              <a:spcAft>
                <a:spcPts val="0"/>
              </a:spcAft>
              <a:buFont typeface="Arial" panose="020B0604020202020204" pitchFamily="34" charset="0"/>
              <a:buChar char="•"/>
              <a:tabLst>
                <a:tab pos="8401050" algn="l"/>
              </a:tabLst>
            </a:pPr>
            <a:r>
              <a:rPr lang="en-US" sz="2400" b="1" dirty="0"/>
              <a:t>Incomplete imperfect information: </a:t>
            </a:r>
            <a:r>
              <a:rPr lang="en-US" sz="2400" i="1" dirty="0" err="1"/>
              <a:t>Alpcan</a:t>
            </a:r>
            <a:r>
              <a:rPr lang="en-US" sz="2400" i="1" dirty="0"/>
              <a:t>, You, </a:t>
            </a:r>
            <a:r>
              <a:rPr lang="en-US" sz="2400" i="1" dirty="0" err="1"/>
              <a:t>Basar</a:t>
            </a:r>
            <a:endParaRPr lang="en-US" sz="2400" b="1" i="1" dirty="0"/>
          </a:p>
          <a:p>
            <a:pPr marL="571500" indent="400050">
              <a:lnSpc>
                <a:spcPct val="107000"/>
              </a:lnSpc>
              <a:spcBef>
                <a:spcPts val="0"/>
              </a:spcBef>
              <a:spcAft>
                <a:spcPts val="0"/>
              </a:spcAft>
              <a:buFont typeface="Arial" panose="020B0604020202020204" pitchFamily="34" charset="0"/>
              <a:buChar char="•"/>
              <a:tabLst>
                <a:tab pos="8401050" algn="l"/>
              </a:tabLst>
            </a:pPr>
            <a:endParaRPr lang="en-US" sz="2300" dirty="0">
              <a:cs typeface="Arial" panose="020B0604020202020204" pitchFamily="34" charset="0"/>
            </a:endParaRPr>
          </a:p>
        </p:txBody>
      </p:sp>
      <p:grpSp>
        <p:nvGrpSpPr>
          <p:cNvPr id="11" name="Group 10"/>
          <p:cNvGrpSpPr/>
          <p:nvPr/>
        </p:nvGrpSpPr>
        <p:grpSpPr>
          <a:xfrm>
            <a:off x="6394091" y="3806207"/>
            <a:ext cx="2749909" cy="2723629"/>
            <a:chOff x="6442420" y="2068064"/>
            <a:chExt cx="2940121" cy="2979981"/>
          </a:xfrm>
        </p:grpSpPr>
        <p:grpSp>
          <p:nvGrpSpPr>
            <p:cNvPr id="27" name="Group 26"/>
            <p:cNvGrpSpPr/>
            <p:nvPr/>
          </p:nvGrpSpPr>
          <p:grpSpPr>
            <a:xfrm>
              <a:off x="6442420" y="2068064"/>
              <a:ext cx="2940121" cy="2979981"/>
              <a:chOff x="887222" y="3676663"/>
              <a:chExt cx="6611246" cy="2552749"/>
            </a:xfrm>
          </p:grpSpPr>
          <p:sp>
            <p:nvSpPr>
              <p:cNvPr id="28" name="Oval 27"/>
              <p:cNvSpPr/>
              <p:nvPr/>
            </p:nvSpPr>
            <p:spPr>
              <a:xfrm>
                <a:off x="2710219" y="3676663"/>
                <a:ext cx="2656740" cy="62029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dirty="0"/>
                  <a:t>Dynamic Games</a:t>
                </a:r>
              </a:p>
            </p:txBody>
          </p:sp>
          <p:sp>
            <p:nvSpPr>
              <p:cNvPr id="31" name="Oval 30"/>
              <p:cNvSpPr/>
              <p:nvPr/>
            </p:nvSpPr>
            <p:spPr>
              <a:xfrm>
                <a:off x="887222" y="4490625"/>
                <a:ext cx="2999750" cy="74009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0" dirty="0"/>
                  <a:t>Complete and perfect information</a:t>
                </a:r>
              </a:p>
            </p:txBody>
          </p:sp>
          <p:sp>
            <p:nvSpPr>
              <p:cNvPr id="32" name="Oval 31"/>
              <p:cNvSpPr/>
              <p:nvPr/>
            </p:nvSpPr>
            <p:spPr>
              <a:xfrm>
                <a:off x="3927445" y="4547684"/>
                <a:ext cx="3073998" cy="68047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0" dirty="0"/>
                  <a:t>Complete and Imperfect information</a:t>
                </a:r>
              </a:p>
            </p:txBody>
          </p:sp>
          <p:sp>
            <p:nvSpPr>
              <p:cNvPr id="34" name="Oval 33"/>
              <p:cNvSpPr/>
              <p:nvPr/>
            </p:nvSpPr>
            <p:spPr>
              <a:xfrm>
                <a:off x="4383997" y="5422508"/>
                <a:ext cx="3114471" cy="80690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000" dirty="0"/>
                  <a:t>Incomplete and imperfect information</a:t>
                </a:r>
              </a:p>
            </p:txBody>
          </p:sp>
          <p:cxnSp>
            <p:nvCxnSpPr>
              <p:cNvPr id="37" name="Straight Arrow Connector 36"/>
              <p:cNvCxnSpPr/>
              <p:nvPr/>
            </p:nvCxnSpPr>
            <p:spPr>
              <a:xfrm flipH="1">
                <a:off x="3234201" y="4291980"/>
                <a:ext cx="395961" cy="210066"/>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359461" y="4303561"/>
                <a:ext cx="510093" cy="214804"/>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0" name="Straight Arrow Connector 39"/>
            <p:cNvCxnSpPr/>
            <p:nvPr/>
          </p:nvCxnSpPr>
          <p:spPr>
            <a:xfrm flipH="1">
              <a:off x="7471159" y="2783270"/>
              <a:ext cx="390357" cy="1322826"/>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900640" y="2799447"/>
              <a:ext cx="533986" cy="1306649"/>
            </a:xfrm>
            <a:prstGeom prst="straightConnector1">
              <a:avLst/>
            </a:prstGeom>
            <a:ln>
              <a:solidFill>
                <a:srgbClr val="54549B"/>
              </a:solidFill>
              <a:tailEnd type="triangle"/>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6576810" y="4135201"/>
              <a:ext cx="1334034" cy="86396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000" dirty="0"/>
                <a:t>Incomplete and perfect information</a:t>
              </a:r>
            </a:p>
          </p:txBody>
        </p:sp>
      </p:grpSp>
      <p:pic>
        <p:nvPicPr>
          <p:cNvPr id="2050" name="Picture 2" descr="http://upload.wikimedia.org/wikipedia/commons/4/40/Shapley%2C_Lloyd_%281923%29.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2333" y="1408113"/>
            <a:ext cx="1580937" cy="222667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7939965" y="1401500"/>
            <a:ext cx="1262871" cy="1938992"/>
          </a:xfrm>
          <a:prstGeom prst="rect">
            <a:avLst/>
          </a:prstGeom>
        </p:spPr>
        <p:txBody>
          <a:bodyPr wrap="square">
            <a:spAutoFit/>
          </a:bodyPr>
          <a:lstStyle/>
          <a:p>
            <a:r>
              <a:rPr lang="en-US" sz="1200" b="1" dirty="0">
                <a:solidFill>
                  <a:srgbClr val="000000"/>
                </a:solidFill>
              </a:rPr>
              <a:t>Lloyd Shapley</a:t>
            </a:r>
          </a:p>
          <a:p>
            <a:r>
              <a:rPr lang="en-US" sz="1200" dirty="0"/>
              <a:t>2012 Nobel Memorial Prize in Economic Sciences </a:t>
            </a:r>
          </a:p>
          <a:p>
            <a:r>
              <a:rPr lang="en-US" sz="1200" dirty="0"/>
              <a:t>"for the theory of stable allocations and the practice of market design</a:t>
            </a:r>
          </a:p>
        </p:txBody>
      </p:sp>
      <p:sp>
        <p:nvSpPr>
          <p:cNvPr id="2" name="Slide Number Placeholder 1"/>
          <p:cNvSpPr>
            <a:spLocks noGrp="1"/>
          </p:cNvSpPr>
          <p:nvPr>
            <p:ph type="sldNum" sz="quarter" idx="12"/>
          </p:nvPr>
        </p:nvSpPr>
        <p:spPr/>
        <p:txBody>
          <a:bodyPr/>
          <a:lstStyle/>
          <a:p>
            <a:fld id="{7BD00F53-8D23-47B2-A532-8CE2AED63A98}" type="slidenum">
              <a:rPr lang="en-US" altLang="en-US" smtClean="0"/>
              <a:pPr/>
              <a:t>7</a:t>
            </a:fld>
            <a:endParaRPr lang="en-US" altLang="en-US"/>
          </a:p>
        </p:txBody>
      </p:sp>
    </p:spTree>
    <p:extLst>
      <p:ext uri="{BB962C8B-B14F-4D97-AF65-F5344CB8AC3E}">
        <p14:creationId xmlns:p14="http://schemas.microsoft.com/office/powerpoint/2010/main" val="17744778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2">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 </a:t>
            </a:r>
          </a:p>
        </p:txBody>
      </p:sp>
      <p:sp>
        <p:nvSpPr>
          <p:cNvPr id="7" name="Rectangle 2"/>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altLang="en-US" kern="0">
                <a:ln w="28575" cap="rnd" cmpd="dbl">
                  <a:solidFill>
                    <a:schemeClr val="tx1"/>
                  </a:solidFill>
                  <a:prstDash val="solid"/>
                </a:ln>
              </a:rPr>
              <a:t>Game Theory 2 players</a:t>
            </a:r>
            <a:endParaRPr lang="en-US" altLang="en-US" kern="0" dirty="0">
              <a:ln w="15875" cmpd="dbl">
                <a:solidFill>
                  <a:schemeClr val="tx1"/>
                </a:solidFill>
              </a:ln>
            </a:endParaRPr>
          </a:p>
        </p:txBody>
      </p:sp>
      <mc:AlternateContent xmlns:mc="http://schemas.openxmlformats.org/markup-compatibility/2006" xmlns:a14="http://schemas.microsoft.com/office/drawing/2010/main">
        <mc:Choice Requires="a14">
          <p:sp>
            <p:nvSpPr>
              <p:cNvPr id="8" name="Rectangle 3"/>
              <p:cNvSpPr txBox="1">
                <a:spLocks noChangeArrowheads="1"/>
              </p:cNvSpPr>
              <p:nvPr/>
            </p:nvSpPr>
            <p:spPr bwMode="auto">
              <a:xfrm>
                <a:off x="0" y="1417638"/>
                <a:ext cx="6800850" cy="5440362"/>
              </a:xfrm>
              <a:prstGeom prst="rect">
                <a:avLst/>
              </a:prstGeom>
              <a:gradFill flip="none" rotWithShape="1">
                <a:gsLst>
                  <a:gs pos="90000">
                    <a:schemeClr val="bg1">
                      <a:alpha val="58000"/>
                    </a:schemeClr>
                  </a:gs>
                  <a:gs pos="86000">
                    <a:srgbClr val="F6F6FA"/>
                  </a:gs>
                  <a:gs pos="100000">
                    <a:srgbClr val="DADAE9"/>
                  </a:gs>
                  <a:gs pos="100000">
                    <a:srgbClr val="F6F6FA"/>
                  </a:gs>
                </a:gsLst>
                <a:path path="rect">
                  <a:fillToRect l="100000" t="100000"/>
                </a:path>
                <a:tileRect r="-100000" b="-100000"/>
              </a:gradFill>
              <a:ln>
                <a:noFill/>
              </a:ln>
              <a:effectLst>
                <a:softEdge rad="0"/>
              </a:effectLs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defRPr/>
                </a:pPr>
                <a:r>
                  <a:rPr lang="en-US" sz="2400" kern="0" dirty="0"/>
                  <a:t>The action set for the attacker is</a:t>
                </a:r>
              </a:p>
              <a:p>
                <a:pPr marL="0" indent="0" algn="ctr">
                  <a:buNone/>
                  <a:defRPr/>
                </a:pPr>
                <a:r>
                  <a:rPr lang="en-US" sz="2400" kern="0" dirty="0"/>
                  <a:t> </a:t>
                </a:r>
                <a14:m>
                  <m:oMath xmlns:m="http://schemas.openxmlformats.org/officeDocument/2006/math">
                    <m:sSup>
                      <m:sSupPr>
                        <m:ctrlPr>
                          <a:rPr lang="en-US" sz="2400" i="1" kern="0" smtClean="0">
                            <a:latin typeface="Cambria Math" panose="02040503050406030204" pitchFamily="18" charset="0"/>
                          </a:rPr>
                        </m:ctrlPr>
                      </m:sSupPr>
                      <m:e>
                        <m:r>
                          <a:rPr lang="en-US" sz="2400" i="1" kern="0" smtClean="0">
                            <a:latin typeface="Cambria Math" panose="02040503050406030204" pitchFamily="18" charset="0"/>
                          </a:rPr>
                          <m:t>𝐴</m:t>
                        </m:r>
                      </m:e>
                      <m:sup>
                        <m:r>
                          <a:rPr lang="en-US" sz="2400" i="1" kern="0" smtClean="0">
                            <a:latin typeface="Cambria Math" panose="02040503050406030204" pitchFamily="18" charset="0"/>
                          </a:rPr>
                          <m:t>𝐴</m:t>
                        </m:r>
                      </m:sup>
                    </m:sSup>
                    <m:r>
                      <a:rPr lang="en-US" sz="2400" i="1" kern="0" smtClean="0">
                        <a:latin typeface="Cambria Math" panose="02040503050406030204" pitchFamily="18" charset="0"/>
                      </a:rPr>
                      <m:t>:={</m:t>
                    </m:r>
                    <m:sSub>
                      <m:sSubPr>
                        <m:ctrlPr>
                          <a:rPr lang="en-US" sz="2400" i="1" kern="0" smtClean="0">
                            <a:latin typeface="Cambria Math" panose="02040503050406030204" pitchFamily="18" charset="0"/>
                          </a:rPr>
                        </m:ctrlPr>
                      </m:sSubPr>
                      <m:e>
                        <m:r>
                          <a:rPr lang="en-US" sz="2400" i="1" kern="0" smtClean="0">
                            <a:latin typeface="Cambria Math" panose="02040503050406030204" pitchFamily="18" charset="0"/>
                          </a:rPr>
                          <m:t>𝑎</m:t>
                        </m:r>
                      </m:e>
                      <m:sub>
                        <m:r>
                          <a:rPr lang="en-US" sz="2400" i="1" kern="0" smtClean="0">
                            <a:latin typeface="Cambria Math" panose="02040503050406030204" pitchFamily="18" charset="0"/>
                          </a:rPr>
                          <m:t>1</m:t>
                        </m:r>
                      </m:sub>
                    </m:sSub>
                    <m:r>
                      <a:rPr lang="en-US" sz="2400" i="1" kern="0" smtClean="0">
                        <a:latin typeface="Cambria Math" panose="02040503050406030204" pitchFamily="18" charset="0"/>
                      </a:rPr>
                      <m:t>,…</m:t>
                    </m:r>
                    <m:sSub>
                      <m:sSubPr>
                        <m:ctrlPr>
                          <a:rPr lang="en-US" sz="2400" i="1" kern="0" smtClean="0">
                            <a:latin typeface="Cambria Math" panose="02040503050406030204" pitchFamily="18" charset="0"/>
                          </a:rPr>
                        </m:ctrlPr>
                      </m:sSubPr>
                      <m:e>
                        <m:r>
                          <a:rPr lang="en-US" sz="2400" i="1" kern="0" smtClean="0">
                            <a:latin typeface="Cambria Math" panose="02040503050406030204" pitchFamily="18" charset="0"/>
                          </a:rPr>
                          <m:t>𝑎</m:t>
                        </m:r>
                      </m:e>
                      <m:sub>
                        <m:sSub>
                          <m:sSubPr>
                            <m:ctrlPr>
                              <a:rPr lang="en-US" sz="2400" i="1" kern="0" smtClean="0">
                                <a:latin typeface="Cambria Math" panose="02040503050406030204" pitchFamily="18" charset="0"/>
                              </a:rPr>
                            </m:ctrlPr>
                          </m:sSubPr>
                          <m:e>
                            <m:r>
                              <a:rPr lang="en-US" sz="2400" i="1" kern="0" smtClean="0">
                                <a:latin typeface="Cambria Math" panose="02040503050406030204" pitchFamily="18" charset="0"/>
                              </a:rPr>
                              <m:t>𝑁</m:t>
                            </m:r>
                          </m:e>
                          <m:sub>
                            <m:r>
                              <a:rPr lang="en-US" sz="2400" i="1" kern="0" smtClean="0">
                                <a:latin typeface="Cambria Math" panose="02040503050406030204" pitchFamily="18" charset="0"/>
                              </a:rPr>
                              <m:t>𝐴</m:t>
                            </m:r>
                          </m:sub>
                        </m:sSub>
                      </m:sub>
                    </m:sSub>
                    <m:r>
                      <a:rPr lang="en-US" sz="2400" i="1" kern="0" smtClean="0">
                        <a:latin typeface="Cambria Math" panose="02040503050406030204" pitchFamily="18" charset="0"/>
                      </a:rPr>
                      <m:t>}</m:t>
                    </m:r>
                  </m:oMath>
                </a14:m>
                <a:endParaRPr lang="en-US" sz="2400" kern="0" dirty="0"/>
              </a:p>
              <a:p>
                <a:pPr>
                  <a:defRPr/>
                </a:pPr>
                <a:r>
                  <a:rPr lang="en-US" sz="2400" kern="0" dirty="0"/>
                  <a:t>The action set of the defender is: </a:t>
                </a:r>
                <a:endParaRPr lang="en-US" sz="2400" i="1" kern="0" dirty="0">
                  <a:latin typeface="Cambria Math" panose="02040503050406030204" pitchFamily="18" charset="0"/>
                </a:endParaRPr>
              </a:p>
              <a:p>
                <a:pPr marL="0" indent="0">
                  <a:buNone/>
                  <a:defRPr/>
                </a:pPr>
                <a14:m>
                  <m:oMathPara xmlns:m="http://schemas.openxmlformats.org/officeDocument/2006/math">
                    <m:oMathParaPr>
                      <m:jc m:val="centerGroup"/>
                    </m:oMathParaPr>
                    <m:oMath xmlns:m="http://schemas.openxmlformats.org/officeDocument/2006/math">
                      <m:sSup>
                        <m:sSupPr>
                          <m:ctrlPr>
                            <a:rPr lang="en-US" sz="2400" i="1" kern="0">
                              <a:latin typeface="Cambria Math" panose="02040503050406030204" pitchFamily="18" charset="0"/>
                            </a:rPr>
                          </m:ctrlPr>
                        </m:sSupPr>
                        <m:e>
                          <m:r>
                            <a:rPr lang="en-US" sz="2400" i="1" kern="0" smtClean="0">
                              <a:latin typeface="Cambria Math" panose="02040503050406030204" pitchFamily="18" charset="0"/>
                            </a:rPr>
                            <m:t>𝐴</m:t>
                          </m:r>
                        </m:e>
                        <m:sup>
                          <m:r>
                            <a:rPr lang="en-US" sz="2400" i="1" kern="0" smtClean="0">
                              <a:latin typeface="Cambria Math" panose="02040503050406030204" pitchFamily="18" charset="0"/>
                            </a:rPr>
                            <m:t>𝐷</m:t>
                          </m:r>
                        </m:sup>
                      </m:sSup>
                      <m:r>
                        <a:rPr lang="en-US" sz="2400" i="1" kern="0" smtClean="0">
                          <a:latin typeface="Cambria Math" panose="02040503050406030204" pitchFamily="18" charset="0"/>
                        </a:rPr>
                        <m:t>:</m:t>
                      </m:r>
                      <m:r>
                        <a:rPr lang="en-US" sz="2400" i="1" kern="0">
                          <a:latin typeface="Cambria Math" panose="02040503050406030204" pitchFamily="18" charset="0"/>
                        </a:rPr>
                        <m:t>={</m:t>
                      </m:r>
                      <m:sSub>
                        <m:sSubPr>
                          <m:ctrlPr>
                            <a:rPr lang="en-US" sz="2400" i="1" kern="0">
                              <a:latin typeface="Cambria Math" panose="02040503050406030204" pitchFamily="18" charset="0"/>
                            </a:rPr>
                          </m:ctrlPr>
                        </m:sSubPr>
                        <m:e>
                          <m:r>
                            <a:rPr lang="en-US" sz="2400" i="1" kern="0" smtClean="0">
                              <a:latin typeface="Cambria Math" panose="02040503050406030204" pitchFamily="18" charset="0"/>
                            </a:rPr>
                            <m:t>𝑑</m:t>
                          </m:r>
                        </m:e>
                        <m:sub>
                          <m:r>
                            <a:rPr lang="en-US" sz="2400" i="1" kern="0">
                              <a:latin typeface="Cambria Math" panose="02040503050406030204" pitchFamily="18" charset="0"/>
                            </a:rPr>
                            <m:t>1</m:t>
                          </m:r>
                        </m:sub>
                      </m:sSub>
                      <m:r>
                        <a:rPr lang="en-US" sz="2400" i="1" kern="0">
                          <a:latin typeface="Cambria Math" panose="02040503050406030204" pitchFamily="18" charset="0"/>
                        </a:rPr>
                        <m:t>,…</m:t>
                      </m:r>
                      <m:sSub>
                        <m:sSubPr>
                          <m:ctrlPr>
                            <a:rPr lang="en-US" sz="2400" i="1" kern="0">
                              <a:latin typeface="Cambria Math" panose="02040503050406030204" pitchFamily="18" charset="0"/>
                            </a:rPr>
                          </m:ctrlPr>
                        </m:sSubPr>
                        <m:e>
                          <m:r>
                            <a:rPr lang="en-US" sz="2400" i="1" kern="0" smtClean="0">
                              <a:latin typeface="Cambria Math" panose="02040503050406030204" pitchFamily="18" charset="0"/>
                            </a:rPr>
                            <m:t>𝑑</m:t>
                          </m:r>
                        </m:e>
                        <m:sub>
                          <m:sSub>
                            <m:sSubPr>
                              <m:ctrlPr>
                                <a:rPr lang="en-US" sz="2400" i="1" kern="0">
                                  <a:latin typeface="Cambria Math" panose="02040503050406030204" pitchFamily="18" charset="0"/>
                                </a:rPr>
                              </m:ctrlPr>
                            </m:sSubPr>
                            <m:e>
                              <m:r>
                                <a:rPr lang="en-US" sz="2400" i="1" kern="0">
                                  <a:latin typeface="Cambria Math" panose="02040503050406030204" pitchFamily="18" charset="0"/>
                                </a:rPr>
                                <m:t>𝑁</m:t>
                              </m:r>
                            </m:e>
                            <m:sub>
                              <m:r>
                                <a:rPr lang="en-US" sz="2400" i="1" kern="0" smtClean="0">
                                  <a:latin typeface="Cambria Math" panose="02040503050406030204" pitchFamily="18" charset="0"/>
                                </a:rPr>
                                <m:t>𝐷</m:t>
                              </m:r>
                            </m:sub>
                          </m:sSub>
                        </m:sub>
                      </m:sSub>
                      <m:r>
                        <a:rPr lang="en-US" sz="2400" i="1" kern="0">
                          <a:latin typeface="Cambria Math" panose="02040503050406030204" pitchFamily="18" charset="0"/>
                        </a:rPr>
                        <m:t>}</m:t>
                      </m:r>
                    </m:oMath>
                  </m:oMathPara>
                </a14:m>
                <a:endParaRPr lang="en-US" sz="2400" kern="0" dirty="0"/>
              </a:p>
              <a:p>
                <a:pPr algn="just">
                  <a:defRPr/>
                </a:pPr>
                <a:r>
                  <a:rPr lang="en-US" sz="2400" kern="0" dirty="0"/>
                  <a:t>The outcome of this game is </a:t>
                </a:r>
                <a14:m>
                  <m:oMath xmlns:m="http://schemas.openxmlformats.org/officeDocument/2006/math">
                    <m:sSub>
                      <m:sSubPr>
                        <m:ctrlPr>
                          <a:rPr lang="en-US" sz="2400" i="1" kern="0" smtClean="0">
                            <a:latin typeface="Cambria Math" panose="02040503050406030204" pitchFamily="18" charset="0"/>
                          </a:rPr>
                        </m:ctrlPr>
                      </m:sSubPr>
                      <m:e>
                        <m:r>
                          <a:rPr lang="en-US" sz="2400" i="1" kern="0" smtClean="0">
                            <a:latin typeface="Cambria Math" panose="02040503050406030204" pitchFamily="18" charset="0"/>
                          </a:rPr>
                          <m:t>𝑁</m:t>
                        </m:r>
                      </m:e>
                      <m:sub>
                        <m:r>
                          <a:rPr lang="en-US" sz="2400" i="1" kern="0" smtClean="0">
                            <a:latin typeface="Cambria Math" panose="02040503050406030204" pitchFamily="18" charset="0"/>
                          </a:rPr>
                          <m:t>𝐴</m:t>
                        </m:r>
                      </m:sub>
                    </m:sSub>
                    <m:r>
                      <a:rPr lang="en-US" sz="2400" i="1" kern="0" smtClean="0">
                        <a:latin typeface="Cambria Math" panose="02040503050406030204" pitchFamily="18" charset="0"/>
                      </a:rPr>
                      <m:t>𝑥</m:t>
                    </m:r>
                    <m:sSub>
                      <m:sSubPr>
                        <m:ctrlPr>
                          <a:rPr lang="en-US" sz="2400" i="1" kern="0" smtClean="0">
                            <a:latin typeface="Cambria Math" panose="02040503050406030204" pitchFamily="18" charset="0"/>
                          </a:rPr>
                        </m:ctrlPr>
                      </m:sSubPr>
                      <m:e>
                        <m:r>
                          <a:rPr lang="en-US" sz="2400" i="1" kern="0" smtClean="0">
                            <a:latin typeface="Cambria Math" panose="02040503050406030204" pitchFamily="18" charset="0"/>
                          </a:rPr>
                          <m:t>𝑁</m:t>
                        </m:r>
                      </m:e>
                      <m:sub>
                        <m:r>
                          <a:rPr lang="en-US" sz="2400" i="1" kern="0" smtClean="0">
                            <a:latin typeface="Cambria Math" panose="02040503050406030204" pitchFamily="18" charset="0"/>
                          </a:rPr>
                          <m:t>𝐷</m:t>
                        </m:r>
                      </m:sub>
                    </m:sSub>
                  </m:oMath>
                </a14:m>
                <a:r>
                  <a:rPr lang="en-US" sz="2400" kern="0" dirty="0"/>
                  <a:t> game matrices, where </a:t>
                </a:r>
                <a14:m>
                  <m:oMath xmlns:m="http://schemas.openxmlformats.org/officeDocument/2006/math">
                    <m:sSup>
                      <m:sSupPr>
                        <m:ctrlPr>
                          <a:rPr lang="en-US" sz="2400" i="1" kern="0" smtClean="0">
                            <a:latin typeface="Cambria Math" panose="02040503050406030204" pitchFamily="18" charset="0"/>
                          </a:rPr>
                        </m:ctrlPr>
                      </m:sSupPr>
                      <m:e>
                        <m:r>
                          <a:rPr lang="en-US" sz="2400" i="1" kern="0" smtClean="0">
                            <a:latin typeface="Cambria Math" panose="02040503050406030204" pitchFamily="18" charset="0"/>
                          </a:rPr>
                          <m:t>𝐺</m:t>
                        </m:r>
                      </m:e>
                      <m:sup>
                        <m:r>
                          <a:rPr lang="en-US" sz="2400" i="1" kern="0" smtClean="0">
                            <a:latin typeface="Cambria Math" panose="02040503050406030204" pitchFamily="18" charset="0"/>
                          </a:rPr>
                          <m:t>𝐴</m:t>
                        </m:r>
                      </m:sup>
                    </m:sSup>
                    <m:r>
                      <a:rPr lang="en-US" sz="2400" i="1" kern="0" smtClean="0">
                        <a:latin typeface="Cambria Math" panose="02040503050406030204" pitchFamily="18" charset="0"/>
                      </a:rPr>
                      <m:t> </m:t>
                    </m:r>
                  </m:oMath>
                </a14:m>
                <a:r>
                  <a:rPr lang="en-US" sz="2400" kern="0" dirty="0"/>
                  <a:t>stands for the attacker as a row player in the matrix and </a:t>
                </a:r>
                <a14:m>
                  <m:oMath xmlns:m="http://schemas.openxmlformats.org/officeDocument/2006/math">
                    <m:sSup>
                      <m:sSupPr>
                        <m:ctrlPr>
                          <a:rPr lang="en-US" sz="2400" i="1" kern="0">
                            <a:latin typeface="Cambria Math" panose="02040503050406030204" pitchFamily="18" charset="0"/>
                          </a:rPr>
                        </m:ctrlPr>
                      </m:sSupPr>
                      <m:e>
                        <m:r>
                          <a:rPr lang="en-US" sz="2400" i="1" kern="0">
                            <a:latin typeface="Cambria Math" panose="02040503050406030204" pitchFamily="18" charset="0"/>
                          </a:rPr>
                          <m:t>𝐺</m:t>
                        </m:r>
                      </m:e>
                      <m:sup>
                        <m:r>
                          <a:rPr lang="en-US" sz="2400" i="1" kern="0" smtClean="0">
                            <a:latin typeface="Cambria Math" panose="02040503050406030204" pitchFamily="18" charset="0"/>
                          </a:rPr>
                          <m:t>𝐷</m:t>
                        </m:r>
                      </m:sup>
                    </m:sSup>
                    <m:r>
                      <a:rPr lang="en-US" sz="2400" i="1" kern="0">
                        <a:latin typeface="Cambria Math" panose="02040503050406030204" pitchFamily="18" charset="0"/>
                      </a:rPr>
                      <m:t> </m:t>
                    </m:r>
                  </m:oMath>
                </a14:m>
                <a:r>
                  <a:rPr lang="en-US" sz="2400" kern="0" dirty="0"/>
                  <a:t>stands for the defender as a column player respectively.</a:t>
                </a:r>
              </a:p>
              <a:p>
                <a:pPr algn="just">
                  <a:defRPr/>
                </a:pPr>
                <a:r>
                  <a:rPr lang="en-US" sz="2400" kern="0" dirty="0"/>
                  <a:t>Each entry will represent in </a:t>
                </a:r>
                <a14:m>
                  <m:oMath xmlns:m="http://schemas.openxmlformats.org/officeDocument/2006/math">
                    <m:sSub>
                      <m:sSubPr>
                        <m:ctrlPr>
                          <a:rPr lang="en-US" sz="2400" i="1" kern="0">
                            <a:latin typeface="Cambria Math" panose="02040503050406030204" pitchFamily="18" charset="0"/>
                          </a:rPr>
                        </m:ctrlPr>
                      </m:sSubPr>
                      <m:e>
                        <m:r>
                          <a:rPr lang="en-US" sz="2400" i="1" kern="0">
                            <a:latin typeface="Cambria Math" panose="02040503050406030204" pitchFamily="18" charset="0"/>
                          </a:rPr>
                          <m:t>𝑁</m:t>
                        </m:r>
                      </m:e>
                      <m:sub>
                        <m:r>
                          <a:rPr lang="en-US" sz="2400" i="1" kern="0">
                            <a:latin typeface="Cambria Math" panose="02040503050406030204" pitchFamily="18" charset="0"/>
                          </a:rPr>
                          <m:t>𝐴</m:t>
                        </m:r>
                      </m:sub>
                    </m:sSub>
                    <m:r>
                      <a:rPr lang="en-US" sz="2400" i="1" kern="0">
                        <a:latin typeface="Cambria Math" panose="02040503050406030204" pitchFamily="18" charset="0"/>
                      </a:rPr>
                      <m:t>𝑥</m:t>
                    </m:r>
                    <m:sSub>
                      <m:sSubPr>
                        <m:ctrlPr>
                          <a:rPr lang="en-US" sz="2400" i="1" kern="0">
                            <a:latin typeface="Cambria Math" panose="02040503050406030204" pitchFamily="18" charset="0"/>
                          </a:rPr>
                        </m:ctrlPr>
                      </m:sSubPr>
                      <m:e>
                        <m:r>
                          <a:rPr lang="en-US" sz="2400" i="1" kern="0">
                            <a:latin typeface="Cambria Math" panose="02040503050406030204" pitchFamily="18" charset="0"/>
                          </a:rPr>
                          <m:t>𝑁</m:t>
                        </m:r>
                      </m:e>
                      <m:sub>
                        <m:r>
                          <a:rPr lang="en-US" sz="2400" i="1" kern="0">
                            <a:latin typeface="Cambria Math" panose="02040503050406030204" pitchFamily="18" charset="0"/>
                          </a:rPr>
                          <m:t>𝐷</m:t>
                        </m:r>
                      </m:sub>
                    </m:sSub>
                  </m:oMath>
                </a14:m>
                <a:r>
                  <a:rPr lang="en-US" sz="2400" kern="0" dirty="0"/>
                  <a:t> the costs for the players, which they would like to minimize. If we have a zero-sum security game, we will have the following game matrix:</a:t>
                </a:r>
              </a:p>
              <a:p>
                <a:pPr marL="0" indent="0">
                  <a:buFontTx/>
                  <a:buNone/>
                  <a:defRPr/>
                </a:pPr>
                <a14:m>
                  <m:oMathPara xmlns:m="http://schemas.openxmlformats.org/officeDocument/2006/math">
                    <m:oMathParaPr>
                      <m:jc m:val="centerGroup"/>
                    </m:oMathParaPr>
                    <m:oMath xmlns:m="http://schemas.openxmlformats.org/officeDocument/2006/math">
                      <m:r>
                        <a:rPr lang="en-US" sz="2400" i="1" kern="0" smtClean="0">
                          <a:latin typeface="Cambria Math" panose="02040503050406030204" pitchFamily="18" charset="0"/>
                        </a:rPr>
                        <m:t>𝐺</m:t>
                      </m:r>
                      <m:r>
                        <a:rPr lang="en-US" sz="2400" i="1" kern="0" smtClean="0">
                          <a:latin typeface="Cambria Math" panose="02040503050406030204" pitchFamily="18" charset="0"/>
                        </a:rPr>
                        <m:t>≔</m:t>
                      </m:r>
                      <m:sSup>
                        <m:sSupPr>
                          <m:ctrlPr>
                            <a:rPr lang="en-US" sz="2400" i="1" kern="0">
                              <a:latin typeface="Cambria Math" panose="02040503050406030204" pitchFamily="18" charset="0"/>
                            </a:rPr>
                          </m:ctrlPr>
                        </m:sSupPr>
                        <m:e>
                          <m:r>
                            <a:rPr lang="en-US" sz="2400" i="1" kern="0">
                              <a:latin typeface="Cambria Math" panose="02040503050406030204" pitchFamily="18" charset="0"/>
                            </a:rPr>
                            <m:t>𝐺</m:t>
                          </m:r>
                        </m:e>
                        <m:sup>
                          <m:r>
                            <a:rPr lang="en-US" sz="2400" i="1" kern="0" smtClean="0">
                              <a:latin typeface="Cambria Math" panose="02040503050406030204" pitchFamily="18" charset="0"/>
                            </a:rPr>
                            <m:t>𝐷</m:t>
                          </m:r>
                        </m:sup>
                      </m:sSup>
                      <m:r>
                        <a:rPr lang="en-US" sz="2400" i="1" kern="0" smtClean="0">
                          <a:latin typeface="Cambria Math" panose="02040503050406030204" pitchFamily="18" charset="0"/>
                        </a:rPr>
                        <m:t>=−</m:t>
                      </m:r>
                      <m:sSup>
                        <m:sSupPr>
                          <m:ctrlPr>
                            <a:rPr lang="en-US" sz="2400" i="1" kern="0">
                              <a:latin typeface="Cambria Math" panose="02040503050406030204" pitchFamily="18" charset="0"/>
                            </a:rPr>
                          </m:ctrlPr>
                        </m:sSupPr>
                        <m:e>
                          <m:r>
                            <a:rPr lang="en-US" sz="2400" i="1" kern="0">
                              <a:latin typeface="Cambria Math" panose="02040503050406030204" pitchFamily="18" charset="0"/>
                            </a:rPr>
                            <m:t>𝐺</m:t>
                          </m:r>
                        </m:e>
                        <m:sup>
                          <m:r>
                            <a:rPr lang="en-US" sz="2400" i="1" kern="0">
                              <a:latin typeface="Cambria Math" panose="02040503050406030204" pitchFamily="18" charset="0"/>
                            </a:rPr>
                            <m:t>𝐴</m:t>
                          </m:r>
                        </m:sup>
                      </m:sSup>
                    </m:oMath>
                  </m:oMathPara>
                </a14:m>
                <a:endParaRPr lang="en-US" sz="2400" kern="0" dirty="0"/>
              </a:p>
            </p:txBody>
          </p:sp>
        </mc:Choice>
        <mc:Fallback xmlns="">
          <p:sp>
            <p:nvSpPr>
              <p:cNvPr id="8" name="Rectangle 3"/>
              <p:cNvSpPr txBox="1">
                <a:spLocks noRot="1" noChangeAspect="1" noMove="1" noResize="1" noEditPoints="1" noAdjustHandles="1" noChangeArrowheads="1" noChangeShapeType="1" noTextEdit="1"/>
              </p:cNvSpPr>
              <p:nvPr/>
            </p:nvSpPr>
            <p:spPr bwMode="auto">
              <a:xfrm>
                <a:off x="0" y="1417638"/>
                <a:ext cx="6800850" cy="5440362"/>
              </a:xfrm>
              <a:prstGeom prst="rect">
                <a:avLst/>
              </a:prstGeom>
              <a:blipFill rotWithShape="0">
                <a:blip r:embed="rId3"/>
                <a:stretch>
                  <a:fillRect l="-1165" t="-785" r="-1254"/>
                </a:stretch>
              </a:blipFill>
              <a:ln>
                <a:noFill/>
              </a:ln>
              <a:effectLst>
                <a:softEdge rad="0"/>
              </a:effectLst>
              <a:extLst/>
            </p:spPr>
            <p:txBody>
              <a:bodyPr/>
              <a:lstStyle/>
              <a:p>
                <a:r>
                  <a:rPr lang="en-US">
                    <a:noFill/>
                  </a:rPr>
                  <a:t> </a:t>
                </a:r>
              </a:p>
            </p:txBody>
          </p:sp>
        </mc:Fallback>
      </mc:AlternateContent>
      <p:grpSp>
        <p:nvGrpSpPr>
          <p:cNvPr id="6" name="Group 5"/>
          <p:cNvGrpSpPr/>
          <p:nvPr/>
        </p:nvGrpSpPr>
        <p:grpSpPr>
          <a:xfrm>
            <a:off x="5059724" y="1504949"/>
            <a:ext cx="3983900" cy="1771651"/>
            <a:chOff x="0" y="0"/>
            <a:chExt cx="5941172" cy="1670050"/>
          </a:xfrm>
        </p:grpSpPr>
        <p:cxnSp>
          <p:nvCxnSpPr>
            <p:cNvPr id="9" name="Straight Connector 8"/>
            <p:cNvCxnSpPr/>
            <p:nvPr/>
          </p:nvCxnSpPr>
          <p:spPr>
            <a:xfrm>
              <a:off x="2914650" y="679450"/>
              <a:ext cx="88900" cy="355600"/>
            </a:xfrm>
            <a:prstGeom prst="line">
              <a:avLst/>
            </a:prstGeom>
            <a:ln>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959100" y="654050"/>
              <a:ext cx="469900" cy="342900"/>
            </a:xfrm>
            <a:prstGeom prst="line">
              <a:avLst/>
            </a:prstGeom>
            <a:ln>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0" y="0"/>
              <a:ext cx="5941172" cy="1670050"/>
              <a:chOff x="0" y="0"/>
              <a:chExt cx="5941172" cy="1670050"/>
            </a:xfrm>
          </p:grpSpPr>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2762250" y="609600"/>
                <a:ext cx="255270" cy="146050"/>
              </a:xfrm>
              <a:prstGeom prst="rect">
                <a:avLst/>
              </a:prstGeom>
            </p:spPr>
          </p:pic>
          <p:grpSp>
            <p:nvGrpSpPr>
              <p:cNvPr id="13" name="Group 12"/>
              <p:cNvGrpSpPr/>
              <p:nvPr/>
            </p:nvGrpSpPr>
            <p:grpSpPr>
              <a:xfrm>
                <a:off x="0" y="0"/>
                <a:ext cx="5941172" cy="1670050"/>
                <a:chOff x="0" y="0"/>
                <a:chExt cx="5941172" cy="1670050"/>
              </a:xfrm>
            </p:grpSpPr>
            <p:cxnSp>
              <p:nvCxnSpPr>
                <p:cNvPr id="14" name="Straight Connector 13"/>
                <p:cNvCxnSpPr/>
                <p:nvPr/>
              </p:nvCxnSpPr>
              <p:spPr>
                <a:xfrm flipH="1">
                  <a:off x="2565400" y="711200"/>
                  <a:ext cx="222250" cy="311150"/>
                </a:xfrm>
                <a:prstGeom prst="line">
                  <a:avLst/>
                </a:prstGeom>
                <a:ln>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0" y="0"/>
                  <a:ext cx="5941172" cy="1670050"/>
                  <a:chOff x="0" y="0"/>
                  <a:chExt cx="5941172" cy="1670050"/>
                </a:xfrm>
              </p:grpSpPr>
              <p:cxnSp>
                <p:nvCxnSpPr>
                  <p:cNvPr id="16" name="Straight Connector 15"/>
                  <p:cNvCxnSpPr/>
                  <p:nvPr/>
                </p:nvCxnSpPr>
                <p:spPr>
                  <a:xfrm flipV="1">
                    <a:off x="1066800" y="660400"/>
                    <a:ext cx="609600" cy="19050"/>
                  </a:xfrm>
                  <a:prstGeom prst="line">
                    <a:avLst/>
                  </a:prstGeom>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927100" y="273050"/>
                    <a:ext cx="19050" cy="381000"/>
                  </a:xfrm>
                  <a:prstGeom prst="line">
                    <a:avLst/>
                  </a:prstGeom>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41350" y="723900"/>
                    <a:ext cx="241300" cy="311150"/>
                  </a:xfrm>
                  <a:prstGeom prst="line">
                    <a:avLst/>
                  </a:prstGeom>
                  <a:ln>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250" y="0"/>
                    <a:ext cx="361950" cy="361950"/>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7300" y="971550"/>
                    <a:ext cx="361950" cy="361950"/>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50850"/>
                    <a:ext cx="349250" cy="349250"/>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6550" y="1035050"/>
                    <a:ext cx="349250" cy="349250"/>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19150" y="603250"/>
                    <a:ext cx="255270" cy="146050"/>
                  </a:xfrm>
                  <a:prstGeom prst="rect">
                    <a:avLst/>
                  </a:prstGeom>
                </p:spPr>
              </p:pic>
              <p:cxnSp>
                <p:nvCxnSpPr>
                  <p:cNvPr id="24" name="Straight Connector 23"/>
                  <p:cNvCxnSpPr/>
                  <p:nvPr/>
                </p:nvCxnSpPr>
                <p:spPr>
                  <a:xfrm flipH="1">
                    <a:off x="374650" y="692150"/>
                    <a:ext cx="406400" cy="6350"/>
                  </a:xfrm>
                  <a:prstGeom prst="line">
                    <a:avLst/>
                  </a:prstGeom>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041400" y="717550"/>
                    <a:ext cx="196850" cy="330200"/>
                  </a:xfrm>
                  <a:prstGeom prst="line">
                    <a:avLst/>
                  </a:prstGeom>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2298700" y="673100"/>
                    <a:ext cx="457200" cy="6350"/>
                  </a:xfrm>
                  <a:prstGeom prst="line">
                    <a:avLst/>
                  </a:prstGeom>
                  <a:ln>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7" name="Cloud 26"/>
                  <p:cNvSpPr/>
                  <p:nvPr/>
                </p:nvSpPr>
                <p:spPr>
                  <a:xfrm>
                    <a:off x="4413250" y="498476"/>
                    <a:ext cx="1527922" cy="425449"/>
                  </a:xfrm>
                  <a:prstGeom prst="cloud">
                    <a:avLst/>
                  </a:prstGeom>
                  <a:solidFill>
                    <a:srgbClr val="6F6FAC"/>
                  </a:solidFill>
                  <a:ln>
                    <a:solidFill>
                      <a:srgbClr val="5454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dirty="0">
                        <a:solidFill>
                          <a:srgbClr val="C00000"/>
                        </a:solidFill>
                        <a:effectLst/>
                        <a:ea typeface="Calibri" panose="020F0502020204030204" pitchFamily="34" charset="0"/>
                        <a:cs typeface="Times New Roman" panose="02020603050405020304" pitchFamily="18" charset="0"/>
                      </a:rPr>
                      <a:t> </a:t>
                    </a:r>
                    <a:r>
                      <a:rPr lang="en-US" sz="1100" dirty="0">
                        <a:solidFill>
                          <a:schemeClr val="tx1"/>
                        </a:solidFill>
                        <a:effectLst/>
                        <a:ea typeface="Calibri" panose="020F0502020204030204" pitchFamily="34" charset="0"/>
                        <a:cs typeface="Times New Roman" panose="02020603050405020304" pitchFamily="18" charset="0"/>
                      </a:rPr>
                      <a:t>Internet</a:t>
                    </a:r>
                  </a:p>
                </p:txBody>
              </p:sp>
              <p:pic>
                <p:nvPicPr>
                  <p:cNvPr id="28" name="Picture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95450" y="368300"/>
                    <a:ext cx="598805" cy="558800"/>
                  </a:xfrm>
                  <a:prstGeom prst="rect">
                    <a:avLst/>
                  </a:prstGeom>
                </p:spPr>
              </p:pic>
              <p:sp>
                <p:nvSpPr>
                  <p:cNvPr id="29" name="Cube 28"/>
                  <p:cNvSpPr/>
                  <p:nvPr/>
                </p:nvSpPr>
                <p:spPr>
                  <a:xfrm>
                    <a:off x="2425700" y="1079500"/>
                    <a:ext cx="400050" cy="590550"/>
                  </a:xfrm>
                  <a:prstGeom prst="cube">
                    <a:avLst/>
                  </a:prstGeom>
                  <a:solidFill>
                    <a:schemeClr val="accent2">
                      <a:lumMod val="40000"/>
                      <a:lumOff val="60000"/>
                    </a:schemeClr>
                  </a:solidFill>
                  <a:ln>
                    <a:solidFill>
                      <a:srgbClr val="5454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800">
                        <a:ln w="9525" cap="rnd" cmpd="sng" algn="ctr">
                          <a:solidFill>
                            <a:srgbClr val="000000"/>
                          </a:solidFill>
                          <a:prstDash val="solid"/>
                          <a:bevel/>
                        </a:ln>
                        <a:solidFill>
                          <a:srgbClr val="000000"/>
                        </a:solidFill>
                        <a:effectLst/>
                        <a:ea typeface="Calibri" panose="020F0502020204030204" pitchFamily="34" charset="0"/>
                        <a:cs typeface="Times New Roman" panose="02020603050405020304" pitchFamily="18" charset="0"/>
                      </a:rPr>
                      <a:t>Server 1</a:t>
                    </a:r>
                    <a:endParaRPr lang="en-US" sz="1100">
                      <a:effectLst/>
                      <a:ea typeface="Calibri" panose="020F0502020204030204" pitchFamily="34" charset="0"/>
                      <a:cs typeface="Times New Roman" panose="02020603050405020304" pitchFamily="18" charset="0"/>
                    </a:endParaRPr>
                  </a:p>
                </p:txBody>
              </p:sp>
              <p:sp>
                <p:nvSpPr>
                  <p:cNvPr id="30" name="Cube 29"/>
                  <p:cNvSpPr/>
                  <p:nvPr/>
                </p:nvSpPr>
                <p:spPr>
                  <a:xfrm>
                    <a:off x="2927350" y="1073150"/>
                    <a:ext cx="393700" cy="590550"/>
                  </a:xfrm>
                  <a:prstGeom prst="cube">
                    <a:avLst/>
                  </a:prstGeom>
                  <a:solidFill>
                    <a:schemeClr val="accent2">
                      <a:lumMod val="40000"/>
                      <a:lumOff val="60000"/>
                    </a:schemeClr>
                  </a:solidFill>
                  <a:ln>
                    <a:solidFill>
                      <a:srgbClr val="5454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800">
                        <a:ln w="9525" cap="rnd" cmpd="sng" algn="ctr">
                          <a:solidFill>
                            <a:srgbClr val="000000"/>
                          </a:solidFill>
                          <a:prstDash val="solid"/>
                          <a:bevel/>
                        </a:ln>
                        <a:solidFill>
                          <a:srgbClr val="000000"/>
                        </a:solidFill>
                        <a:effectLst/>
                        <a:ea typeface="Calibri" panose="020F0502020204030204" pitchFamily="34" charset="0"/>
                        <a:cs typeface="Times New Roman" panose="02020603050405020304" pitchFamily="18" charset="0"/>
                      </a:rPr>
                      <a:t>Server 2</a:t>
                    </a:r>
                    <a:endParaRPr lang="en-US" sz="1100">
                      <a:effectLst/>
                      <a:ea typeface="Calibri" panose="020F0502020204030204" pitchFamily="34" charset="0"/>
                      <a:cs typeface="Times New Roman" panose="02020603050405020304" pitchFamily="18" charset="0"/>
                    </a:endParaRPr>
                  </a:p>
                </p:txBody>
              </p:sp>
              <p:sp>
                <p:nvSpPr>
                  <p:cNvPr id="31" name="Cube 30"/>
                  <p:cNvSpPr/>
                  <p:nvPr/>
                </p:nvSpPr>
                <p:spPr>
                  <a:xfrm>
                    <a:off x="3416300" y="1073150"/>
                    <a:ext cx="393700" cy="590550"/>
                  </a:xfrm>
                  <a:prstGeom prst="cube">
                    <a:avLst/>
                  </a:prstGeom>
                  <a:solidFill>
                    <a:schemeClr val="accent2">
                      <a:lumMod val="40000"/>
                      <a:lumOff val="60000"/>
                    </a:schemeClr>
                  </a:solidFill>
                  <a:ln>
                    <a:solidFill>
                      <a:srgbClr val="5454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vert270"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800">
                        <a:ln w="9525" cap="rnd" cmpd="sng" algn="ctr">
                          <a:solidFill>
                            <a:srgbClr val="000000"/>
                          </a:solidFill>
                          <a:prstDash val="solid"/>
                          <a:bevel/>
                        </a:ln>
                        <a:solidFill>
                          <a:srgbClr val="000000"/>
                        </a:solidFill>
                        <a:effectLst/>
                        <a:ea typeface="Calibri" panose="020F0502020204030204" pitchFamily="34" charset="0"/>
                        <a:cs typeface="Times New Roman" panose="02020603050405020304" pitchFamily="18" charset="0"/>
                      </a:rPr>
                      <a:t>Server 3</a:t>
                    </a:r>
                    <a:endParaRPr lang="en-US" sz="1100">
                      <a:effectLst/>
                      <a:ea typeface="Calibri" panose="020F0502020204030204" pitchFamily="34" charset="0"/>
                      <a:cs typeface="Times New Roman" panose="02020603050405020304" pitchFamily="18" charset="0"/>
                    </a:endParaRPr>
                  </a:p>
                </p:txBody>
              </p:sp>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49650" y="406400"/>
                    <a:ext cx="598805" cy="558800"/>
                  </a:xfrm>
                  <a:prstGeom prst="rect">
                    <a:avLst/>
                  </a:prstGeom>
                </p:spPr>
              </p:pic>
              <p:cxnSp>
                <p:nvCxnSpPr>
                  <p:cNvPr id="33" name="Straight Connector 32"/>
                  <p:cNvCxnSpPr/>
                  <p:nvPr/>
                </p:nvCxnSpPr>
                <p:spPr>
                  <a:xfrm flipH="1" flipV="1">
                    <a:off x="3041650" y="673100"/>
                    <a:ext cx="514350" cy="19050"/>
                  </a:xfrm>
                  <a:prstGeom prst="line">
                    <a:avLst/>
                  </a:prstGeom>
                  <a:ln>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4114800" y="717550"/>
                    <a:ext cx="311150" cy="0"/>
                  </a:xfrm>
                  <a:prstGeom prst="line">
                    <a:avLst/>
                  </a:prstGeom>
                  <a:ln>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grpSp>
        </p:grpSp>
      </p:grpSp>
      <p:pic>
        <p:nvPicPr>
          <p:cNvPr id="35" name="Picture 4" descr="http://www.amanetworks.com/wp-jan15/wp-content/uploads/2014/12/IT-security-lg.jpg"/>
          <p:cNvPicPr>
            <a:picLocks noChangeAspect="1" noChangeArrowheads="1"/>
          </p:cNvPicPr>
          <p:nvPr/>
        </p:nvPicPr>
        <p:blipFill>
          <a:blip r:embed="rId8"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30434" y="4259115"/>
            <a:ext cx="2385648" cy="1789259"/>
          </a:xfrm>
          <a:prstGeom prst="rect">
            <a:avLst/>
          </a:prstGeom>
          <a:noFill/>
          <a:scene3d>
            <a:camera prst="orthographicFront"/>
            <a:lightRig rig="threePt" dir="t"/>
          </a:scene3d>
          <a:sp3d>
            <a:bevelT w="139700" prst="cross"/>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18214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2">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 </a:t>
            </a:r>
          </a:p>
        </p:txBody>
      </p:sp>
      <p:sp>
        <p:nvSpPr>
          <p:cNvPr id="4" name="Content Placeholder 3"/>
          <p:cNvSpPr>
            <a:spLocks noGrp="1"/>
          </p:cNvSpPr>
          <p:nvPr>
            <p:ph idx="1"/>
          </p:nvPr>
        </p:nvSpPr>
        <p:spPr/>
        <p:txBody>
          <a:bodyPr/>
          <a:lstStyle/>
          <a:p>
            <a:pPr marL="0" indent="0">
              <a:buNone/>
            </a:pPr>
            <a:r>
              <a:rPr lang="en-US" dirty="0"/>
              <a:t> </a:t>
            </a:r>
          </a:p>
        </p:txBody>
      </p:sp>
      <p:sp>
        <p:nvSpPr>
          <p:cNvPr id="7" name="Rectangle 2"/>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altLang="en-US" kern="0">
                <a:ln w="28575" cap="rnd" cmpd="dbl">
                  <a:solidFill>
                    <a:schemeClr val="tx1"/>
                  </a:solidFill>
                  <a:prstDash val="solid"/>
                </a:ln>
              </a:rPr>
              <a:t>Game Theory 2 players</a:t>
            </a:r>
            <a:endParaRPr lang="en-US" altLang="en-US" kern="0" dirty="0">
              <a:ln w="15875" cmpd="dbl">
                <a:solidFill>
                  <a:schemeClr val="tx1"/>
                </a:solidFill>
              </a:ln>
            </a:endParaRPr>
          </a:p>
        </p:txBody>
      </p:sp>
      <mc:AlternateContent xmlns:mc="http://schemas.openxmlformats.org/markup-compatibility/2006">
        <mc:Choice xmlns:a14="http://schemas.microsoft.com/office/drawing/2010/main" Requires="a14">
          <p:sp>
            <p:nvSpPr>
              <p:cNvPr id="8" name="Rectangle 3"/>
              <p:cNvSpPr txBox="1">
                <a:spLocks noChangeArrowheads="1"/>
              </p:cNvSpPr>
              <p:nvPr/>
            </p:nvSpPr>
            <p:spPr bwMode="auto">
              <a:xfrm>
                <a:off x="-1" y="1417638"/>
                <a:ext cx="9144001" cy="5440362"/>
              </a:xfrm>
              <a:prstGeom prst="rect">
                <a:avLst/>
              </a:prstGeo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ln>
                <a:noFill/>
              </a:ln>
              <a:effectLst>
                <a:softEdge rad="0"/>
              </a:effectLst>
              <a:extLs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defRPr/>
                </a:pPr>
                <a14:m>
                  <m:oMath xmlns:m="http://schemas.openxmlformats.org/officeDocument/2006/math">
                    <m:sSup>
                      <m:sSupPr>
                        <m:ctrlPr>
                          <a:rPr lang="en-US" sz="2400" i="1" kern="0">
                            <a:latin typeface="Cambria Math" panose="02040503050406030204" pitchFamily="18" charset="0"/>
                          </a:rPr>
                        </m:ctrlPr>
                      </m:sSupPr>
                      <m:e>
                        <m:r>
                          <a:rPr lang="en-US" sz="2400" i="1" kern="0">
                            <a:latin typeface="Cambria Math" panose="02040503050406030204" pitchFamily="18" charset="0"/>
                          </a:rPr>
                          <m:t>𝑃</m:t>
                        </m:r>
                      </m:e>
                      <m:sup>
                        <m:r>
                          <a:rPr lang="en-US" sz="2400" i="1" kern="0">
                            <a:latin typeface="Cambria Math" panose="02040503050406030204" pitchFamily="18" charset="0"/>
                          </a:rPr>
                          <m:t>𝐴</m:t>
                        </m:r>
                      </m:sup>
                    </m:sSup>
                  </m:oMath>
                </a14:m>
                <a:r>
                  <a:rPr lang="en-US" sz="2400" kern="0" dirty="0"/>
                  <a:t>(the attacker </a:t>
                </a:r>
                <a:r>
                  <a:rPr lang="en-US" sz="2400" kern="0" dirty="0">
                    <a:solidFill>
                      <a:srgbClr val="0070C0"/>
                    </a:solidFill>
                  </a:rPr>
                  <a:t>row player</a:t>
                </a:r>
                <a:r>
                  <a:rPr lang="en-US" sz="2400" kern="0" dirty="0"/>
                  <a:t>) maximizes its payoff, while </a:t>
                </a:r>
                <a14:m>
                  <m:oMath xmlns:m="http://schemas.openxmlformats.org/officeDocument/2006/math">
                    <m:sSup>
                      <m:sSupPr>
                        <m:ctrlPr>
                          <a:rPr lang="en-US" sz="2400" i="1" kern="0">
                            <a:latin typeface="Cambria Math" panose="02040503050406030204" pitchFamily="18" charset="0"/>
                          </a:rPr>
                        </m:ctrlPr>
                      </m:sSupPr>
                      <m:e>
                        <m:r>
                          <a:rPr lang="en-US" sz="2400" i="1" kern="0">
                            <a:latin typeface="Cambria Math" panose="02040503050406030204" pitchFamily="18" charset="0"/>
                          </a:rPr>
                          <m:t>𝑃</m:t>
                        </m:r>
                      </m:e>
                      <m:sup>
                        <m:r>
                          <a:rPr lang="en-US" sz="2400" i="1" kern="0">
                            <a:latin typeface="Cambria Math" panose="02040503050406030204" pitchFamily="18" charset="0"/>
                          </a:rPr>
                          <m:t>𝐷</m:t>
                        </m:r>
                      </m:sup>
                    </m:sSup>
                    <m:r>
                      <a:rPr lang="en-US" sz="2400" kern="0">
                        <a:latin typeface="Cambria Math" panose="02040503050406030204" pitchFamily="18" charset="0"/>
                      </a:rPr>
                      <m:t>,(</m:t>
                    </m:r>
                  </m:oMath>
                </a14:m>
                <a:r>
                  <a:rPr lang="en-US" sz="2400" kern="0" dirty="0"/>
                  <a:t>the </a:t>
                </a:r>
                <a:r>
                  <a:rPr lang="en-US" sz="2400" kern="0" dirty="0">
                    <a:solidFill>
                      <a:srgbClr val="00B050"/>
                    </a:solidFill>
                  </a:rPr>
                  <a:t>defender</a:t>
                </a:r>
                <a:r>
                  <a:rPr lang="en-US" sz="2400" kern="0" dirty="0"/>
                  <a:t> column player) minimizes it’s cost, based on the entries of the game matrix</a:t>
                </a:r>
              </a:p>
              <a:p>
                <a:pPr>
                  <a:defRPr/>
                </a:pPr>
                <a14:m>
                  <m:oMath xmlns:m="http://schemas.openxmlformats.org/officeDocument/2006/math">
                    <m:sSup>
                      <m:sSupPr>
                        <m:ctrlPr>
                          <a:rPr lang="en-US" sz="2400" i="1" kern="0">
                            <a:latin typeface="Cambria Math" panose="02040503050406030204" pitchFamily="18" charset="0"/>
                          </a:rPr>
                        </m:ctrlPr>
                      </m:sSupPr>
                      <m:e>
                        <m:r>
                          <a:rPr lang="en-US" sz="2400" i="1" kern="0">
                            <a:latin typeface="Cambria Math" panose="02040503050406030204" pitchFamily="18" charset="0"/>
                          </a:rPr>
                          <m:t>𝑝</m:t>
                        </m:r>
                      </m:e>
                      <m:sup>
                        <m:r>
                          <a:rPr lang="en-US" sz="2400" i="1" kern="0">
                            <a:latin typeface="Cambria Math" panose="02040503050406030204" pitchFamily="18" charset="0"/>
                          </a:rPr>
                          <m:t>𝐴</m:t>
                        </m:r>
                      </m:sup>
                    </m:sSup>
                    <m:r>
                      <a:rPr lang="en-US" sz="2400" i="1" kern="0">
                        <a:latin typeface="Cambria Math" panose="02040503050406030204" pitchFamily="18" charset="0"/>
                      </a:rPr>
                      <m:t>≔[</m:t>
                    </m:r>
                    <m:sSub>
                      <m:sSubPr>
                        <m:ctrlPr>
                          <a:rPr lang="en-US" sz="2400" i="1" kern="0">
                            <a:latin typeface="Cambria Math" panose="02040503050406030204" pitchFamily="18" charset="0"/>
                          </a:rPr>
                        </m:ctrlPr>
                      </m:sSubPr>
                      <m:e>
                        <m:r>
                          <a:rPr lang="en-US" sz="2400" i="1" kern="0">
                            <a:latin typeface="Cambria Math" panose="02040503050406030204" pitchFamily="18" charset="0"/>
                          </a:rPr>
                          <m:t>𝑝</m:t>
                        </m:r>
                      </m:e>
                      <m:sub>
                        <m:r>
                          <a:rPr lang="en-US" sz="2400" i="1" kern="0">
                            <a:latin typeface="Cambria Math" panose="02040503050406030204" pitchFamily="18" charset="0"/>
                          </a:rPr>
                          <m:t>1</m:t>
                        </m:r>
                      </m:sub>
                    </m:sSub>
                    <m:r>
                      <a:rPr lang="en-US" sz="2400" i="1" kern="0">
                        <a:latin typeface="Cambria Math" panose="02040503050406030204" pitchFamily="18" charset="0"/>
                      </a:rPr>
                      <m:t>,…</m:t>
                    </m:r>
                    <m:sSub>
                      <m:sSubPr>
                        <m:ctrlPr>
                          <a:rPr lang="en-US" sz="2400" i="1" kern="0">
                            <a:latin typeface="Cambria Math" panose="02040503050406030204" pitchFamily="18" charset="0"/>
                          </a:rPr>
                        </m:ctrlPr>
                      </m:sSubPr>
                      <m:e>
                        <m:r>
                          <a:rPr lang="en-US" sz="2400" i="1" kern="0">
                            <a:latin typeface="Cambria Math" panose="02040503050406030204" pitchFamily="18" charset="0"/>
                          </a:rPr>
                          <m:t>𝑝</m:t>
                        </m:r>
                      </m:e>
                      <m:sub>
                        <m:sSub>
                          <m:sSubPr>
                            <m:ctrlPr>
                              <a:rPr lang="en-US" sz="2400" i="1" kern="0">
                                <a:latin typeface="Cambria Math" panose="02040503050406030204" pitchFamily="18" charset="0"/>
                              </a:rPr>
                            </m:ctrlPr>
                          </m:sSubPr>
                          <m:e>
                            <m:r>
                              <a:rPr lang="en-US" sz="2400" i="1" kern="0">
                                <a:latin typeface="Cambria Math" panose="02040503050406030204" pitchFamily="18" charset="0"/>
                              </a:rPr>
                              <m:t>𝑁</m:t>
                            </m:r>
                          </m:e>
                          <m:sub>
                            <m:r>
                              <a:rPr lang="en-US" sz="2400" i="1" kern="0">
                                <a:latin typeface="Cambria Math" panose="02040503050406030204" pitchFamily="18" charset="0"/>
                              </a:rPr>
                              <m:t>𝑎</m:t>
                            </m:r>
                          </m:sub>
                        </m:sSub>
                      </m:sub>
                    </m:sSub>
                    <m:r>
                      <a:rPr lang="en-US" sz="2400" i="1" kern="0">
                        <a:latin typeface="Cambria Math" panose="02040503050406030204" pitchFamily="18" charset="0"/>
                      </a:rPr>
                      <m:t>]</m:t>
                    </m:r>
                  </m:oMath>
                </a14:m>
                <a:r>
                  <a:rPr lang="en-US" sz="2400" kern="0" dirty="0"/>
                  <a:t> is the probability distribution on attacking (action) </a:t>
                </a:r>
                <a14:m>
                  <m:oMath xmlns:m="http://schemas.openxmlformats.org/officeDocument/2006/math">
                    <m:sSup>
                      <m:sSupPr>
                        <m:ctrlPr>
                          <a:rPr lang="en-US" sz="2400" i="1" kern="0">
                            <a:latin typeface="Cambria Math" panose="02040503050406030204" pitchFamily="18" charset="0"/>
                          </a:rPr>
                        </m:ctrlPr>
                      </m:sSupPr>
                      <m:e>
                        <m:r>
                          <a:rPr lang="en-US" sz="2400" i="1" kern="0">
                            <a:latin typeface="Cambria Math" panose="02040503050406030204" pitchFamily="18" charset="0"/>
                          </a:rPr>
                          <m:t>𝐴</m:t>
                        </m:r>
                      </m:e>
                      <m:sup>
                        <m:r>
                          <a:rPr lang="en-US" sz="2400" i="1" kern="0">
                            <a:latin typeface="Cambria Math" panose="02040503050406030204" pitchFamily="18" charset="0"/>
                          </a:rPr>
                          <m:t>𝐴</m:t>
                        </m:r>
                      </m:sup>
                    </m:sSup>
                  </m:oMath>
                </a14:m>
                <a:r>
                  <a:rPr lang="en-US" sz="2400" kern="0" dirty="0"/>
                  <a:t>;</a:t>
                </a:r>
              </a:p>
              <a:p>
                <a:pPr>
                  <a:defRPr/>
                </a:pPr>
                <a14:m>
                  <m:oMath xmlns:m="http://schemas.openxmlformats.org/officeDocument/2006/math">
                    <m:sSup>
                      <m:sSupPr>
                        <m:ctrlPr>
                          <a:rPr lang="en-US" sz="2400" i="1" kern="0">
                            <a:latin typeface="Cambria Math" panose="02040503050406030204" pitchFamily="18" charset="0"/>
                          </a:rPr>
                        </m:ctrlPr>
                      </m:sSupPr>
                      <m:e>
                        <m:r>
                          <a:rPr lang="en-US" sz="2400" i="1" kern="0">
                            <a:latin typeface="Cambria Math" panose="02040503050406030204" pitchFamily="18" charset="0"/>
                          </a:rPr>
                          <m:t>𝑝</m:t>
                        </m:r>
                      </m:e>
                      <m:sup>
                        <m:r>
                          <a:rPr lang="en-US" sz="2400" i="1" kern="0">
                            <a:latin typeface="Cambria Math" panose="02040503050406030204" pitchFamily="18" charset="0"/>
                          </a:rPr>
                          <m:t>𝐷</m:t>
                        </m:r>
                      </m:sup>
                    </m:sSup>
                    <m:r>
                      <a:rPr lang="en-US" sz="2400" i="1" kern="0">
                        <a:latin typeface="Cambria Math" panose="02040503050406030204" pitchFamily="18" charset="0"/>
                      </a:rPr>
                      <m:t>≔[</m:t>
                    </m:r>
                    <m:sSub>
                      <m:sSubPr>
                        <m:ctrlPr>
                          <a:rPr lang="en-US" sz="2400" i="1" kern="0">
                            <a:latin typeface="Cambria Math" panose="02040503050406030204" pitchFamily="18" charset="0"/>
                          </a:rPr>
                        </m:ctrlPr>
                      </m:sSubPr>
                      <m:e>
                        <m:r>
                          <a:rPr lang="en-US" sz="2400" i="1" kern="0">
                            <a:latin typeface="Cambria Math" panose="02040503050406030204" pitchFamily="18" charset="0"/>
                          </a:rPr>
                          <m:t>𝑞</m:t>
                        </m:r>
                      </m:e>
                      <m:sub>
                        <m:r>
                          <a:rPr lang="en-US" sz="2400" i="1" kern="0">
                            <a:latin typeface="Cambria Math" panose="02040503050406030204" pitchFamily="18" charset="0"/>
                          </a:rPr>
                          <m:t>1</m:t>
                        </m:r>
                      </m:sub>
                    </m:sSub>
                    <m:r>
                      <a:rPr lang="en-US" sz="2400" i="1" kern="0">
                        <a:latin typeface="Cambria Math" panose="02040503050406030204" pitchFamily="18" charset="0"/>
                      </a:rPr>
                      <m:t>,…</m:t>
                    </m:r>
                    <m:sSub>
                      <m:sSubPr>
                        <m:ctrlPr>
                          <a:rPr lang="en-US" sz="2400" i="1" kern="0">
                            <a:latin typeface="Cambria Math" panose="02040503050406030204" pitchFamily="18" charset="0"/>
                          </a:rPr>
                        </m:ctrlPr>
                      </m:sSubPr>
                      <m:e>
                        <m:r>
                          <a:rPr lang="en-US" sz="2400" i="1" kern="0">
                            <a:latin typeface="Cambria Math" panose="02040503050406030204" pitchFamily="18" charset="0"/>
                          </a:rPr>
                          <m:t>𝑞</m:t>
                        </m:r>
                      </m:e>
                      <m:sub>
                        <m:sSub>
                          <m:sSubPr>
                            <m:ctrlPr>
                              <a:rPr lang="en-US" sz="2400" i="1" kern="0">
                                <a:latin typeface="Cambria Math" panose="02040503050406030204" pitchFamily="18" charset="0"/>
                              </a:rPr>
                            </m:ctrlPr>
                          </m:sSubPr>
                          <m:e>
                            <m:r>
                              <a:rPr lang="en-US" sz="2400" i="1" kern="0">
                                <a:latin typeface="Cambria Math" panose="02040503050406030204" pitchFamily="18" charset="0"/>
                              </a:rPr>
                              <m:t>𝑁</m:t>
                            </m:r>
                          </m:e>
                          <m:sub>
                            <m:r>
                              <a:rPr lang="en-US" sz="2400" i="1" kern="0">
                                <a:latin typeface="Cambria Math" panose="02040503050406030204" pitchFamily="18" charset="0"/>
                              </a:rPr>
                              <m:t>𝐷</m:t>
                            </m:r>
                          </m:sub>
                        </m:sSub>
                      </m:sub>
                    </m:sSub>
                    <m:r>
                      <a:rPr lang="en-US" sz="2400" i="1" kern="0">
                        <a:latin typeface="Cambria Math" panose="02040503050406030204" pitchFamily="18" charset="0"/>
                      </a:rPr>
                      <m:t>]</m:t>
                    </m:r>
                  </m:oMath>
                </a14:m>
                <a:r>
                  <a:rPr lang="en-US" sz="2400" kern="0" dirty="0"/>
                  <a:t> is the probability distribution on defending (action) </a:t>
                </a:r>
                <a14:m>
                  <m:oMath xmlns:m="http://schemas.openxmlformats.org/officeDocument/2006/math">
                    <m:sSup>
                      <m:sSupPr>
                        <m:ctrlPr>
                          <a:rPr lang="en-US" sz="2400" i="1" kern="0">
                            <a:latin typeface="Cambria Math" panose="02040503050406030204" pitchFamily="18" charset="0"/>
                          </a:rPr>
                        </m:ctrlPr>
                      </m:sSupPr>
                      <m:e>
                        <m:r>
                          <a:rPr lang="en-US" sz="2400" i="1" kern="0">
                            <a:latin typeface="Cambria Math" panose="02040503050406030204" pitchFamily="18" charset="0"/>
                          </a:rPr>
                          <m:t>𝐴</m:t>
                        </m:r>
                      </m:e>
                      <m:sup>
                        <m:r>
                          <a:rPr lang="en-US" sz="2400" i="1" kern="0">
                            <a:latin typeface="Cambria Math" panose="02040503050406030204" pitchFamily="18" charset="0"/>
                          </a:rPr>
                          <m:t>𝐷</m:t>
                        </m:r>
                      </m:sup>
                    </m:sSup>
                  </m:oMath>
                </a14:m>
                <a:r>
                  <a:rPr lang="en-US" sz="2400" kern="0" dirty="0"/>
                  <a:t>;</a:t>
                </a:r>
              </a:p>
              <a:p>
                <a:pPr>
                  <a:defRPr/>
                </a:pPr>
                <a14:m>
                  <m:oMath xmlns:m="http://schemas.openxmlformats.org/officeDocument/2006/math">
                    <m:r>
                      <a:rPr lang="en-US" sz="2400" i="1" kern="0" dirty="0">
                        <a:latin typeface="Cambria Math" panose="02040503050406030204" pitchFamily="18" charset="0"/>
                        <a:ea typeface="Cambria Math" panose="02040503050406030204" pitchFamily="18" charset="0"/>
                      </a:rPr>
                      <m:t>0≤</m:t>
                    </m:r>
                    <m:sSub>
                      <m:sSubPr>
                        <m:ctrlPr>
                          <a:rPr lang="en-US" sz="2400" i="1" kern="0" dirty="0">
                            <a:latin typeface="Cambria Math" panose="02040503050406030204" pitchFamily="18" charset="0"/>
                          </a:rPr>
                        </m:ctrlPr>
                      </m:sSubPr>
                      <m:e>
                        <m:r>
                          <a:rPr lang="en-US" sz="2400" i="1" kern="0" dirty="0">
                            <a:latin typeface="Cambria Math" panose="02040503050406030204" pitchFamily="18" charset="0"/>
                          </a:rPr>
                          <m:t>𝑝</m:t>
                        </m:r>
                      </m:e>
                      <m:sub>
                        <m:r>
                          <a:rPr lang="en-US" sz="2400" i="1" kern="0" dirty="0">
                            <a:latin typeface="Cambria Math" panose="02040503050406030204" pitchFamily="18" charset="0"/>
                          </a:rPr>
                          <m:t>𝑖</m:t>
                        </m:r>
                      </m:sub>
                    </m:sSub>
                    <m:r>
                      <a:rPr lang="en-US" sz="2400" i="1" kern="0" dirty="0">
                        <a:latin typeface="Cambria Math" panose="02040503050406030204" pitchFamily="18" charset="0"/>
                      </a:rPr>
                      <m:t>,</m:t>
                    </m:r>
                    <m:sSub>
                      <m:sSubPr>
                        <m:ctrlPr>
                          <a:rPr lang="en-US" sz="2400" i="1" kern="0" dirty="0">
                            <a:latin typeface="Cambria Math" panose="02040503050406030204" pitchFamily="18" charset="0"/>
                          </a:rPr>
                        </m:ctrlPr>
                      </m:sSubPr>
                      <m:e>
                        <m:r>
                          <a:rPr lang="en-US" sz="2400" i="1" kern="0" dirty="0">
                            <a:latin typeface="Cambria Math" panose="02040503050406030204" pitchFamily="18" charset="0"/>
                          </a:rPr>
                          <m:t>𝑞</m:t>
                        </m:r>
                      </m:e>
                      <m:sub>
                        <m:r>
                          <a:rPr lang="en-US" sz="2400" i="1" kern="0" dirty="0">
                            <a:latin typeface="Cambria Math" panose="02040503050406030204" pitchFamily="18" charset="0"/>
                          </a:rPr>
                          <m:t>𝑖</m:t>
                        </m:r>
                      </m:sub>
                    </m:sSub>
                    <m:r>
                      <a:rPr lang="en-US" sz="2400" i="1" kern="0" dirty="0">
                        <a:latin typeface="Cambria Math" panose="02040503050406030204" pitchFamily="18" charset="0"/>
                        <a:ea typeface="Cambria Math" panose="02040503050406030204" pitchFamily="18" charset="0"/>
                      </a:rPr>
                      <m:t>≤1</m:t>
                    </m:r>
                  </m:oMath>
                </a14:m>
                <a:r>
                  <a:rPr lang="en-US" sz="2400" kern="0" dirty="0"/>
                  <a:t>; </a:t>
                </a:r>
                <a14:m>
                  <m:oMath xmlns:m="http://schemas.openxmlformats.org/officeDocument/2006/math">
                    <m:nary>
                      <m:naryPr>
                        <m:chr m:val="∑"/>
                        <m:limLoc m:val="subSup"/>
                        <m:supHide m:val="on"/>
                        <m:ctrlPr>
                          <a:rPr lang="en-US" sz="2400" i="1" kern="0">
                            <a:latin typeface="Cambria Math" panose="02040503050406030204" pitchFamily="18" charset="0"/>
                          </a:rPr>
                        </m:ctrlPr>
                      </m:naryPr>
                      <m:sub>
                        <m:r>
                          <m:rPr>
                            <m:brk m:alnAt="9"/>
                          </m:rPr>
                          <a:rPr lang="en-US" sz="2400" i="1" kern="0">
                            <a:latin typeface="Cambria Math" panose="02040503050406030204" pitchFamily="18" charset="0"/>
                          </a:rPr>
                          <m:t>𝑖</m:t>
                        </m:r>
                      </m:sub>
                      <m:sup/>
                      <m:e>
                        <m:sSub>
                          <m:sSubPr>
                            <m:ctrlPr>
                              <a:rPr lang="en-US" sz="2400" i="1" kern="0">
                                <a:latin typeface="Cambria Math" panose="02040503050406030204" pitchFamily="18" charset="0"/>
                              </a:rPr>
                            </m:ctrlPr>
                          </m:sSubPr>
                          <m:e>
                            <m:r>
                              <a:rPr lang="en-US" sz="2400" i="1" kern="0">
                                <a:latin typeface="Cambria Math" panose="02040503050406030204" pitchFamily="18" charset="0"/>
                              </a:rPr>
                              <m:t>𝑝</m:t>
                            </m:r>
                          </m:e>
                          <m:sub>
                            <m:r>
                              <a:rPr lang="en-US" sz="2400" i="1" kern="0">
                                <a:latin typeface="Cambria Math" panose="02040503050406030204" pitchFamily="18" charset="0"/>
                              </a:rPr>
                              <m:t>𝑖</m:t>
                            </m:r>
                          </m:sub>
                        </m:sSub>
                      </m:e>
                    </m:nary>
                    <m:r>
                      <a:rPr lang="en-US" sz="2400" i="1" kern="0">
                        <a:latin typeface="Cambria Math" panose="02040503050406030204" pitchFamily="18" charset="0"/>
                      </a:rPr>
                      <m:t>=</m:t>
                    </m:r>
                    <m:nary>
                      <m:naryPr>
                        <m:chr m:val="∑"/>
                        <m:limLoc m:val="subSup"/>
                        <m:supHide m:val="on"/>
                        <m:ctrlPr>
                          <a:rPr lang="en-US" sz="2400" i="1" kern="0">
                            <a:latin typeface="Cambria Math" panose="02040503050406030204" pitchFamily="18" charset="0"/>
                          </a:rPr>
                        </m:ctrlPr>
                      </m:naryPr>
                      <m:sub>
                        <m:r>
                          <m:rPr>
                            <m:brk m:alnAt="9"/>
                          </m:rPr>
                          <a:rPr lang="en-US" sz="2400" i="1" kern="0">
                            <a:latin typeface="Cambria Math" panose="02040503050406030204" pitchFamily="18" charset="0"/>
                          </a:rPr>
                          <m:t>𝑖</m:t>
                        </m:r>
                      </m:sub>
                      <m:sup/>
                      <m:e>
                        <m:sSub>
                          <m:sSubPr>
                            <m:ctrlPr>
                              <a:rPr lang="en-US" sz="2400" i="1" kern="0">
                                <a:latin typeface="Cambria Math" panose="02040503050406030204" pitchFamily="18" charset="0"/>
                              </a:rPr>
                            </m:ctrlPr>
                          </m:sSubPr>
                          <m:e>
                            <m:r>
                              <a:rPr lang="en-US" sz="2400" i="1" kern="0">
                                <a:latin typeface="Cambria Math" panose="02040503050406030204" pitchFamily="18" charset="0"/>
                              </a:rPr>
                              <m:t>𝑞</m:t>
                            </m:r>
                          </m:e>
                          <m:sub>
                            <m:r>
                              <a:rPr lang="en-US" sz="2400" i="1" kern="0">
                                <a:latin typeface="Cambria Math" panose="02040503050406030204" pitchFamily="18" charset="0"/>
                              </a:rPr>
                              <m:t>𝑖</m:t>
                            </m:r>
                          </m:sub>
                        </m:sSub>
                        <m:r>
                          <a:rPr lang="en-US" sz="2400" i="1" kern="0">
                            <a:latin typeface="Cambria Math" panose="02040503050406030204" pitchFamily="18" charset="0"/>
                          </a:rPr>
                          <m:t>=1</m:t>
                        </m:r>
                      </m:e>
                    </m:nary>
                  </m:oMath>
                </a14:m>
                <a:endParaRPr lang="en-US" sz="2400" kern="0" dirty="0"/>
              </a:p>
              <a:p>
                <a:r>
                  <a:rPr lang="en-US" sz="2400" b="1" kern="0" dirty="0">
                    <a:solidFill>
                      <a:srgbClr val="FF0000"/>
                    </a:solidFill>
                  </a:rPr>
                  <a:t>Nash Equilibrium solution </a:t>
                </a:r>
                <a:r>
                  <a:rPr lang="en-US" sz="2400" kern="0" dirty="0"/>
                  <a:t>is denoted by the pair of probability distributions (</a:t>
                </a:r>
                <a:r>
                  <a:rPr lang="en-US" sz="2400" i="1" kern="0" dirty="0"/>
                  <a:t>p*,q*</a:t>
                </a:r>
                <a:r>
                  <a:rPr lang="en-US" sz="2400" kern="0" dirty="0"/>
                  <a:t>). </a:t>
                </a:r>
              </a:p>
              <a:p>
                <a:r>
                  <a:rPr lang="en-US" sz="2400" kern="0" dirty="0"/>
                  <a:t>The pair(</a:t>
                </a:r>
                <a:r>
                  <a:rPr lang="en-US" sz="2400" i="1" kern="0" dirty="0"/>
                  <a:t>v</a:t>
                </a:r>
                <a:r>
                  <a:rPr lang="en-US" sz="2400" i="1" kern="0" baseline="30000" dirty="0"/>
                  <a:t>A∗</a:t>
                </a:r>
                <a:r>
                  <a:rPr lang="en-US" sz="2400" i="1" kern="0" dirty="0"/>
                  <a:t>,v</a:t>
                </a:r>
                <a:r>
                  <a:rPr lang="en-US" sz="2400" i="1" kern="0" baseline="30000" dirty="0"/>
                  <a:t>D∗</a:t>
                </a:r>
                <a:r>
                  <a:rPr lang="en-US" sz="2400" kern="0" dirty="0"/>
                  <a:t>) = (</a:t>
                </a:r>
                <a:r>
                  <a:rPr lang="en-US" sz="2400" i="1" kern="0" dirty="0"/>
                  <a:t>p*</a:t>
                </a:r>
                <a:r>
                  <a:rPr lang="en-US" sz="2400" i="1" kern="0" dirty="0" err="1"/>
                  <a:t>G</a:t>
                </a:r>
                <a:r>
                  <a:rPr lang="en-US" sz="2400" i="1" kern="0" baseline="30000" dirty="0" err="1"/>
                  <a:t>A</a:t>
                </a:r>
                <a:r>
                  <a:rPr lang="en-US" sz="2400" i="1" kern="0" dirty="0" err="1"/>
                  <a:t>q</a:t>
                </a:r>
                <a:r>
                  <a:rPr lang="en-US" sz="2400" i="1" kern="0" dirty="0"/>
                  <a:t>*</a:t>
                </a:r>
                <a:r>
                  <a:rPr lang="en-US" sz="2400" i="1" kern="0" baseline="30000" dirty="0"/>
                  <a:t>T</a:t>
                </a:r>
                <a:r>
                  <a:rPr lang="en-US" sz="2400" i="1" kern="0" dirty="0"/>
                  <a:t> , p*</a:t>
                </a:r>
                <a:r>
                  <a:rPr lang="en-US" sz="2400" i="1" kern="0" dirty="0" err="1"/>
                  <a:t>G</a:t>
                </a:r>
                <a:r>
                  <a:rPr lang="en-US" sz="2400" i="1" kern="0" baseline="30000" dirty="0" err="1"/>
                  <a:t>D</a:t>
                </a:r>
                <a:r>
                  <a:rPr lang="en-US" sz="2400" i="1" kern="0" dirty="0" err="1"/>
                  <a:t>q</a:t>
                </a:r>
                <a:r>
                  <a:rPr lang="en-US" sz="2400" i="1" kern="0" dirty="0"/>
                  <a:t>*</a:t>
                </a:r>
                <a:r>
                  <a:rPr lang="en-US" sz="2400" i="1" kern="0" baseline="30000" dirty="0"/>
                  <a:t>T</a:t>
                </a:r>
                <a:r>
                  <a:rPr lang="en-US" sz="2400" kern="0" dirty="0"/>
                  <a:t>), is the NE outcome of the security game for </a:t>
                </a:r>
                <a:r>
                  <a:rPr lang="en-US" sz="2400" i="1" kern="0" dirty="0"/>
                  <a:t>P</a:t>
                </a:r>
                <a:r>
                  <a:rPr lang="en-US" sz="2400" i="1" kern="0" baseline="30000" dirty="0"/>
                  <a:t>A</a:t>
                </a:r>
                <a:r>
                  <a:rPr lang="en-US" sz="2400" i="1" kern="0" dirty="0"/>
                  <a:t> </a:t>
                </a:r>
                <a:r>
                  <a:rPr lang="en-US" sz="2400" kern="0" dirty="0"/>
                  <a:t>and </a:t>
                </a:r>
                <a:r>
                  <a:rPr lang="en-US" sz="2400" i="1" kern="0" dirty="0"/>
                  <a:t>P</a:t>
                </a:r>
                <a:r>
                  <a:rPr lang="en-US" sz="2400" i="1" kern="0" baseline="30000" dirty="0"/>
                  <a:t>D</a:t>
                </a:r>
                <a:r>
                  <a:rPr lang="en-US" sz="2400" kern="0" dirty="0"/>
                  <a:t>, respectively, where [</a:t>
                </a:r>
                <a:r>
                  <a:rPr lang="en-US" sz="2400" i="1" kern="0" dirty="0"/>
                  <a:t>.</a:t>
                </a:r>
                <a:r>
                  <a:rPr lang="en-US" sz="2400" kern="0" dirty="0"/>
                  <a:t>]</a:t>
                </a:r>
                <a:r>
                  <a:rPr lang="en-US" sz="2400" i="1" kern="0" baseline="30000" dirty="0"/>
                  <a:t>T</a:t>
                </a:r>
                <a:r>
                  <a:rPr lang="en-US" sz="2400" i="1" kern="0" dirty="0"/>
                  <a:t> </a:t>
                </a:r>
                <a:r>
                  <a:rPr lang="en-US" sz="2400" kern="0" dirty="0"/>
                  <a:t>stands for the transpose of a vector or a matrix.</a:t>
                </a:r>
              </a:p>
              <a:p>
                <a:pPr>
                  <a:defRPr/>
                </a:pPr>
                <a:endParaRPr lang="en-US" sz="2400" kern="0" dirty="0"/>
              </a:p>
            </p:txBody>
          </p:sp>
        </mc:Choice>
        <mc:Fallback>
          <p:sp>
            <p:nvSpPr>
              <p:cNvPr id="8" name="Rectangle 3"/>
              <p:cNvSpPr txBox="1">
                <a:spLocks noRot="1" noChangeAspect="1" noMove="1" noResize="1" noEditPoints="1" noAdjustHandles="1" noChangeArrowheads="1" noChangeShapeType="1" noTextEdit="1"/>
              </p:cNvSpPr>
              <p:nvPr/>
            </p:nvSpPr>
            <p:spPr bwMode="auto">
              <a:xfrm>
                <a:off x="-1" y="1417638"/>
                <a:ext cx="9144001" cy="5440362"/>
              </a:xfrm>
              <a:prstGeom prst="rect">
                <a:avLst/>
              </a:prstGeom>
              <a:blipFill>
                <a:blip r:embed="rId3"/>
                <a:stretch>
                  <a:fillRect l="-1000" t="-785" r="-1533" b="-336"/>
                </a:stretch>
              </a:blipFill>
              <a:ln>
                <a:noFill/>
              </a:ln>
              <a:effectLst>
                <a:softEdge rad="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70732665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9" name="Rectangle 2"/>
          <p:cNvSpPr txBox="1">
            <a:spLocks noChangeArrowheads="1"/>
          </p:cNvSpPr>
          <p:nvPr/>
        </p:nvSpPr>
        <p:spPr>
          <a:xfrm>
            <a:off x="457200" y="385899"/>
            <a:ext cx="8229600" cy="1143000"/>
          </a:xfrm>
          <a:prstGeom prst="rect">
            <a:avLst/>
          </a:prstGeom>
        </p:spPr>
        <p:txBody>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kern="0" dirty="0">
                <a:ln w="28575" cap="rnd" cmpd="dbl">
                  <a:solidFill>
                    <a:schemeClr val="tx1"/>
                  </a:solidFill>
                  <a:prstDash val="solid"/>
                </a:ln>
              </a:rPr>
              <a:t>Stochastic Games</a:t>
            </a:r>
            <a:endParaRPr lang="en-US" altLang="en-US" kern="0" dirty="0">
              <a:ln w="15875" cmpd="dbl">
                <a:solidFill>
                  <a:schemeClr val="tx1"/>
                </a:solidFill>
              </a:ln>
            </a:endParaRPr>
          </a:p>
        </p:txBody>
      </p:sp>
      <p:pic>
        <p:nvPicPr>
          <p:cNvPr id="3337" name="Picture 265" descr="https://www.nitrd.gov/images/cybersecurity.jpg"/>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0175" y="4886325"/>
            <a:ext cx="2553826" cy="1961573"/>
          </a:xfrm>
          <a:prstGeom prst="rect">
            <a:avLst/>
          </a:prstGeom>
          <a:noFill/>
          <a:extLst>
            <a:ext uri="{909E8E84-426E-40DD-AFC4-6F175D3DCCD1}">
              <a14:hiddenFill xmlns:a14="http://schemas.microsoft.com/office/drawing/2010/main">
                <a:solidFill>
                  <a:srgbClr val="FFFFFF"/>
                </a:solidFill>
              </a14:hiddenFill>
            </a:ext>
          </a:extLst>
        </p:spPr>
      </p:pic>
      <p:pic>
        <p:nvPicPr>
          <p:cNvPr id="3339" name="Picture 267" descr="http://elearning.grena.ge/pluginfile.php/942/block_html/content/securit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10350" y="1363042"/>
            <a:ext cx="2527300" cy="1891526"/>
          </a:xfrm>
          <a:prstGeom prst="rect">
            <a:avLst/>
          </a:prstGeom>
          <a:noFill/>
          <a:extLst>
            <a:ext uri="{909E8E84-426E-40DD-AFC4-6F175D3DCCD1}">
              <a14:hiddenFill xmlns:a14="http://schemas.microsoft.com/office/drawing/2010/main">
                <a:solidFill>
                  <a:srgbClr val="FFFFFF"/>
                </a:solidFill>
              </a14:hiddenFill>
            </a:ext>
          </a:extLst>
        </p:spPr>
      </p:pic>
      <p:pic>
        <p:nvPicPr>
          <p:cNvPr id="3345" name="Picture 273" descr="http://www.pnnl.gov/nationalsecurity/images/WebPetals/Nonpro-web-petals/nonproliferation-cyberglow-web.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90174" y="3023543"/>
            <a:ext cx="2547475" cy="197106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2"/>
          <p:cNvSpPr txBox="1">
            <a:spLocks noChangeArrowheads="1"/>
          </p:cNvSpPr>
          <p:nvPr/>
        </p:nvSpPr>
        <p:spPr>
          <a:xfrm>
            <a:off x="457200" y="385899"/>
            <a:ext cx="8229600" cy="1143000"/>
          </a:xfrm>
          <a:prstGeom prst="rect">
            <a:avLst/>
          </a:prstGeom>
        </p:spPr>
        <p:txBody>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kern="0" dirty="0">
                <a:ln w="28575" cap="rnd" cmpd="dbl">
                  <a:solidFill>
                    <a:schemeClr val="tx1"/>
                  </a:solidFill>
                  <a:prstDash val="solid"/>
                </a:ln>
              </a:rPr>
              <a:t>Stochastic Games</a:t>
            </a:r>
            <a:endParaRPr lang="en-US" altLang="en-US" kern="0" dirty="0">
              <a:ln w="15875" cmpd="dbl">
                <a:solidFill>
                  <a:schemeClr val="tx1"/>
                </a:solidFill>
              </a:ln>
            </a:endParaRPr>
          </a:p>
        </p:txBody>
      </p:sp>
      <p:pic>
        <p:nvPicPr>
          <p:cNvPr id="16" name="Picture 265" descr="https://www.nitrd.gov/images/cybersecurity.jpg"/>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0175" y="4886325"/>
            <a:ext cx="2553826" cy="196157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67" descr="http://elearning.grena.ge/pluginfile.php/942/block_html/content/securit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10350" y="1363042"/>
            <a:ext cx="2527300" cy="189152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73" descr="http://www.pnnl.gov/nationalsecurity/images/WebPetals/Nonpro-web-petals/nonproliferation-cyberglow-web.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90174" y="3023543"/>
            <a:ext cx="2547475" cy="197106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6350" y="1476713"/>
            <a:ext cx="6577472" cy="4678910"/>
          </a:xfrm>
          <a:prstGeom prst="rect">
            <a:avLst/>
          </a:prstGeom>
          <a:effectLst>
            <a:glow rad="63500">
              <a:schemeClr val="accent2">
                <a:satMod val="175000"/>
                <a:alpha val="40000"/>
              </a:schemeClr>
            </a:glow>
          </a:effectLst>
        </p:spPr>
        <p:txBody>
          <a:bodyPr wrap="square">
            <a:spAutoFit/>
          </a:bodyPr>
          <a:lstStyle/>
          <a:p>
            <a:pPr marL="571500" lvl="0" indent="400050">
              <a:lnSpc>
                <a:spcPct val="107000"/>
              </a:lnSpc>
              <a:spcBef>
                <a:spcPts val="0"/>
              </a:spcBef>
              <a:spcAft>
                <a:spcPts val="0"/>
              </a:spcAft>
              <a:buFont typeface="Arial" panose="020B0604020202020204" pitchFamily="34" charset="0"/>
              <a:buChar char="•"/>
              <a:tabLst>
                <a:tab pos="8401050" algn="l"/>
              </a:tabLst>
            </a:pPr>
            <a:r>
              <a:rPr lang="en-US" sz="2000" dirty="0">
                <a:cs typeface="Arial" panose="020B0604020202020204" pitchFamily="34" charset="0"/>
              </a:rPr>
              <a:t> </a:t>
            </a:r>
            <a:r>
              <a:rPr lang="en-US" altLang="en-US" sz="2000" dirty="0">
                <a:latin typeface="Calibri" panose="020F0502020204030204" pitchFamily="34" charset="0"/>
                <a:ea typeface="Calibri" panose="020F0502020204030204" pitchFamily="34" charset="0"/>
                <a:cs typeface="Times New Roman" panose="02020603050405020304" pitchFamily="18" charset="0"/>
              </a:rPr>
              <a:t>A 2-person stochastic game with finite state action spaces is given by </a:t>
            </a:r>
            <a:endParaRPr lang="en-US" altLang="en-US" sz="2000" dirty="0"/>
          </a:p>
          <a:p>
            <a:pPr marL="571500" lvl="0" indent="400050">
              <a:lnSpc>
                <a:spcPct val="107000"/>
              </a:lnSpc>
              <a:spcBef>
                <a:spcPts val="0"/>
              </a:spcBef>
              <a:spcAft>
                <a:spcPts val="0"/>
              </a:spcAft>
              <a:buFont typeface="Arial" panose="020B0604020202020204" pitchFamily="34" charset="0"/>
              <a:buChar char="•"/>
              <a:tabLst>
                <a:tab pos="8401050" algn="l"/>
              </a:tabLst>
            </a:pPr>
            <a:r>
              <a:rPr lang="en-US" altLang="en-US" sz="2000" dirty="0">
                <a:latin typeface="Calibri" panose="020F0502020204030204" pitchFamily="34" charset="0"/>
                <a:ea typeface="Calibri" panose="020F0502020204030204" pitchFamily="34" charset="0"/>
                <a:cs typeface="Times New Roman" panose="02020603050405020304" pitchFamily="18" charset="0"/>
              </a:rPr>
              <a:t>Where </a:t>
            </a:r>
            <a:r>
              <a:rPr lang="en-US" sz="2000" i="1" dirty="0"/>
              <a:t>S</a:t>
            </a:r>
            <a:r>
              <a:rPr lang="en-US" sz="2000" dirty="0"/>
              <a:t>-finite state space, </a:t>
            </a:r>
            <a:r>
              <a:rPr lang="en-US" sz="2000" i="1" dirty="0"/>
              <a:t>A(s)</a:t>
            </a:r>
            <a:r>
              <a:rPr lang="en-US" sz="2000" dirty="0"/>
              <a:t> &amp; </a:t>
            </a:r>
            <a:r>
              <a:rPr lang="en-US" sz="2000" i="1" dirty="0"/>
              <a:t>B(s)</a:t>
            </a:r>
            <a:r>
              <a:rPr lang="en-US" sz="2000" dirty="0"/>
              <a:t> are finite set of admissible actions in state </a:t>
            </a:r>
            <a:r>
              <a:rPr lang="en-US" sz="2000" i="1" dirty="0"/>
              <a:t>s </a:t>
            </a:r>
            <a:r>
              <a:rPr lang="en-US" sz="2000" dirty="0"/>
              <a:t>for player 1 &amp; player 2, respectively, </a:t>
            </a:r>
            <a:endParaRPr lang="en-US" altLang="en-US" sz="2000" dirty="0"/>
          </a:p>
          <a:p>
            <a:pPr marL="571500" indent="400050">
              <a:lnSpc>
                <a:spcPct val="107000"/>
              </a:lnSpc>
              <a:spcBef>
                <a:spcPts val="0"/>
              </a:spcBef>
              <a:spcAft>
                <a:spcPts val="0"/>
              </a:spcAft>
              <a:buFont typeface="Arial" panose="020B0604020202020204" pitchFamily="34" charset="0"/>
              <a:buChar char="•"/>
              <a:tabLst>
                <a:tab pos="8401050" algn="l"/>
              </a:tabLst>
            </a:pPr>
            <a:r>
              <a:rPr lang="en-US" sz="2000" i="1" dirty="0">
                <a:solidFill>
                  <a:srgbClr val="00B050"/>
                </a:solidFill>
              </a:rPr>
              <a:t>p=p(</a:t>
            </a:r>
            <a:r>
              <a:rPr lang="en-US" sz="2000" i="1" dirty="0" err="1">
                <a:solidFill>
                  <a:srgbClr val="00B050"/>
                </a:solidFill>
              </a:rPr>
              <a:t>s,a,b,z</a:t>
            </a:r>
            <a:r>
              <a:rPr lang="en-US" sz="2000" i="1" dirty="0">
                <a:solidFill>
                  <a:srgbClr val="00B050"/>
                </a:solidFill>
              </a:rPr>
              <a:t>)</a:t>
            </a:r>
            <a:r>
              <a:rPr lang="en-US" sz="2000" dirty="0"/>
              <a:t> is the transition probability from state s to z with actions </a:t>
            </a:r>
            <a:r>
              <a:rPr lang="en-US" sz="2000" i="1" dirty="0"/>
              <a:t>a &amp; b</a:t>
            </a:r>
            <a:r>
              <a:rPr lang="en-US" sz="2000" dirty="0"/>
              <a:t>. </a:t>
            </a:r>
          </a:p>
          <a:p>
            <a:pPr marL="571500" indent="0">
              <a:lnSpc>
                <a:spcPct val="107000"/>
              </a:lnSpc>
              <a:spcBef>
                <a:spcPts val="0"/>
              </a:spcBef>
              <a:spcAft>
                <a:spcPts val="0"/>
              </a:spcAft>
              <a:buNone/>
              <a:tabLst>
                <a:tab pos="8401050" algn="l"/>
              </a:tabLst>
            </a:pPr>
            <a:r>
              <a:rPr lang="en-US" sz="2000" dirty="0">
                <a:solidFill>
                  <a:srgbClr val="C00000"/>
                </a:solidFill>
                <a:cs typeface="Arial" panose="020B0604020202020204" pitchFamily="34" charset="0"/>
              </a:rPr>
              <a:t>                      </a:t>
            </a:r>
            <a:r>
              <a:rPr lang="en-US" sz="2000" dirty="0">
                <a:cs typeface="Arial" panose="020B0604020202020204" pitchFamily="34" charset="0"/>
              </a:rPr>
              <a:t> </a:t>
            </a:r>
            <a:r>
              <a:rPr lang="en-US" sz="2000" dirty="0"/>
              <a:t>is the reward function.              is the discount factor.</a:t>
            </a:r>
          </a:p>
          <a:p>
            <a:pPr marL="571500" indent="0">
              <a:lnSpc>
                <a:spcPct val="107000"/>
              </a:lnSpc>
              <a:spcBef>
                <a:spcPts val="0"/>
              </a:spcBef>
              <a:spcAft>
                <a:spcPts val="0"/>
              </a:spcAft>
              <a:buNone/>
              <a:tabLst>
                <a:tab pos="8401050" algn="l"/>
              </a:tabLst>
            </a:pPr>
            <a:r>
              <a:rPr lang="en-US" sz="2000" dirty="0"/>
              <a:t>If  </a:t>
            </a:r>
          </a:p>
          <a:p>
            <a:pPr marL="571500" indent="0">
              <a:lnSpc>
                <a:spcPct val="107000"/>
              </a:lnSpc>
              <a:spcBef>
                <a:spcPts val="0"/>
              </a:spcBef>
              <a:spcAft>
                <a:spcPts val="0"/>
              </a:spcAft>
              <a:buNone/>
              <a:tabLst>
                <a:tab pos="8401050" algn="l"/>
              </a:tabLst>
            </a:pPr>
            <a:endParaRPr lang="en-US" sz="2000" dirty="0">
              <a:cs typeface="Arial" panose="020B0604020202020204" pitchFamily="34" charset="0"/>
            </a:endParaRPr>
          </a:p>
          <a:p>
            <a:pPr marL="571500" indent="0">
              <a:lnSpc>
                <a:spcPct val="107000"/>
              </a:lnSpc>
              <a:spcBef>
                <a:spcPts val="0"/>
              </a:spcBef>
              <a:spcAft>
                <a:spcPts val="0"/>
              </a:spcAft>
              <a:buNone/>
              <a:tabLst>
                <a:tab pos="8401050" algn="l"/>
              </a:tabLst>
            </a:pPr>
            <a:r>
              <a:rPr lang="en-US" sz="2000" dirty="0"/>
              <a:t>The game is called </a:t>
            </a:r>
            <a:r>
              <a:rPr lang="en-US" sz="2000" b="1" dirty="0">
                <a:solidFill>
                  <a:srgbClr val="FF0000"/>
                </a:solidFill>
              </a:rPr>
              <a:t>zero-sum</a:t>
            </a:r>
            <a:r>
              <a:rPr lang="en-US" sz="2000" b="1" dirty="0"/>
              <a:t>, </a:t>
            </a:r>
            <a:r>
              <a:rPr lang="en-US" sz="2000" dirty="0"/>
              <a:t> otherwise </a:t>
            </a:r>
            <a:r>
              <a:rPr lang="en-US" sz="2000" b="1" dirty="0">
                <a:solidFill>
                  <a:srgbClr val="FF0000"/>
                </a:solidFill>
              </a:rPr>
              <a:t>general sum</a:t>
            </a:r>
            <a:r>
              <a:rPr lang="en-US" sz="2000" dirty="0"/>
              <a:t>.</a:t>
            </a:r>
          </a:p>
          <a:p>
            <a:pPr marL="571500" indent="0">
              <a:lnSpc>
                <a:spcPct val="107000"/>
              </a:lnSpc>
              <a:spcBef>
                <a:spcPts val="0"/>
              </a:spcBef>
              <a:spcAft>
                <a:spcPts val="0"/>
              </a:spcAft>
              <a:buNone/>
              <a:tabLst>
                <a:tab pos="8401050" algn="l"/>
              </a:tabLst>
            </a:pPr>
            <a:endParaRPr lang="en-US" sz="2000" dirty="0">
              <a:cs typeface="Arial" panose="020B0604020202020204" pitchFamily="34" charset="0"/>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2389641817"/>
              </p:ext>
            </p:extLst>
          </p:nvPr>
        </p:nvGraphicFramePr>
        <p:xfrm>
          <a:off x="667668" y="3751108"/>
          <a:ext cx="1588527" cy="428367"/>
        </p:xfrm>
        <a:graphic>
          <a:graphicData uri="http://schemas.openxmlformats.org/presentationml/2006/ole">
            <mc:AlternateContent xmlns:mc="http://schemas.openxmlformats.org/markup-compatibility/2006">
              <mc:Choice xmlns:v="urn:schemas-microsoft-com:vml" Requires="v">
                <p:oleObj spid="_x0000_s3513" name="Equation" r:id="rId7" imgW="850900" imgH="228600" progId="Equation.DSMT4">
                  <p:embed/>
                </p:oleObj>
              </mc:Choice>
              <mc:Fallback>
                <p:oleObj name="Equation" r:id="rId7" imgW="850900" imgH="2286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7668" y="3751108"/>
                        <a:ext cx="1588527" cy="428367"/>
                      </a:xfrm>
                      <a:prstGeom prst="rect">
                        <a:avLst/>
                      </a:prstGeom>
                      <a:noFill/>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435299937"/>
              </p:ext>
            </p:extLst>
          </p:nvPr>
        </p:nvGraphicFramePr>
        <p:xfrm>
          <a:off x="4810364" y="3830624"/>
          <a:ext cx="912662" cy="314195"/>
        </p:xfrm>
        <a:graphic>
          <a:graphicData uri="http://schemas.openxmlformats.org/presentationml/2006/ole">
            <mc:AlternateContent xmlns:mc="http://schemas.openxmlformats.org/markup-compatibility/2006">
              <mc:Choice xmlns:v="urn:schemas-microsoft-com:vml" Requires="v">
                <p:oleObj spid="_x0000_s3514" name="Equation" r:id="rId9" imgW="583947" imgH="203112" progId="Equation.DSMT4">
                  <p:embed/>
                </p:oleObj>
              </mc:Choice>
              <mc:Fallback>
                <p:oleObj name="Equation" r:id="rId9" imgW="583947" imgH="203112"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10364" y="3830624"/>
                        <a:ext cx="912662" cy="314195"/>
                      </a:xfrm>
                      <a:prstGeom prst="rect">
                        <a:avLst/>
                      </a:prstGeom>
                      <a:noFill/>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30189141"/>
              </p:ext>
            </p:extLst>
          </p:nvPr>
        </p:nvGraphicFramePr>
        <p:xfrm>
          <a:off x="1197064" y="4510698"/>
          <a:ext cx="4863721" cy="361391"/>
        </p:xfrm>
        <a:graphic>
          <a:graphicData uri="http://schemas.openxmlformats.org/presentationml/2006/ole">
            <mc:AlternateContent xmlns:mc="http://schemas.openxmlformats.org/markup-compatibility/2006">
              <mc:Choice xmlns:v="urn:schemas-microsoft-com:vml" Requires="v">
                <p:oleObj spid="_x0000_s3515" name="Equation" r:id="rId11" imgW="3073400" imgH="228600" progId="Equation.DSMT4">
                  <p:embed/>
                </p:oleObj>
              </mc:Choice>
              <mc:Fallback>
                <p:oleObj name="Equation" r:id="rId11" imgW="3073400" imgH="2286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97064" y="4510698"/>
                        <a:ext cx="4863721" cy="361391"/>
                      </a:xfrm>
                      <a:prstGeom prst="rect">
                        <a:avLst/>
                      </a:prstGeom>
                      <a:noFill/>
                    </p:spPr>
                  </p:pic>
                </p:oleObj>
              </mc:Fallback>
            </mc:AlternateContent>
          </a:graphicData>
        </a:graphic>
      </p:graphicFrame>
    </p:spTree>
    <p:extLst>
      <p:ext uri="{BB962C8B-B14F-4D97-AF65-F5344CB8AC3E}">
        <p14:creationId xmlns:p14="http://schemas.microsoft.com/office/powerpoint/2010/main" val="359788617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31" name="Rectangle 2"/>
          <p:cNvSpPr txBox="1">
            <a:spLocks noChangeArrowheads="1"/>
          </p:cNvSpPr>
          <p:nvPr/>
        </p:nvSpPr>
        <p:spPr>
          <a:xfrm>
            <a:off x="457200" y="274638"/>
            <a:ext cx="8229600" cy="1143000"/>
          </a:xfrm>
          <a:prstGeom prst="rect">
            <a:avLst/>
          </a:prstGeom>
        </p:spPr>
        <p:txBody>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pPr algn="l"/>
            <a:r>
              <a:rPr lang="en-US" kern="0">
                <a:ln w="28575" cap="rnd" cmpd="dbl">
                  <a:solidFill>
                    <a:schemeClr val="tx1"/>
                  </a:solidFill>
                  <a:prstDash val="solid"/>
                </a:ln>
              </a:rPr>
              <a:t> Stochastic Game</a:t>
            </a:r>
            <a:endParaRPr lang="en-US" altLang="en-US" kern="0" dirty="0">
              <a:ln w="15875" cmpd="dbl">
                <a:solidFill>
                  <a:schemeClr val="tx1"/>
                </a:solidFill>
              </a:ln>
            </a:endParaRPr>
          </a:p>
        </p:txBody>
      </p:sp>
      <p:sp>
        <p:nvSpPr>
          <p:cNvPr id="32" name="Rectangle 3"/>
          <p:cNvSpPr txBox="1">
            <a:spLocks noChangeArrowheads="1"/>
          </p:cNvSpPr>
          <p:nvPr/>
        </p:nvSpPr>
        <p:spPr>
          <a:xfrm>
            <a:off x="0" y="1417638"/>
            <a:ext cx="9143386" cy="5440362"/>
          </a:xfrm>
          <a:prstGeom prst="rect">
            <a:avLst/>
          </a:prstGeo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effectLst>
            <a:softEdge rad="0"/>
          </a:effectLst>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914400">
              <a:lnSpc>
                <a:spcPct val="107000"/>
              </a:lnSpc>
              <a:spcBef>
                <a:spcPts val="0"/>
              </a:spcBef>
              <a:spcAft>
                <a:spcPts val="0"/>
              </a:spcAft>
              <a:tabLst>
                <a:tab pos="8401050" algn="l"/>
              </a:tabLst>
            </a:pPr>
            <a:r>
              <a:rPr lang="en-US" sz="2300" kern="0" dirty="0">
                <a:cs typeface="Arial" panose="020B0604020202020204" pitchFamily="34" charset="0"/>
              </a:rPr>
              <a:t> </a:t>
            </a:r>
            <a:r>
              <a:rPr lang="en-US" sz="2400" kern="0" dirty="0"/>
              <a:t>A </a:t>
            </a:r>
            <a:r>
              <a:rPr lang="en-US" sz="2400" b="1" i="1" kern="0" dirty="0">
                <a:solidFill>
                  <a:srgbClr val="FF0000"/>
                </a:solidFill>
              </a:rPr>
              <a:t>strategy</a:t>
            </a:r>
            <a:r>
              <a:rPr lang="en-US" sz="2400" kern="0" dirty="0"/>
              <a:t> for a player is a rule for any given history </a:t>
            </a:r>
          </a:p>
          <a:p>
            <a:pPr marL="914400">
              <a:lnSpc>
                <a:spcPct val="107000"/>
              </a:lnSpc>
              <a:spcBef>
                <a:spcPts val="0"/>
              </a:spcBef>
              <a:spcAft>
                <a:spcPts val="0"/>
              </a:spcAft>
              <a:tabLst>
                <a:tab pos="8401050" algn="l"/>
              </a:tabLst>
            </a:pPr>
            <a:endParaRPr lang="en-US" sz="2400" kern="0" dirty="0">
              <a:cs typeface="Arial" panose="020B0604020202020204" pitchFamily="34" charset="0"/>
            </a:endParaRPr>
          </a:p>
          <a:p>
            <a:pPr marL="914400">
              <a:lnSpc>
                <a:spcPct val="107000"/>
              </a:lnSpc>
              <a:spcBef>
                <a:spcPts val="0"/>
              </a:spcBef>
              <a:spcAft>
                <a:spcPts val="0"/>
              </a:spcAft>
              <a:tabLst>
                <a:tab pos="8401050" algn="l"/>
              </a:tabLst>
            </a:pPr>
            <a:endParaRPr lang="en-US" sz="2400" kern="0" dirty="0">
              <a:cs typeface="Arial" panose="020B0604020202020204" pitchFamily="34" charset="0"/>
            </a:endParaRPr>
          </a:p>
          <a:p>
            <a:pPr marL="571500" indent="0">
              <a:lnSpc>
                <a:spcPct val="107000"/>
              </a:lnSpc>
              <a:spcBef>
                <a:spcPts val="0"/>
              </a:spcBef>
              <a:spcAft>
                <a:spcPts val="0"/>
              </a:spcAft>
              <a:buFontTx/>
              <a:buNone/>
              <a:tabLst>
                <a:tab pos="8401050" algn="l"/>
              </a:tabLst>
            </a:pPr>
            <a:endParaRPr lang="en-US" sz="2400" kern="0" dirty="0">
              <a:cs typeface="Arial" panose="020B0604020202020204" pitchFamily="34" charset="0"/>
            </a:endParaRPr>
          </a:p>
          <a:p>
            <a:pPr marL="571500" indent="0">
              <a:lnSpc>
                <a:spcPct val="107000"/>
              </a:lnSpc>
              <a:spcBef>
                <a:spcPts val="0"/>
              </a:spcBef>
              <a:spcAft>
                <a:spcPts val="0"/>
              </a:spcAft>
              <a:buFontTx/>
              <a:buNone/>
              <a:tabLst>
                <a:tab pos="8401050" algn="l"/>
              </a:tabLst>
            </a:pPr>
            <a:endParaRPr lang="en-US" sz="2400" kern="0" dirty="0">
              <a:cs typeface="Arial" panose="020B0604020202020204" pitchFamily="34" charset="0"/>
            </a:endParaRPr>
          </a:p>
          <a:p>
            <a:pPr marL="571500" indent="0">
              <a:lnSpc>
                <a:spcPct val="107000"/>
              </a:lnSpc>
              <a:spcBef>
                <a:spcPts val="0"/>
              </a:spcBef>
              <a:spcAft>
                <a:spcPts val="0"/>
              </a:spcAft>
              <a:buFontTx/>
              <a:buNone/>
              <a:tabLst>
                <a:tab pos="8401050" algn="l"/>
              </a:tabLst>
            </a:pPr>
            <a:r>
              <a:rPr lang="en-US" sz="2400" kern="0" dirty="0"/>
              <a:t>Such strategies are represented by </a:t>
            </a:r>
          </a:p>
          <a:p>
            <a:pPr marL="571500" indent="0">
              <a:lnSpc>
                <a:spcPct val="107000"/>
              </a:lnSpc>
              <a:spcBef>
                <a:spcPts val="0"/>
              </a:spcBef>
              <a:spcAft>
                <a:spcPts val="0"/>
              </a:spcAft>
              <a:buFontTx/>
              <a:buNone/>
              <a:tabLst>
                <a:tab pos="8401050" algn="l"/>
              </a:tabLst>
            </a:pPr>
            <a:r>
              <a:rPr lang="en-US" sz="2400" kern="0" dirty="0"/>
              <a:t>For initial state </a:t>
            </a:r>
            <a:r>
              <a:rPr lang="en-US" sz="2400" i="1" kern="0" dirty="0"/>
              <a:t>s</a:t>
            </a:r>
            <a:r>
              <a:rPr lang="en-US" sz="2400" kern="0" dirty="0"/>
              <a:t> and any strategy pair</a:t>
            </a:r>
          </a:p>
          <a:p>
            <a:pPr marL="571500" indent="0">
              <a:lnSpc>
                <a:spcPct val="107000"/>
              </a:lnSpc>
              <a:spcBef>
                <a:spcPts val="0"/>
              </a:spcBef>
              <a:spcAft>
                <a:spcPts val="0"/>
              </a:spcAft>
              <a:buFontTx/>
              <a:buNone/>
              <a:tabLst>
                <a:tab pos="8401050" algn="l"/>
              </a:tabLst>
            </a:pPr>
            <a:endParaRPr lang="en-US" sz="2400" kern="0" dirty="0"/>
          </a:p>
          <a:p>
            <a:pPr marL="571500" indent="0">
              <a:lnSpc>
                <a:spcPct val="107000"/>
              </a:lnSpc>
              <a:spcBef>
                <a:spcPts val="0"/>
              </a:spcBef>
              <a:spcAft>
                <a:spcPts val="0"/>
              </a:spcAft>
              <a:buFontTx/>
              <a:buNone/>
              <a:tabLst>
                <a:tab pos="8401050" algn="l"/>
              </a:tabLst>
            </a:pPr>
            <a:endParaRPr lang="en-US" sz="2400" kern="0" dirty="0"/>
          </a:p>
          <a:p>
            <a:pPr marL="571500" indent="0">
              <a:lnSpc>
                <a:spcPct val="107000"/>
              </a:lnSpc>
              <a:spcBef>
                <a:spcPts val="0"/>
              </a:spcBef>
              <a:spcAft>
                <a:spcPts val="0"/>
              </a:spcAft>
              <a:buFontTx/>
              <a:buNone/>
              <a:tabLst>
                <a:tab pos="8401050" algn="l"/>
              </a:tabLst>
            </a:pPr>
            <a:endParaRPr lang="en-US" sz="2400" kern="0" dirty="0"/>
          </a:p>
          <a:p>
            <a:pPr marL="571500" indent="0">
              <a:lnSpc>
                <a:spcPct val="107000"/>
              </a:lnSpc>
              <a:spcBef>
                <a:spcPts val="0"/>
              </a:spcBef>
              <a:spcAft>
                <a:spcPts val="0"/>
              </a:spcAft>
              <a:buFontTx/>
              <a:buNone/>
              <a:tabLst>
                <a:tab pos="8401050" algn="l"/>
              </a:tabLst>
            </a:pPr>
            <a:endParaRPr lang="en-US" sz="2400" kern="0" dirty="0"/>
          </a:p>
          <a:p>
            <a:pPr marL="571500" indent="0">
              <a:lnSpc>
                <a:spcPct val="107000"/>
              </a:lnSpc>
              <a:spcBef>
                <a:spcPts val="0"/>
              </a:spcBef>
              <a:spcAft>
                <a:spcPts val="0"/>
              </a:spcAft>
              <a:buFontTx/>
              <a:buNone/>
              <a:tabLst>
                <a:tab pos="8401050" algn="l"/>
              </a:tabLst>
            </a:pPr>
            <a:r>
              <a:rPr lang="en-US" sz="2400" kern="0" dirty="0"/>
              <a:t>In zero-sum game, player 1 tries to maximize his profit while player 2 tries to minimize the same. </a:t>
            </a:r>
          </a:p>
          <a:p>
            <a:pPr marL="571500" indent="0">
              <a:lnSpc>
                <a:spcPct val="107000"/>
              </a:lnSpc>
              <a:spcBef>
                <a:spcPts val="0"/>
              </a:spcBef>
              <a:spcAft>
                <a:spcPts val="0"/>
              </a:spcAft>
              <a:buFontTx/>
              <a:buNone/>
              <a:tabLst>
                <a:tab pos="8401050" algn="l"/>
              </a:tabLst>
            </a:pPr>
            <a:r>
              <a:rPr lang="en-US" sz="2400" kern="0" dirty="0"/>
              <a:t> </a:t>
            </a:r>
            <a:endParaRPr lang="en-US" sz="2300" kern="0" dirty="0">
              <a:cs typeface="Arial" panose="020B0604020202020204" pitchFamily="34" charset="0"/>
            </a:endParaRPr>
          </a:p>
        </p:txBody>
      </p:sp>
      <p:sp>
        <p:nvSpPr>
          <p:cNvPr id="33" name="Rectangle 4"/>
          <p:cNvSpPr>
            <a:spLocks noChangeArrowheads="1"/>
          </p:cNvSpPr>
          <p:nvPr/>
        </p:nvSpPr>
        <p:spPr bwMode="auto">
          <a:xfrm>
            <a:off x="832022" y="2075934"/>
            <a:ext cx="1114880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34" name="Object 33"/>
          <p:cNvGraphicFramePr>
            <a:graphicFrameLocks noChangeAspect="1"/>
          </p:cNvGraphicFramePr>
          <p:nvPr>
            <p:extLst>
              <p:ext uri="{D42A27DB-BD31-4B8C-83A1-F6EECF244321}">
                <p14:modId xmlns:p14="http://schemas.microsoft.com/office/powerpoint/2010/main" val="1447112436"/>
              </p:ext>
            </p:extLst>
          </p:nvPr>
        </p:nvGraphicFramePr>
        <p:xfrm>
          <a:off x="2597173" y="1947425"/>
          <a:ext cx="4244975" cy="434975"/>
        </p:xfrm>
        <a:graphic>
          <a:graphicData uri="http://schemas.openxmlformats.org/presentationml/2006/ole">
            <mc:AlternateContent xmlns:mc="http://schemas.openxmlformats.org/markup-compatibility/2006">
              <mc:Choice xmlns:v="urn:schemas-microsoft-com:vml" Requires="v">
                <p:oleObj spid="_x0000_s12514" name="Equation" r:id="rId4" imgW="2234880" imgH="228600" progId="Equation.DSMT4">
                  <p:embed/>
                </p:oleObj>
              </mc:Choice>
              <mc:Fallback>
                <p:oleObj name="Equation" r:id="rId4" imgW="2234880" imgH="228600" progId="Equation.DSMT4">
                  <p:embed/>
                  <p:pic>
                    <p:nvPicPr>
                      <p:cNvPr id="0" name=""/>
                      <p:cNvPicPr>
                        <a:picLocks noChangeAspect="1" noChangeArrowheads="1"/>
                      </p:cNvPicPr>
                      <p:nvPr/>
                    </p:nvPicPr>
                    <p:blipFill>
                      <a:blip r:embed="rId5"/>
                      <a:srcRect/>
                      <a:stretch>
                        <a:fillRect/>
                      </a:stretch>
                    </p:blipFill>
                    <p:spPr bwMode="auto">
                      <a:xfrm>
                        <a:off x="2597173" y="1947425"/>
                        <a:ext cx="4244975" cy="434975"/>
                      </a:xfrm>
                      <a:prstGeom prst="rect">
                        <a:avLst/>
                      </a:prstGeom>
                      <a:noFill/>
                    </p:spPr>
                  </p:pic>
                </p:oleObj>
              </mc:Fallback>
            </mc:AlternateContent>
          </a:graphicData>
        </a:graphic>
      </p:graphicFrame>
      <p:sp>
        <p:nvSpPr>
          <p:cNvPr id="35" name="Rectangle 9"/>
          <p:cNvSpPr>
            <a:spLocks noChangeArrowheads="1"/>
          </p:cNvSpPr>
          <p:nvPr/>
        </p:nvSpPr>
        <p:spPr bwMode="auto">
          <a:xfrm>
            <a:off x="457200" y="2566847"/>
            <a:ext cx="735373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en-US" altLang="en-US" sz="24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upto</a:t>
            </a: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stage </a:t>
            </a:r>
            <a:r>
              <a:rPr kumimoji="0" lang="en-US" altLang="en-US" sz="24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
            </a: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helps to choose a  randomized action to use in state </a:t>
            </a:r>
            <a:endParaRPr kumimoji="0" lang="en-US" altLang="en-US" sz="2400" b="0" i="0" u="none" strike="noStrike" cap="none" normalizeH="0" baseline="0" dirty="0">
              <a:ln>
                <a:noFill/>
              </a:ln>
              <a:solidFill>
                <a:schemeClr val="tx1"/>
              </a:solidFill>
              <a:effectLst/>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973009960"/>
              </p:ext>
            </p:extLst>
          </p:nvPr>
        </p:nvGraphicFramePr>
        <p:xfrm>
          <a:off x="1736640" y="2910128"/>
          <a:ext cx="238898" cy="456676"/>
        </p:xfrm>
        <a:graphic>
          <a:graphicData uri="http://schemas.openxmlformats.org/presentationml/2006/ole">
            <mc:AlternateContent xmlns:mc="http://schemas.openxmlformats.org/markup-compatibility/2006">
              <mc:Choice xmlns:v="urn:schemas-microsoft-com:vml" Requires="v">
                <p:oleObj spid="_x0000_s12515" name="Equation" r:id="rId6" imgW="152334" imgH="228501" progId="Equation.DSMT4">
                  <p:embed/>
                </p:oleObj>
              </mc:Choice>
              <mc:Fallback>
                <p:oleObj name="Equation" r:id="rId6" imgW="152334" imgH="228501"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6640" y="2910128"/>
                        <a:ext cx="238898" cy="456676"/>
                      </a:xfrm>
                      <a:prstGeom prst="rect">
                        <a:avLst/>
                      </a:prstGeom>
                      <a:noFill/>
                    </p:spPr>
                  </p:pic>
                </p:oleObj>
              </mc:Fallback>
            </mc:AlternateContent>
          </a:graphicData>
        </a:graphic>
      </p:graphicFrame>
      <p:sp>
        <p:nvSpPr>
          <p:cNvPr id="37" name="Rectangle 36"/>
          <p:cNvSpPr>
            <a:spLocks noChangeArrowheads="1"/>
          </p:cNvSpPr>
          <p:nvPr/>
        </p:nvSpPr>
        <p:spPr bwMode="auto">
          <a:xfrm>
            <a:off x="2055303" y="2950984"/>
            <a:ext cx="176088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stage n.</a:t>
            </a:r>
            <a:endParaRPr kumimoji="0" lang="en-US" altLang="en-US" sz="2400" b="0" i="0" u="none" strike="noStrike" cap="none" normalizeH="0" baseline="0" dirty="0">
              <a:ln>
                <a:noFill/>
              </a:ln>
              <a:solidFill>
                <a:schemeClr val="tx1"/>
              </a:solidFill>
              <a:effectLst/>
            </a:endParaRPr>
          </a:p>
        </p:txBody>
      </p:sp>
      <p:sp>
        <p:nvSpPr>
          <p:cNvPr id="38" name="Rectangle 16"/>
          <p:cNvSpPr>
            <a:spLocks noChangeArrowheads="1"/>
          </p:cNvSpPr>
          <p:nvPr/>
        </p:nvSpPr>
        <p:spPr bwMode="auto">
          <a:xfrm>
            <a:off x="5564848" y="3412649"/>
            <a:ext cx="1480431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39" name="Object 38"/>
          <p:cNvGraphicFramePr>
            <a:graphicFrameLocks noChangeAspect="1"/>
          </p:cNvGraphicFramePr>
          <p:nvPr>
            <p:extLst>
              <p:ext uri="{D42A27DB-BD31-4B8C-83A1-F6EECF244321}">
                <p14:modId xmlns:p14="http://schemas.microsoft.com/office/powerpoint/2010/main" val="3517428592"/>
              </p:ext>
            </p:extLst>
          </p:nvPr>
        </p:nvGraphicFramePr>
        <p:xfrm>
          <a:off x="5564848" y="3412650"/>
          <a:ext cx="986954" cy="370108"/>
        </p:xfrm>
        <a:graphic>
          <a:graphicData uri="http://schemas.openxmlformats.org/presentationml/2006/ole">
            <mc:AlternateContent xmlns:mc="http://schemas.openxmlformats.org/markup-compatibility/2006">
              <mc:Choice xmlns:v="urn:schemas-microsoft-com:vml" Requires="v">
                <p:oleObj spid="_x0000_s12516" name="Equation" r:id="rId8" imgW="609600" imgH="228600" progId="Equation.DSMT4">
                  <p:embed/>
                </p:oleObj>
              </mc:Choice>
              <mc:Fallback>
                <p:oleObj name="Equation" r:id="rId8" imgW="609600" imgH="2286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64848" y="3412650"/>
                        <a:ext cx="986954" cy="370108"/>
                      </a:xfrm>
                      <a:prstGeom prst="rect">
                        <a:avLst/>
                      </a:prstGeom>
                      <a:noFill/>
                    </p:spPr>
                  </p:pic>
                </p:oleObj>
              </mc:Fallback>
            </mc:AlternateContent>
          </a:graphicData>
        </a:graphic>
      </p:graphicFrame>
      <p:sp>
        <p:nvSpPr>
          <p:cNvPr id="40" name="Rectangle 18"/>
          <p:cNvSpPr>
            <a:spLocks noChangeArrowheads="1"/>
          </p:cNvSpPr>
          <p:nvPr/>
        </p:nvSpPr>
        <p:spPr bwMode="auto">
          <a:xfrm>
            <a:off x="5959447" y="3842106"/>
            <a:ext cx="144097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2980374120"/>
              </p:ext>
            </p:extLst>
          </p:nvPr>
        </p:nvGraphicFramePr>
        <p:xfrm>
          <a:off x="5929313" y="3841750"/>
          <a:ext cx="841375" cy="360363"/>
        </p:xfrm>
        <a:graphic>
          <a:graphicData uri="http://schemas.openxmlformats.org/presentationml/2006/ole">
            <mc:AlternateContent xmlns:mc="http://schemas.openxmlformats.org/markup-compatibility/2006">
              <mc:Choice xmlns:v="urn:schemas-microsoft-com:vml" Requires="v">
                <p:oleObj spid="_x0000_s12517" name="Equation" r:id="rId10" imgW="533160" imgH="228600" progId="Equation.DSMT4">
                  <p:embed/>
                </p:oleObj>
              </mc:Choice>
              <mc:Fallback>
                <p:oleObj name="Equation" r:id="rId10" imgW="533160" imgH="228600" progId="Equation.DSMT4">
                  <p:embed/>
                  <p:pic>
                    <p:nvPicPr>
                      <p:cNvPr id="0" name=""/>
                      <p:cNvPicPr>
                        <a:picLocks noChangeAspect="1" noChangeArrowheads="1"/>
                      </p:cNvPicPr>
                      <p:nvPr/>
                    </p:nvPicPr>
                    <p:blipFill>
                      <a:blip r:embed="rId11"/>
                      <a:srcRect/>
                      <a:stretch>
                        <a:fillRect/>
                      </a:stretch>
                    </p:blipFill>
                    <p:spPr bwMode="auto">
                      <a:xfrm>
                        <a:off x="5929313" y="3841750"/>
                        <a:ext cx="841375" cy="360363"/>
                      </a:xfrm>
                      <a:prstGeom prst="rect">
                        <a:avLst/>
                      </a:prstGeom>
                      <a:noFill/>
                    </p:spPr>
                  </p:pic>
                </p:oleObj>
              </mc:Fallback>
            </mc:AlternateContent>
          </a:graphicData>
        </a:graphic>
      </p:graphicFrame>
      <p:sp>
        <p:nvSpPr>
          <p:cNvPr id="42" name="Rectangle 41"/>
          <p:cNvSpPr/>
          <p:nvPr/>
        </p:nvSpPr>
        <p:spPr>
          <a:xfrm>
            <a:off x="459919" y="4302107"/>
            <a:ext cx="3755323" cy="461665"/>
          </a:xfrm>
          <a:prstGeom prst="rect">
            <a:avLst/>
          </a:prstGeom>
        </p:spPr>
        <p:txBody>
          <a:bodyPr wrap="none">
            <a:spAutoFit/>
          </a:bodyPr>
          <a:lstStyle/>
          <a:p>
            <a:r>
              <a:rPr lang="en-US"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discounted reward</a:t>
            </a:r>
            <a:r>
              <a:rPr lang="en-US" sz="2400" dirty="0">
                <a:latin typeface="Calibri" panose="020F0502020204030204" pitchFamily="34" charset="0"/>
                <a:ea typeface="Calibri" panose="020F0502020204030204" pitchFamily="34" charset="0"/>
                <a:cs typeface="Times New Roman" panose="02020603050405020304" pitchFamily="18" charset="0"/>
              </a:rPr>
              <a:t> to player </a:t>
            </a:r>
            <a:endParaRPr lang="en-US" sz="2400" dirty="0"/>
          </a:p>
        </p:txBody>
      </p:sp>
      <p:sp>
        <p:nvSpPr>
          <p:cNvPr id="43" name="Rectangle 26"/>
          <p:cNvSpPr>
            <a:spLocks noChangeArrowheads="1"/>
          </p:cNvSpPr>
          <p:nvPr/>
        </p:nvSpPr>
        <p:spPr bwMode="auto">
          <a:xfrm flipV="1">
            <a:off x="4265447" y="4486772"/>
            <a:ext cx="1235892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4" name="Object 43"/>
          <p:cNvGraphicFramePr>
            <a:graphicFrameLocks noChangeAspect="1"/>
          </p:cNvGraphicFramePr>
          <p:nvPr>
            <p:extLst>
              <p:ext uri="{D42A27DB-BD31-4B8C-83A1-F6EECF244321}">
                <p14:modId xmlns:p14="http://schemas.microsoft.com/office/powerpoint/2010/main" val="42663673"/>
              </p:ext>
            </p:extLst>
          </p:nvPr>
        </p:nvGraphicFramePr>
        <p:xfrm>
          <a:off x="4265447" y="4379053"/>
          <a:ext cx="864617" cy="307745"/>
        </p:xfrm>
        <a:graphic>
          <a:graphicData uri="http://schemas.openxmlformats.org/presentationml/2006/ole">
            <mc:AlternateContent xmlns:mc="http://schemas.openxmlformats.org/markup-compatibility/2006">
              <mc:Choice xmlns:v="urn:schemas-microsoft-com:vml" Requires="v">
                <p:oleObj spid="_x0000_s12518" name="Equation" r:id="rId12" imgW="558558" imgH="203112" progId="Equation.DSMT4">
                  <p:embed/>
                </p:oleObj>
              </mc:Choice>
              <mc:Fallback>
                <p:oleObj name="Equation" r:id="rId12" imgW="558558" imgH="203112"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65447" y="4379053"/>
                        <a:ext cx="864617" cy="307745"/>
                      </a:xfrm>
                      <a:prstGeom prst="rect">
                        <a:avLst/>
                      </a:prstGeom>
                      <a:noFill/>
                    </p:spPr>
                  </p:pic>
                </p:oleObj>
              </mc:Fallback>
            </mc:AlternateContent>
          </a:graphicData>
        </a:graphic>
      </p:graphicFrame>
      <p:sp>
        <p:nvSpPr>
          <p:cNvPr id="45" name="Rectangle 44"/>
          <p:cNvSpPr/>
          <p:nvPr/>
        </p:nvSpPr>
        <p:spPr>
          <a:xfrm>
            <a:off x="5250090" y="4288341"/>
            <a:ext cx="808235" cy="461665"/>
          </a:xfrm>
          <a:prstGeom prst="rect">
            <a:avLst/>
          </a:prstGeom>
        </p:spPr>
        <p:txBody>
          <a:bodyPr wrap="non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with </a:t>
            </a:r>
            <a:endParaRPr lang="en-US" sz="2400" dirty="0"/>
          </a:p>
        </p:txBody>
      </p:sp>
      <p:sp>
        <p:nvSpPr>
          <p:cNvPr id="46" name="Rectangle 28"/>
          <p:cNvSpPr>
            <a:spLocks noChangeArrowheads="1"/>
          </p:cNvSpPr>
          <p:nvPr/>
        </p:nvSpPr>
        <p:spPr bwMode="auto">
          <a:xfrm flipV="1">
            <a:off x="6178351" y="4433030"/>
            <a:ext cx="1223283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7" name="Object 46"/>
          <p:cNvGraphicFramePr>
            <a:graphicFrameLocks noChangeAspect="1"/>
          </p:cNvGraphicFramePr>
          <p:nvPr>
            <p:extLst>
              <p:ext uri="{D42A27DB-BD31-4B8C-83A1-F6EECF244321}">
                <p14:modId xmlns:p14="http://schemas.microsoft.com/office/powerpoint/2010/main" val="1254179152"/>
              </p:ext>
            </p:extLst>
          </p:nvPr>
        </p:nvGraphicFramePr>
        <p:xfrm>
          <a:off x="6178350" y="4302107"/>
          <a:ext cx="1198413" cy="359524"/>
        </p:xfrm>
        <a:graphic>
          <a:graphicData uri="http://schemas.openxmlformats.org/presentationml/2006/ole">
            <mc:AlternateContent xmlns:mc="http://schemas.openxmlformats.org/markup-compatibility/2006">
              <mc:Choice xmlns:v="urn:schemas-microsoft-com:vml" Requires="v">
                <p:oleObj spid="_x0000_s12519" name="Equation" r:id="rId14" imgW="761669" imgH="228501" progId="Equation.DSMT4">
                  <p:embed/>
                </p:oleObj>
              </mc:Choice>
              <mc:Fallback>
                <p:oleObj name="Equation" r:id="rId14" imgW="761669" imgH="228501"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78350" y="4302107"/>
                        <a:ext cx="1198413" cy="359524"/>
                      </a:xfrm>
                      <a:prstGeom prst="rect">
                        <a:avLst/>
                      </a:prstGeom>
                      <a:noFill/>
                    </p:spPr>
                  </p:pic>
                </p:oleObj>
              </mc:Fallback>
            </mc:AlternateContent>
          </a:graphicData>
        </a:graphic>
      </p:graphicFrame>
      <p:sp>
        <p:nvSpPr>
          <p:cNvPr id="48" name="Rectangle 47"/>
          <p:cNvSpPr/>
          <p:nvPr/>
        </p:nvSpPr>
        <p:spPr>
          <a:xfrm>
            <a:off x="457200" y="4811774"/>
            <a:ext cx="2719975" cy="487506"/>
          </a:xfrm>
          <a:prstGeom prst="rect">
            <a:avLst/>
          </a:prstGeom>
        </p:spPr>
        <p:txBody>
          <a:bodyPr wrap="none">
            <a:spAutoFit/>
          </a:bodyPr>
          <a:lstStyle/>
          <a:p>
            <a:pPr marL="0" marR="0">
              <a:lnSpc>
                <a:spcPct val="107000"/>
              </a:lnSpc>
              <a:spcBef>
                <a:spcPts val="0"/>
              </a:spcBef>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(state, action pair) is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9" name="Object 48"/>
          <p:cNvGraphicFramePr>
            <a:graphicFrameLocks noChangeAspect="1"/>
          </p:cNvGraphicFramePr>
          <p:nvPr>
            <p:extLst>
              <p:ext uri="{D42A27DB-BD31-4B8C-83A1-F6EECF244321}">
                <p14:modId xmlns:p14="http://schemas.microsoft.com/office/powerpoint/2010/main" val="2705288154"/>
              </p:ext>
            </p:extLst>
          </p:nvPr>
        </p:nvGraphicFramePr>
        <p:xfrm>
          <a:off x="3260973" y="4824941"/>
          <a:ext cx="3193936" cy="619514"/>
        </p:xfrm>
        <a:graphic>
          <a:graphicData uri="http://schemas.openxmlformats.org/presentationml/2006/ole">
            <mc:AlternateContent xmlns:mc="http://schemas.openxmlformats.org/markup-compatibility/2006">
              <mc:Choice xmlns:v="urn:schemas-microsoft-com:vml" Requires="v">
                <p:oleObj spid="_x0000_s12520" name="Equation" r:id="rId16" imgW="2209800" imgH="431800" progId="Equation.DSMT4">
                  <p:embed/>
                </p:oleObj>
              </mc:Choice>
              <mc:Fallback>
                <p:oleObj name="Equation" r:id="rId16" imgW="2209800" imgH="43180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60973" y="4824941"/>
                        <a:ext cx="3193936" cy="619514"/>
                      </a:xfrm>
                      <a:prstGeom prst="rect">
                        <a:avLst/>
                      </a:prstGeom>
                      <a:noFill/>
                      <a:ln>
                        <a:solidFill>
                          <a:srgbClr val="00B050"/>
                        </a:solidFill>
                      </a:ln>
                    </p:spPr>
                  </p:pic>
                </p:oleObj>
              </mc:Fallback>
            </mc:AlternateContent>
          </a:graphicData>
        </a:graphic>
      </p:graphicFrame>
      <p:pic>
        <p:nvPicPr>
          <p:cNvPr id="51" name="Picture 524" descr="http://ift.tt/1yxltTh"/>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97275" y="10504"/>
            <a:ext cx="2478652" cy="1390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6693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9" name="Rectangle 3"/>
          <p:cNvSpPr txBox="1">
            <a:spLocks noChangeArrowheads="1"/>
          </p:cNvSpPr>
          <p:nvPr/>
        </p:nvSpPr>
        <p:spPr>
          <a:xfrm>
            <a:off x="0" y="1417638"/>
            <a:ext cx="9143386" cy="5440362"/>
          </a:xfrm>
          <a:prstGeom prst="rect">
            <a:avLst/>
          </a:prstGeo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effectLst>
            <a:softEdge rad="0"/>
          </a:effectLst>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altLang="en-US" kern="0"/>
              <a:t> </a:t>
            </a:r>
            <a:endParaRPr lang="en-US" altLang="en-US" kern="0" dirty="0"/>
          </a:p>
        </p:txBody>
      </p:sp>
      <p:sp>
        <p:nvSpPr>
          <p:cNvPr id="2" name="Rectangle 1"/>
          <p:cNvSpPr/>
          <p:nvPr/>
        </p:nvSpPr>
        <p:spPr>
          <a:xfrm>
            <a:off x="609600" y="1524845"/>
            <a:ext cx="8143102" cy="1569660"/>
          </a:xfrm>
          <a:prstGeom prst="rect">
            <a:avLst/>
          </a:prstGeom>
        </p:spPr>
        <p:txBody>
          <a:bodyPr wrap="square">
            <a:spAutoFit/>
          </a:bodyPr>
          <a:lstStyle/>
          <a:p>
            <a:pPr marL="342900" indent="-342900">
              <a:buFont typeface="Arial" panose="020B0604020202020204" pitchFamily="34" charset="0"/>
              <a:buChar char="•"/>
            </a:pPr>
            <a:r>
              <a:rPr lang="en-US" sz="2400" dirty="0">
                <a:solidFill>
                  <a:srgbClr val="000000"/>
                </a:solidFill>
              </a:rPr>
              <a:t>The </a:t>
            </a:r>
            <a:r>
              <a:rPr lang="en-US" sz="2400" b="1" dirty="0">
                <a:solidFill>
                  <a:srgbClr val="C00000"/>
                </a:solidFill>
              </a:rPr>
              <a:t>Nash equilibrium</a:t>
            </a:r>
            <a:r>
              <a:rPr lang="en-US" sz="2400" dirty="0">
                <a:solidFill>
                  <a:srgbClr val="000000"/>
                </a:solidFill>
              </a:rPr>
              <a:t> of this game is defined to be a pair of strategies            which simultaneously satisfy the following equations component-wise: </a:t>
            </a:r>
          </a:p>
          <a:p>
            <a:endParaRPr lang="en-US" sz="2400" dirty="0"/>
          </a:p>
        </p:txBody>
      </p:sp>
      <p:graphicFrame>
        <p:nvGraphicFramePr>
          <p:cNvPr id="3" name="Object 2"/>
          <p:cNvGraphicFramePr>
            <a:graphicFrameLocks noChangeAspect="1"/>
          </p:cNvGraphicFramePr>
          <p:nvPr>
            <p:extLst>
              <p:ext uri="{D42A27DB-BD31-4B8C-83A1-F6EECF244321}">
                <p14:modId xmlns:p14="http://schemas.microsoft.com/office/powerpoint/2010/main" val="2496396038"/>
              </p:ext>
            </p:extLst>
          </p:nvPr>
        </p:nvGraphicFramePr>
        <p:xfrm>
          <a:off x="3375796" y="1946216"/>
          <a:ext cx="832022" cy="385571"/>
        </p:xfrm>
        <a:graphic>
          <a:graphicData uri="http://schemas.openxmlformats.org/presentationml/2006/ole">
            <mc:AlternateContent xmlns:mc="http://schemas.openxmlformats.org/markup-compatibility/2006">
              <mc:Choice xmlns:v="urn:schemas-microsoft-com:vml" Requires="v">
                <p:oleObj spid="_x0000_s7356" name="Equation" r:id="rId4" imgW="520560" imgH="241200" progId="Equation.DSMT4">
                  <p:embed/>
                </p:oleObj>
              </mc:Choice>
              <mc:Fallback>
                <p:oleObj name="Equation" r:id="rId4" imgW="520560" imgH="241200" progId="Equation.DSMT4">
                  <p:embed/>
                  <p:pic>
                    <p:nvPicPr>
                      <p:cNvPr id="0" name=""/>
                      <p:cNvPicPr/>
                      <p:nvPr/>
                    </p:nvPicPr>
                    <p:blipFill>
                      <a:blip r:embed="rId5"/>
                      <a:stretch>
                        <a:fillRect/>
                      </a:stretch>
                    </p:blipFill>
                    <p:spPr>
                      <a:xfrm>
                        <a:off x="3375796" y="1946216"/>
                        <a:ext cx="832022" cy="385571"/>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280317087"/>
              </p:ext>
            </p:extLst>
          </p:nvPr>
        </p:nvGraphicFramePr>
        <p:xfrm>
          <a:off x="2915507" y="3022236"/>
          <a:ext cx="2315519" cy="1208702"/>
        </p:xfrm>
        <a:graphic>
          <a:graphicData uri="http://schemas.openxmlformats.org/presentationml/2006/ole">
            <mc:AlternateContent xmlns:mc="http://schemas.openxmlformats.org/markup-compatibility/2006">
              <mc:Choice xmlns:v="urn:schemas-microsoft-com:vml" Requires="v">
                <p:oleObj spid="_x0000_s7357" name="Equation" r:id="rId6" imgW="1066680" imgH="583920" progId="Equation.DSMT4">
                  <p:embed/>
                </p:oleObj>
              </mc:Choice>
              <mc:Fallback>
                <p:oleObj name="Equation" r:id="rId6" imgW="1066680" imgH="583920" progId="Equation.DSMT4">
                  <p:embed/>
                  <p:pic>
                    <p:nvPicPr>
                      <p:cNvPr id="0" name=""/>
                      <p:cNvPicPr/>
                      <p:nvPr/>
                    </p:nvPicPr>
                    <p:blipFill>
                      <a:blip r:embed="rId7"/>
                      <a:stretch>
                        <a:fillRect/>
                      </a:stretch>
                    </p:blipFill>
                    <p:spPr>
                      <a:xfrm>
                        <a:off x="2915507" y="3022236"/>
                        <a:ext cx="2315519" cy="1208702"/>
                      </a:xfrm>
                      <a:prstGeom prst="rect">
                        <a:avLst/>
                      </a:prstGeom>
                    </p:spPr>
                  </p:pic>
                </p:oleObj>
              </mc:Fallback>
            </mc:AlternateContent>
          </a:graphicData>
        </a:graphic>
      </p:graphicFrame>
      <p:sp>
        <p:nvSpPr>
          <p:cNvPr id="6" name="Rectangle 5"/>
          <p:cNvSpPr/>
          <p:nvPr/>
        </p:nvSpPr>
        <p:spPr>
          <a:xfrm>
            <a:off x="609600" y="4230938"/>
            <a:ext cx="8003059" cy="1200329"/>
          </a:xfrm>
          <a:prstGeom prst="rect">
            <a:avLst/>
          </a:prstGeom>
        </p:spPr>
        <p:txBody>
          <a:bodyPr wrap="square">
            <a:spAutoFit/>
          </a:bodyPr>
          <a:lstStyle/>
          <a:p>
            <a:pPr marL="342900" indent="-342900">
              <a:buFont typeface="Arial" panose="020B0604020202020204" pitchFamily="34" charset="0"/>
              <a:buChar char="•"/>
            </a:pPr>
            <a:r>
              <a:rPr lang="en-US" sz="2400" dirty="0">
                <a:solidFill>
                  <a:srgbClr val="000000"/>
                </a:solidFill>
              </a:rPr>
              <a:t>The </a:t>
            </a:r>
            <a:r>
              <a:rPr lang="en-US" sz="2400" b="1" i="1" dirty="0">
                <a:solidFill>
                  <a:srgbClr val="C00000"/>
                </a:solidFill>
              </a:rPr>
              <a:t>value</a:t>
            </a:r>
            <a:r>
              <a:rPr lang="en-US" sz="2400" i="1" dirty="0">
                <a:solidFill>
                  <a:srgbClr val="000000"/>
                </a:solidFill>
              </a:rPr>
              <a:t> </a:t>
            </a:r>
            <a:r>
              <a:rPr lang="en-US" sz="2400" dirty="0">
                <a:solidFill>
                  <a:srgbClr val="000000"/>
                </a:solidFill>
              </a:rPr>
              <a:t>of the game is considered as               where </a:t>
            </a:r>
            <a:r>
              <a:rPr lang="en-US" sz="2400" i="1" dirty="0">
                <a:solidFill>
                  <a:srgbClr val="000000"/>
                </a:solidFill>
                <a:latin typeface="Cambria Math" panose="02040503050406030204" pitchFamily="18" charset="0"/>
              </a:rPr>
              <a:t>𝑠</a:t>
            </a:r>
            <a:r>
              <a:rPr lang="en-US" sz="2400" i="1" baseline="-25000" dirty="0">
                <a:solidFill>
                  <a:srgbClr val="000000"/>
                </a:solidFill>
                <a:latin typeface="Cambria Math" panose="02040503050406030204" pitchFamily="18" charset="0"/>
              </a:rPr>
              <a:t>1</a:t>
            </a:r>
            <a:r>
              <a:rPr lang="en-US" sz="2400" dirty="0">
                <a:solidFill>
                  <a:srgbClr val="000000"/>
                </a:solidFill>
                <a:latin typeface="Cambria Math" panose="02040503050406030204" pitchFamily="18" charset="0"/>
              </a:rPr>
              <a:t> </a:t>
            </a:r>
            <a:r>
              <a:rPr lang="en-US" sz="2400" dirty="0">
                <a:solidFill>
                  <a:srgbClr val="000000"/>
                </a:solidFill>
              </a:rPr>
              <a:t>is the start state; </a:t>
            </a:r>
          </a:p>
          <a:p>
            <a:pPr marL="342900" indent="-342900">
              <a:buFont typeface="Arial" panose="020B0604020202020204" pitchFamily="34" charset="0"/>
              <a:buChar char="•"/>
            </a:pPr>
            <a:r>
              <a:rPr lang="en-US" sz="2400" dirty="0"/>
              <a:t>Let 𝑉 denote the value of the game;</a:t>
            </a:r>
          </a:p>
        </p:txBody>
      </p:sp>
      <mc:AlternateContent xmlns:mc="http://schemas.openxmlformats.org/markup-compatibility/2006" xmlns:a14="http://schemas.microsoft.com/office/drawing/2010/main">
        <mc:Choice Requires="a14">
          <p:sp>
            <p:nvSpPr>
              <p:cNvPr id="7" name="Rectangle 6"/>
              <p:cNvSpPr/>
              <p:nvPr/>
            </p:nvSpPr>
            <p:spPr>
              <a:xfrm>
                <a:off x="6218463" y="4230938"/>
                <a:ext cx="1546801" cy="44544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𝑣</m:t>
                          </m:r>
                        </m:e>
                        <m:sub>
                          <m:sSubSup>
                            <m:sSubSupPr>
                              <m:ctrlPr>
                                <a:rPr lang="en-US" i="1">
                                  <a:latin typeface="Cambria Math" panose="02040503050406030204" pitchFamily="18" charset="0"/>
                                </a:rPr>
                              </m:ctrlPr>
                            </m:sSubSupPr>
                            <m:e>
                              <m:r>
                                <a:rPr lang="en-US" i="1">
                                  <a:latin typeface="Cambria Math" panose="02040503050406030204" pitchFamily="18" charset="0"/>
                                </a:rPr>
                                <m:t>𝜋</m:t>
                              </m:r>
                            </m:e>
                            <m:sub>
                              <m:r>
                                <a:rPr lang="en-US" i="0">
                                  <a:latin typeface="Cambria Math" panose="02040503050406030204" pitchFamily="18" charset="0"/>
                                </a:rPr>
                                <m:t>∗</m:t>
                              </m:r>
                            </m:sub>
                            <m:sup>
                              <m:r>
                                <a:rPr lang="en-US" i="0">
                                  <a:latin typeface="Cambria Math" panose="02040503050406030204" pitchFamily="18" charset="0"/>
                                </a:rPr>
                                <m:t>1</m:t>
                              </m:r>
                            </m:sup>
                          </m:sSubSup>
                          <m:sSubSup>
                            <m:sSubSupPr>
                              <m:ctrlPr>
                                <a:rPr lang="en-US" i="1">
                                  <a:latin typeface="Cambria Math" panose="02040503050406030204" pitchFamily="18" charset="0"/>
                                </a:rPr>
                              </m:ctrlPr>
                            </m:sSubSupPr>
                            <m:e>
                              <m:r>
                                <a:rPr lang="en-US" i="1">
                                  <a:latin typeface="Cambria Math" panose="02040503050406030204" pitchFamily="18" charset="0"/>
                                </a:rPr>
                                <m:t>𝜋</m:t>
                              </m:r>
                            </m:e>
                            <m:sub>
                              <m:r>
                                <a:rPr lang="en-US" i="0">
                                  <a:latin typeface="Cambria Math" panose="02040503050406030204" pitchFamily="18" charset="0"/>
                                </a:rPr>
                                <m:t>∗</m:t>
                              </m:r>
                            </m:sub>
                            <m:sup>
                              <m:r>
                                <a:rPr lang="en-US" i="0">
                                  <a:latin typeface="Cambria Math" panose="02040503050406030204" pitchFamily="18" charset="0"/>
                                </a:rPr>
                                <m:t>2</m:t>
                              </m:r>
                            </m:sup>
                          </m:sSubSup>
                        </m:sub>
                        <m:sup>
                          <m:r>
                            <a:rPr lang="en-US" i="0">
                              <a:latin typeface="Cambria Math" panose="02040503050406030204" pitchFamily="18" charset="0"/>
                            </a:rPr>
                            <m:t>1</m:t>
                          </m:r>
                        </m:sup>
                      </m:sSubSup>
                      <m:r>
                        <a:rPr lang="en-US" b="0" i="1" smtClean="0">
                          <a:latin typeface="Cambria Math" panose="02040503050406030204" pitchFamily="18" charset="0"/>
                        </a:rPr>
                        <m:t>(</m:t>
                      </m:r>
                      <m:r>
                        <a:rPr lang="en-US" b="0" i="1" smtClean="0">
                          <a:latin typeface="Cambria Math" panose="02040503050406030204" pitchFamily="18" charset="0"/>
                        </a:rPr>
                        <m:t>𝑠</m:t>
                      </m:r>
                      <m:r>
                        <a:rPr lang="en-US" b="0" i="1" baseline="-25000" smtClean="0">
                          <a:latin typeface="Cambria Math" panose="02040503050406030204" pitchFamily="18" charset="0"/>
                        </a:rPr>
                        <m:t>1</m:t>
                      </m:r>
                      <m:r>
                        <a:rPr lang="en-US" b="0" i="1" smtClean="0">
                          <a:latin typeface="Cambria Math" panose="02040503050406030204" pitchFamily="18" charset="0"/>
                        </a:rPr>
                        <m:t>)</m:t>
                      </m:r>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6218463" y="4230938"/>
                <a:ext cx="1546801" cy="445443"/>
              </a:xfrm>
              <a:prstGeom prst="rect">
                <a:avLst/>
              </a:prstGeom>
              <a:blipFill rotWithShape="0">
                <a:blip r:embed="rId8"/>
                <a:stretch>
                  <a:fillRect/>
                </a:stretch>
              </a:blipFill>
            </p:spPr>
            <p:txBody>
              <a:bodyPr/>
              <a:lstStyle/>
              <a:p>
                <a:r>
                  <a:rPr lang="en-US">
                    <a:noFill/>
                  </a:rPr>
                  <a:t> </a:t>
                </a:r>
              </a:p>
            </p:txBody>
          </p:sp>
        </mc:Fallback>
      </mc:AlternateContent>
      <p:sp>
        <p:nvSpPr>
          <p:cNvPr id="8" name="Rectangle 7"/>
          <p:cNvSpPr/>
          <p:nvPr/>
        </p:nvSpPr>
        <p:spPr>
          <a:xfrm>
            <a:off x="44278" y="5601512"/>
            <a:ext cx="9090454" cy="882678"/>
          </a:xfrm>
          <a:prstGeom prst="rect">
            <a:avLst/>
          </a:prstGeom>
        </p:spPr>
        <p:txBody>
          <a:bodyPr wrap="square">
            <a:spAutoFit/>
          </a:bodyPr>
          <a:lstStyle/>
          <a:p>
            <a:pPr marL="914400" indent="-342900">
              <a:lnSpc>
                <a:spcPct val="107000"/>
              </a:lnSpc>
              <a:spcBef>
                <a:spcPts val="0"/>
              </a:spcBef>
              <a:spcAft>
                <a:spcPts val="0"/>
              </a:spcAft>
              <a:buFont typeface="Arial" panose="020B0604020202020204" pitchFamily="34" charset="0"/>
              <a:buChar char="•"/>
              <a:tabLst>
                <a:tab pos="8401050" algn="l"/>
              </a:tabLst>
            </a:pPr>
            <a:r>
              <a:rPr lang="en-US" sz="2400" dirty="0">
                <a:solidFill>
                  <a:srgbClr val="7030A0"/>
                </a:solidFill>
              </a:rPr>
              <a:t>Under appropriate conditions it can be shown that a value (</a:t>
            </a:r>
            <a:r>
              <a:rPr lang="en-US" sz="2400" dirty="0">
                <a:solidFill>
                  <a:srgbClr val="C00000"/>
                </a:solidFill>
              </a:rPr>
              <a:t>equilibrium</a:t>
            </a:r>
            <a:r>
              <a:rPr lang="en-US" sz="2400" dirty="0">
                <a:solidFill>
                  <a:srgbClr val="7030A0"/>
                </a:solidFill>
              </a:rPr>
              <a:t>) exists</a:t>
            </a:r>
            <a:r>
              <a:rPr lang="en-US" sz="2400" dirty="0"/>
              <a:t>.</a:t>
            </a:r>
          </a:p>
        </p:txBody>
      </p:sp>
      <p:sp>
        <p:nvSpPr>
          <p:cNvPr id="11" name="Rectangle 2"/>
          <p:cNvSpPr txBox="1">
            <a:spLocks noChangeArrowheads="1"/>
          </p:cNvSpPr>
          <p:nvPr/>
        </p:nvSpPr>
        <p:spPr>
          <a:xfrm>
            <a:off x="457200" y="455613"/>
            <a:ext cx="8229600" cy="1143000"/>
          </a:xfrm>
          <a:prstGeom prst="rect">
            <a:avLst/>
          </a:prstGeom>
        </p:spPr>
        <p:txBody>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pPr algn="l"/>
            <a:r>
              <a:rPr lang="en-US" kern="0" dirty="0">
                <a:ln w="28575" cap="rnd" cmpd="dbl">
                  <a:solidFill>
                    <a:schemeClr val="tx1"/>
                  </a:solidFill>
                  <a:prstDash val="solid"/>
                </a:ln>
              </a:rPr>
              <a:t>Stochastic Games</a:t>
            </a:r>
            <a:endParaRPr lang="en-US" kern="0" dirty="0"/>
          </a:p>
        </p:txBody>
      </p:sp>
      <p:pic>
        <p:nvPicPr>
          <p:cNvPr id="10" name="Picture 115" descr="http://upload.wikimedia.org/wikipedia/commons/thumb/c/c4/SGPNEandPlainNE_explainingexample.svg/300px-SGPNEandPlainNE_explainingexample.svg.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8118" y="81803"/>
            <a:ext cx="3381633" cy="136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74297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Intrusion Detection: Definition</a:t>
            </a:r>
          </a:p>
        </p:txBody>
      </p:sp>
      <p:sp>
        <p:nvSpPr>
          <p:cNvPr id="3" name="Slide Number Placeholder 2"/>
          <p:cNvSpPr>
            <a:spLocks noGrp="1"/>
          </p:cNvSpPr>
          <p:nvPr>
            <p:ph type="sldNum" sz="quarter" idx="12"/>
          </p:nvPr>
        </p:nvSpPr>
        <p:spPr/>
        <p:txBody>
          <a:bodyPr/>
          <a:lstStyle/>
          <a:p>
            <a:fld id="{5765A17F-3480-4D8C-BCD8-AA0248501AE4}" type="slidenum">
              <a:rPr lang="en-US" altLang="en-US" smtClean="0"/>
              <a:pPr/>
              <a:t>13</a:t>
            </a:fld>
            <a:endParaRPr lang="en-US" altLang="en-US"/>
          </a:p>
        </p:txBody>
      </p:sp>
      <p:sp>
        <p:nvSpPr>
          <p:cNvPr id="4" name="Rectangle 3"/>
          <p:cNvSpPr/>
          <p:nvPr/>
        </p:nvSpPr>
        <p:spPr>
          <a:xfrm>
            <a:off x="207264" y="1591958"/>
            <a:ext cx="8729472" cy="1200329"/>
          </a:xfrm>
          <a:prstGeom prst="rect">
            <a:avLst/>
          </a:prstGeom>
        </p:spPr>
        <p:txBody>
          <a:bodyPr wrap="square">
            <a:spAutoFit/>
          </a:bodyPr>
          <a:lstStyle/>
          <a:p>
            <a:r>
              <a:rPr lang="en-US" b="1" dirty="0"/>
              <a:t>Definition. </a:t>
            </a:r>
            <a:r>
              <a:rPr lang="en-US" b="1" i="1" dirty="0">
                <a:solidFill>
                  <a:srgbClr val="C00000"/>
                </a:solidFill>
              </a:rPr>
              <a:t>Intrusion Detection </a:t>
            </a:r>
            <a:r>
              <a:rPr lang="en-US" dirty="0"/>
              <a:t>(ID) is the process of monitoring the events occurring in a computer system or network and analyzing them for signs of intrusions, defined as attempts to compromise the confidentiality, integrity, availability, or to bypass the security mechanisms of a computer or network.</a:t>
            </a:r>
          </a:p>
        </p:txBody>
      </p:sp>
      <p:sp>
        <p:nvSpPr>
          <p:cNvPr id="5" name="Rectangle 4"/>
          <p:cNvSpPr/>
          <p:nvPr/>
        </p:nvSpPr>
        <p:spPr>
          <a:xfrm>
            <a:off x="207264" y="3063523"/>
            <a:ext cx="7961376" cy="923330"/>
          </a:xfrm>
          <a:prstGeom prst="rect">
            <a:avLst/>
          </a:prstGeom>
        </p:spPr>
        <p:txBody>
          <a:bodyPr wrap="square">
            <a:spAutoFit/>
          </a:bodyPr>
          <a:lstStyle/>
          <a:p>
            <a:pPr marL="285750" indent="-285750">
              <a:buFont typeface="Arial" panose="020B0604020202020204" pitchFamily="34" charset="0"/>
              <a:buChar char="•"/>
            </a:pPr>
            <a:r>
              <a:rPr lang="en-US" b="1" dirty="0"/>
              <a:t>Confidentiality</a:t>
            </a:r>
            <a:r>
              <a:rPr lang="en-US" dirty="0"/>
              <a:t>: Unauthorized access to company secrets, resources. </a:t>
            </a:r>
          </a:p>
          <a:p>
            <a:r>
              <a:rPr lang="en-US" dirty="0"/>
              <a:t>• </a:t>
            </a:r>
            <a:r>
              <a:rPr lang="en-US" b="1" dirty="0"/>
              <a:t>Integrity</a:t>
            </a:r>
            <a:r>
              <a:rPr lang="en-US" dirty="0"/>
              <a:t>: Altering system state or data (e.g. in databases) </a:t>
            </a:r>
          </a:p>
          <a:p>
            <a:endParaRPr lang="en-US" dirty="0"/>
          </a:p>
        </p:txBody>
      </p:sp>
      <p:sp>
        <p:nvSpPr>
          <p:cNvPr id="6" name="Rectangle 5"/>
          <p:cNvSpPr/>
          <p:nvPr/>
        </p:nvSpPr>
        <p:spPr>
          <a:xfrm>
            <a:off x="2560321" y="2694191"/>
            <a:ext cx="2231136" cy="369332"/>
          </a:xfrm>
          <a:prstGeom prst="rect">
            <a:avLst/>
          </a:prstGeom>
        </p:spPr>
        <p:txBody>
          <a:bodyPr wrap="square">
            <a:spAutoFit/>
          </a:bodyPr>
          <a:lstStyle/>
          <a:p>
            <a:r>
              <a:rPr lang="en-US" b="1" dirty="0">
                <a:solidFill>
                  <a:srgbClr val="C00000"/>
                </a:solidFill>
              </a:rPr>
              <a:t>Attack Types</a:t>
            </a:r>
          </a:p>
        </p:txBody>
      </p:sp>
      <p:sp>
        <p:nvSpPr>
          <p:cNvPr id="7" name="Rectangle 6"/>
          <p:cNvSpPr/>
          <p:nvPr/>
        </p:nvSpPr>
        <p:spPr>
          <a:xfrm>
            <a:off x="207264" y="3989934"/>
            <a:ext cx="7351776" cy="2031325"/>
          </a:xfrm>
          <a:prstGeom prst="rect">
            <a:avLst/>
          </a:prstGeom>
        </p:spPr>
        <p:txBody>
          <a:bodyPr wrap="square">
            <a:spAutoFit/>
          </a:bodyPr>
          <a:lstStyle/>
          <a:p>
            <a:pPr marL="285750" indent="-285750">
              <a:buFont typeface="Arial" panose="020B0604020202020204" pitchFamily="34" charset="0"/>
              <a:buChar char="•"/>
            </a:pPr>
            <a:r>
              <a:rPr lang="en-US" b="1" dirty="0"/>
              <a:t>Scanning Attacks</a:t>
            </a:r>
            <a:r>
              <a:rPr lang="en-US" dirty="0"/>
              <a:t>: Attacker gains more information on target system. e.g. probing ports.</a:t>
            </a:r>
          </a:p>
          <a:p>
            <a:pPr marL="285750" indent="-285750">
              <a:buFont typeface="Arial" panose="020B0604020202020204" pitchFamily="34" charset="0"/>
              <a:buChar char="•"/>
            </a:pPr>
            <a:r>
              <a:rPr lang="en-US" dirty="0"/>
              <a:t> </a:t>
            </a:r>
            <a:r>
              <a:rPr lang="en-US" b="1" dirty="0"/>
              <a:t>Denial of Service</a:t>
            </a:r>
            <a:r>
              <a:rPr lang="en-US" dirty="0"/>
              <a:t>: Attacker renders the service unavailable. e.g. flooding </a:t>
            </a:r>
          </a:p>
          <a:p>
            <a:pPr marL="285750" indent="-285750">
              <a:buFont typeface="Arial" panose="020B0604020202020204" pitchFamily="34" charset="0"/>
              <a:buChar char="•"/>
            </a:pPr>
            <a:r>
              <a:rPr lang="en-US" b="1" dirty="0"/>
              <a:t>Penetration:</a:t>
            </a:r>
            <a:r>
              <a:rPr lang="en-US" dirty="0"/>
              <a:t> Attacker gains unauthorized privileges in the system.</a:t>
            </a:r>
          </a:p>
          <a:p>
            <a:pPr marL="285750" indent="-285750">
              <a:buFont typeface="Arial" panose="020B0604020202020204" pitchFamily="34" charset="0"/>
              <a:buChar char="•"/>
            </a:pPr>
            <a:r>
              <a:rPr lang="en-US" b="1" dirty="0"/>
              <a:t> Input Validation Error</a:t>
            </a:r>
            <a:r>
              <a:rPr lang="en-US" dirty="0"/>
              <a:t>: Attacker causes system to execute a malicious program by sending a specific input. e.g. Buffer overflow</a:t>
            </a:r>
          </a:p>
        </p:txBody>
      </p:sp>
    </p:spTree>
    <p:extLst>
      <p:ext uri="{BB962C8B-B14F-4D97-AF65-F5344CB8AC3E}">
        <p14:creationId xmlns:p14="http://schemas.microsoft.com/office/powerpoint/2010/main" val="41043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Intrusion Detection Systems</a:t>
            </a:r>
          </a:p>
        </p:txBody>
      </p:sp>
      <p:sp>
        <p:nvSpPr>
          <p:cNvPr id="3" name="Slide Number Placeholder 2"/>
          <p:cNvSpPr>
            <a:spLocks noGrp="1"/>
          </p:cNvSpPr>
          <p:nvPr>
            <p:ph type="sldNum" sz="quarter" idx="12"/>
          </p:nvPr>
        </p:nvSpPr>
        <p:spPr/>
        <p:txBody>
          <a:bodyPr/>
          <a:lstStyle/>
          <a:p>
            <a:fld id="{5765A17F-3480-4D8C-BCD8-AA0248501AE4}" type="slidenum">
              <a:rPr lang="en-US" altLang="en-US" smtClean="0"/>
              <a:pPr/>
              <a:t>14</a:t>
            </a:fld>
            <a:endParaRPr lang="en-US" altLang="en-US"/>
          </a:p>
        </p:txBody>
      </p:sp>
      <p:sp>
        <p:nvSpPr>
          <p:cNvPr id="4" name="Rectangle 3"/>
          <p:cNvSpPr/>
          <p:nvPr/>
        </p:nvSpPr>
        <p:spPr>
          <a:xfrm>
            <a:off x="182880" y="2307838"/>
            <a:ext cx="8071104" cy="2308324"/>
          </a:xfrm>
          <a:prstGeom prst="rect">
            <a:avLst/>
          </a:prstGeom>
        </p:spPr>
        <p:txBody>
          <a:bodyPr wrap="square">
            <a:spAutoFit/>
          </a:bodyPr>
          <a:lstStyle/>
          <a:p>
            <a:r>
              <a:rPr lang="en-US" dirty="0"/>
              <a:t>• Information Sources: </a:t>
            </a:r>
          </a:p>
          <a:p>
            <a:r>
              <a:rPr lang="en-US" dirty="0"/>
              <a:t>– Network Based (Distributed) IDSs: monitor packets</a:t>
            </a:r>
          </a:p>
          <a:p>
            <a:r>
              <a:rPr lang="en-US" dirty="0"/>
              <a:t> – Host Based IDSs: Analyze system logs, messages on the host </a:t>
            </a:r>
          </a:p>
          <a:p>
            <a:r>
              <a:rPr lang="en-US" dirty="0"/>
              <a:t>– Application Based: Analyze application behavior, logs </a:t>
            </a:r>
          </a:p>
          <a:p>
            <a:r>
              <a:rPr lang="en-US" dirty="0"/>
              <a:t>• Analysis: Misuse/signature detection (e.g. specific event patterns); Anomaly (e.g. CPU utilization of a process, login count of users, data integrity).</a:t>
            </a:r>
          </a:p>
          <a:p>
            <a:r>
              <a:rPr lang="en-US" dirty="0"/>
              <a:t> • </a:t>
            </a:r>
            <a:r>
              <a:rPr lang="en-US" dirty="0">
                <a:solidFill>
                  <a:srgbClr val="00B050"/>
                </a:solidFill>
              </a:rPr>
              <a:t>Response</a:t>
            </a:r>
            <a:r>
              <a:rPr lang="en-US" dirty="0"/>
              <a:t>: Active (change environment, e.g. password change) ; Passive (alert through alarms)</a:t>
            </a:r>
          </a:p>
        </p:txBody>
      </p:sp>
      <p:sp>
        <p:nvSpPr>
          <p:cNvPr id="5" name="TextBox 4"/>
          <p:cNvSpPr txBox="1"/>
          <p:nvPr/>
        </p:nvSpPr>
        <p:spPr>
          <a:xfrm>
            <a:off x="646176" y="1792224"/>
            <a:ext cx="2328672" cy="369332"/>
          </a:xfrm>
          <a:prstGeom prst="rect">
            <a:avLst/>
          </a:prstGeom>
          <a:noFill/>
        </p:spPr>
        <p:txBody>
          <a:bodyPr wrap="square" rtlCol="0">
            <a:spAutoFit/>
          </a:bodyPr>
          <a:lstStyle/>
          <a:p>
            <a:r>
              <a:rPr lang="en-US"/>
              <a:t>Information Sources</a:t>
            </a:r>
            <a:endParaRPr lang="en-US" dirty="0"/>
          </a:p>
        </p:txBody>
      </p:sp>
      <p:sp>
        <p:nvSpPr>
          <p:cNvPr id="6" name="Rectangle 5"/>
          <p:cNvSpPr/>
          <p:nvPr/>
        </p:nvSpPr>
        <p:spPr>
          <a:xfrm>
            <a:off x="2974848" y="1792224"/>
            <a:ext cx="385042" cy="369332"/>
          </a:xfrm>
          <a:prstGeom prst="rect">
            <a:avLst/>
          </a:prstGeom>
        </p:spPr>
        <p:txBody>
          <a:bodyPr wrap="none">
            <a:spAutoFit/>
          </a:bodyPr>
          <a:lstStyle/>
          <a:p>
            <a:r>
              <a:rPr lang="en-US" dirty="0"/>
              <a:t>⇒</a:t>
            </a:r>
          </a:p>
        </p:txBody>
      </p:sp>
      <p:sp>
        <p:nvSpPr>
          <p:cNvPr id="7" name="TextBox 6"/>
          <p:cNvSpPr txBox="1"/>
          <p:nvPr/>
        </p:nvSpPr>
        <p:spPr>
          <a:xfrm>
            <a:off x="3302475" y="1850327"/>
            <a:ext cx="1220757" cy="369332"/>
          </a:xfrm>
          <a:prstGeom prst="rect">
            <a:avLst/>
          </a:prstGeom>
          <a:noFill/>
        </p:spPr>
        <p:txBody>
          <a:bodyPr wrap="square" rtlCol="0">
            <a:spAutoFit/>
          </a:bodyPr>
          <a:lstStyle/>
          <a:p>
            <a:r>
              <a:rPr lang="en-US" dirty="0"/>
              <a:t>Analysis</a:t>
            </a:r>
          </a:p>
        </p:txBody>
      </p:sp>
      <p:sp>
        <p:nvSpPr>
          <p:cNvPr id="8" name="Rectangle 7"/>
          <p:cNvSpPr/>
          <p:nvPr/>
        </p:nvSpPr>
        <p:spPr>
          <a:xfrm>
            <a:off x="4572000" y="1850327"/>
            <a:ext cx="385042" cy="369332"/>
          </a:xfrm>
          <a:prstGeom prst="rect">
            <a:avLst/>
          </a:prstGeom>
        </p:spPr>
        <p:txBody>
          <a:bodyPr wrap="none">
            <a:spAutoFit/>
          </a:bodyPr>
          <a:lstStyle/>
          <a:p>
            <a:r>
              <a:rPr lang="en-US" dirty="0"/>
              <a:t>⇒</a:t>
            </a:r>
          </a:p>
        </p:txBody>
      </p:sp>
      <p:sp>
        <p:nvSpPr>
          <p:cNvPr id="9" name="TextBox 8"/>
          <p:cNvSpPr txBox="1"/>
          <p:nvPr/>
        </p:nvSpPr>
        <p:spPr>
          <a:xfrm>
            <a:off x="5065776" y="1850327"/>
            <a:ext cx="1487424" cy="369332"/>
          </a:xfrm>
          <a:prstGeom prst="rect">
            <a:avLst/>
          </a:prstGeom>
          <a:noFill/>
        </p:spPr>
        <p:txBody>
          <a:bodyPr wrap="square" rtlCol="0">
            <a:spAutoFit/>
          </a:bodyPr>
          <a:lstStyle/>
          <a:p>
            <a:r>
              <a:rPr lang="en-US" dirty="0"/>
              <a:t>Response</a:t>
            </a:r>
          </a:p>
        </p:txBody>
      </p:sp>
    </p:spTree>
    <p:extLst>
      <p:ext uri="{BB962C8B-B14F-4D97-AF65-F5344CB8AC3E}">
        <p14:creationId xmlns:p14="http://schemas.microsoft.com/office/powerpoint/2010/main" val="3040644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of Game Theory to Intrusion Detection</a:t>
            </a:r>
          </a:p>
        </p:txBody>
      </p:sp>
      <p:sp>
        <p:nvSpPr>
          <p:cNvPr id="3" name="Slide Number Placeholder 2"/>
          <p:cNvSpPr>
            <a:spLocks noGrp="1"/>
          </p:cNvSpPr>
          <p:nvPr>
            <p:ph type="sldNum" sz="quarter" idx="12"/>
          </p:nvPr>
        </p:nvSpPr>
        <p:spPr/>
        <p:txBody>
          <a:bodyPr/>
          <a:lstStyle/>
          <a:p>
            <a:fld id="{5765A17F-3480-4D8C-BCD8-AA0248501AE4}" type="slidenum">
              <a:rPr lang="en-US" altLang="en-US" smtClean="0"/>
              <a:pPr/>
              <a:t>15</a:t>
            </a:fld>
            <a:endParaRPr lang="en-US" altLang="en-US"/>
          </a:p>
        </p:txBody>
      </p:sp>
      <p:sp>
        <p:nvSpPr>
          <p:cNvPr id="4" name="Rectangle 3"/>
          <p:cNvSpPr/>
          <p:nvPr/>
        </p:nvSpPr>
        <p:spPr>
          <a:xfrm>
            <a:off x="329184" y="1582341"/>
            <a:ext cx="8357616" cy="2585323"/>
          </a:xfrm>
          <a:prstGeom prst="rect">
            <a:avLst/>
          </a:prstGeom>
        </p:spPr>
        <p:txBody>
          <a:bodyPr wrap="square">
            <a:spAutoFit/>
          </a:bodyPr>
          <a:lstStyle/>
          <a:p>
            <a:pPr marL="285750" indent="-285750">
              <a:buFont typeface="Arial" panose="020B0604020202020204" pitchFamily="34" charset="0"/>
              <a:buChar char="•"/>
            </a:pPr>
            <a:r>
              <a:rPr lang="en-US" dirty="0"/>
              <a:t>Reconfiguration of security policies given the severity of attacks and making decisions on tradeoffs like increasing security versus increasing system overhead or decreasing efficiency.</a:t>
            </a:r>
          </a:p>
          <a:p>
            <a:endParaRPr lang="en-US" dirty="0"/>
          </a:p>
          <a:p>
            <a:r>
              <a:rPr lang="en-US" dirty="0"/>
              <a:t> • Decisions on where to allocate or reallocate limited resources in real time for detecting significant threats to vital subsystems in a large networked system. </a:t>
            </a:r>
          </a:p>
          <a:p>
            <a:endParaRPr lang="en-US" dirty="0"/>
          </a:p>
          <a:p>
            <a:r>
              <a:rPr lang="en-US" dirty="0"/>
              <a:t>• Modeling, development, and analysis of distributed decision and control schemes (possibly using autonomous software agents).</a:t>
            </a:r>
          </a:p>
        </p:txBody>
      </p:sp>
    </p:spTree>
    <p:extLst>
      <p:ext uri="{BB962C8B-B14F-4D97-AF65-F5344CB8AC3E}">
        <p14:creationId xmlns:p14="http://schemas.microsoft.com/office/powerpoint/2010/main" val="1849749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Intrusion Detection System</a:t>
            </a:r>
          </a:p>
        </p:txBody>
      </p:sp>
      <p:sp>
        <p:nvSpPr>
          <p:cNvPr id="3" name="Slide Number Placeholder 2"/>
          <p:cNvSpPr>
            <a:spLocks noGrp="1"/>
          </p:cNvSpPr>
          <p:nvPr>
            <p:ph type="sldNum" sz="quarter" idx="12"/>
          </p:nvPr>
        </p:nvSpPr>
        <p:spPr/>
        <p:txBody>
          <a:bodyPr/>
          <a:lstStyle/>
          <a:p>
            <a:fld id="{5765A17F-3480-4D8C-BCD8-AA0248501AE4}" type="slidenum">
              <a:rPr lang="en-US" altLang="en-US" smtClean="0"/>
              <a:pPr/>
              <a:t>16</a:t>
            </a:fld>
            <a:endParaRPr lang="en-US" altLang="en-US"/>
          </a:p>
        </p:txBody>
      </p:sp>
      <p:sp>
        <p:nvSpPr>
          <p:cNvPr id="4" name="TextBox 3"/>
          <p:cNvSpPr txBox="1"/>
          <p:nvPr/>
        </p:nvSpPr>
        <p:spPr>
          <a:xfrm>
            <a:off x="2621280" y="2316480"/>
            <a:ext cx="507187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a:t> SENSORS</a:t>
            </a:r>
            <a:endParaRPr lang="en-US" dirty="0"/>
          </a:p>
        </p:txBody>
      </p:sp>
      <p:sp>
        <p:nvSpPr>
          <p:cNvPr id="5" name="Rectangle 4"/>
          <p:cNvSpPr/>
          <p:nvPr/>
        </p:nvSpPr>
        <p:spPr>
          <a:xfrm>
            <a:off x="3883360" y="2316480"/>
            <a:ext cx="3626912" cy="369332"/>
          </a:xfrm>
          <a:prstGeom prst="rect">
            <a:avLst/>
          </a:prstGeom>
        </p:spPr>
        <p:txBody>
          <a:bodyPr wrap="square">
            <a:spAutoFit/>
          </a:bodyPr>
          <a:lstStyle/>
          <a:p>
            <a:r>
              <a:rPr lang="en-US" dirty="0"/>
              <a:t>For Intrusion/Anomaly Detection</a:t>
            </a:r>
          </a:p>
        </p:txBody>
      </p:sp>
      <p:sp>
        <p:nvSpPr>
          <p:cNvPr id="8" name="TextBox 7"/>
          <p:cNvSpPr txBox="1"/>
          <p:nvPr/>
        </p:nvSpPr>
        <p:spPr>
          <a:xfrm>
            <a:off x="1194816" y="3925824"/>
            <a:ext cx="1536192" cy="646331"/>
          </a:xfrm>
          <a:prstGeom prst="rect">
            <a:avLst/>
          </a:prstGeom>
          <a:noFill/>
        </p:spPr>
        <p:txBody>
          <a:bodyPr wrap="square" rtlCol="0">
            <a:spAutoFit/>
          </a:bodyPr>
          <a:lstStyle/>
          <a:p>
            <a:r>
              <a:rPr lang="en-US" dirty="0"/>
              <a:t> Other Methods</a:t>
            </a:r>
          </a:p>
        </p:txBody>
      </p:sp>
      <p:sp>
        <p:nvSpPr>
          <p:cNvPr id="9" name="TextBox 8"/>
          <p:cNvSpPr txBox="1"/>
          <p:nvPr/>
        </p:nvSpPr>
        <p:spPr>
          <a:xfrm>
            <a:off x="2621280" y="3925824"/>
            <a:ext cx="1414272" cy="646331"/>
          </a:xfrm>
          <a:prstGeom prst="rect">
            <a:avLst/>
          </a:prstGeom>
          <a:noFill/>
        </p:spPr>
        <p:txBody>
          <a:bodyPr wrap="square" rtlCol="0">
            <a:spAutoFit/>
          </a:bodyPr>
          <a:lstStyle/>
          <a:p>
            <a:r>
              <a:rPr lang="en-US" dirty="0" err="1"/>
              <a:t>Patttern</a:t>
            </a:r>
            <a:r>
              <a:rPr lang="en-US" dirty="0"/>
              <a:t> Recognition</a:t>
            </a:r>
          </a:p>
        </p:txBody>
      </p:sp>
      <p:sp>
        <p:nvSpPr>
          <p:cNvPr id="10" name="TextBox 9"/>
          <p:cNvSpPr txBox="1"/>
          <p:nvPr/>
        </p:nvSpPr>
        <p:spPr>
          <a:xfrm>
            <a:off x="4395216" y="3925824"/>
            <a:ext cx="1524000" cy="646331"/>
          </a:xfrm>
          <a:prstGeom prst="rect">
            <a:avLst/>
          </a:prstGeom>
          <a:noFill/>
        </p:spPr>
        <p:txBody>
          <a:bodyPr wrap="square" rtlCol="0">
            <a:spAutoFit/>
          </a:bodyPr>
          <a:lstStyle/>
          <a:p>
            <a:r>
              <a:rPr lang="en-US" dirty="0"/>
              <a:t>Signature Matching</a:t>
            </a:r>
          </a:p>
        </p:txBody>
      </p:sp>
      <p:sp>
        <p:nvSpPr>
          <p:cNvPr id="11" name="TextBox 10"/>
          <p:cNvSpPr txBox="1"/>
          <p:nvPr/>
        </p:nvSpPr>
        <p:spPr>
          <a:xfrm>
            <a:off x="6553200" y="3925824"/>
            <a:ext cx="1627632" cy="646331"/>
          </a:xfrm>
          <a:prstGeom prst="rect">
            <a:avLst/>
          </a:prstGeom>
          <a:noFill/>
        </p:spPr>
        <p:txBody>
          <a:bodyPr wrap="square" rtlCol="0">
            <a:spAutoFit/>
          </a:bodyPr>
          <a:lstStyle/>
          <a:p>
            <a:r>
              <a:rPr lang="en-US" dirty="0"/>
              <a:t>Neural Networks</a:t>
            </a:r>
          </a:p>
        </p:txBody>
      </p:sp>
      <p:cxnSp>
        <p:nvCxnSpPr>
          <p:cNvPr id="13" name="Straight Arrow Connector 12"/>
          <p:cNvCxnSpPr/>
          <p:nvPr/>
        </p:nvCxnSpPr>
        <p:spPr>
          <a:xfrm flipV="1">
            <a:off x="1597152" y="2950464"/>
            <a:ext cx="1377696" cy="8168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206496" y="2779776"/>
            <a:ext cx="524256" cy="9875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4742688" y="2779776"/>
            <a:ext cx="195072" cy="1146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6461760" y="2779776"/>
            <a:ext cx="414528" cy="9875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665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duotone>
              <a:schemeClr val="accent2">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84205" y="2333512"/>
            <a:ext cx="8229600" cy="1143000"/>
          </a:xfrm>
        </p:spPr>
        <p:txBody>
          <a:bodyPr/>
          <a:lstStyle/>
          <a:p>
            <a:r>
              <a:rPr lang="en-US" altLang="en-US" dirty="0">
                <a:ln w="15875" cmpd="dbl">
                  <a:solidFill>
                    <a:schemeClr val="tx1"/>
                  </a:solidFill>
                </a:ln>
              </a:rPr>
              <a:t> </a:t>
            </a:r>
          </a:p>
        </p:txBody>
      </p:sp>
      <p:sp>
        <p:nvSpPr>
          <p:cNvPr id="4099" name="Rectangle 3"/>
          <p:cNvSpPr>
            <a:spLocks noGrp="1" noChangeArrowheads="1"/>
          </p:cNvSpPr>
          <p:nvPr>
            <p:ph type="body" idx="1"/>
          </p:nvPr>
        </p:nvSpPr>
        <p:spPr>
          <a:xfrm>
            <a:off x="0" y="1417638"/>
            <a:ext cx="9143386" cy="5440362"/>
          </a:xfr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effectLst>
            <a:softEdge rad="0"/>
          </a:effectLst>
        </p:spPr>
        <p:txBody>
          <a:bodyPr/>
          <a:lstStyle/>
          <a:p>
            <a:r>
              <a:rPr lang="en-US" altLang="en-US" dirty="0"/>
              <a:t> </a:t>
            </a:r>
          </a:p>
        </p:txBody>
      </p:sp>
      <p:sp>
        <p:nvSpPr>
          <p:cNvPr id="10" name="Rectangle 9"/>
          <p:cNvSpPr/>
          <p:nvPr/>
        </p:nvSpPr>
        <p:spPr>
          <a:xfrm>
            <a:off x="57664" y="1425316"/>
            <a:ext cx="8629136" cy="830997"/>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latin typeface="+mn-lt"/>
                <a:ea typeface="Calibri" panose="020F0502020204030204" pitchFamily="34" charset="0"/>
                <a:cs typeface="Times New Roman" panose="02020603050405020304" pitchFamily="18" charset="0"/>
              </a:rPr>
              <a:t>Consider a zero-sum finite Markov game model with 2 players (attacker &amp; IDS (Intrusion detection system))</a:t>
            </a:r>
            <a:endParaRPr lang="en-US" sz="2400" dirty="0">
              <a:latin typeface="+mn-lt"/>
            </a:endParaRPr>
          </a:p>
        </p:txBody>
      </p:sp>
      <p:sp>
        <p:nvSpPr>
          <p:cNvPr id="11" name="Rectangle 10"/>
          <p:cNvSpPr/>
          <p:nvPr/>
        </p:nvSpPr>
        <p:spPr>
          <a:xfrm>
            <a:off x="107969" y="2162920"/>
            <a:ext cx="9035418" cy="830997"/>
          </a:xfrm>
          <a:prstGeom prst="rect">
            <a:avLst/>
          </a:prstGeom>
        </p:spPr>
        <p:txBody>
          <a:bodyPr wrap="square">
            <a:spAutoFit/>
          </a:bodyPr>
          <a:lstStyle/>
          <a:p>
            <a:pPr indent="171450">
              <a:buFont typeface="Arial" panose="020B0604020202020204" pitchFamily="34" charset="0"/>
              <a:buChar char="•"/>
              <a:tabLst>
                <a:tab pos="171450" algn="l"/>
              </a:tabLst>
            </a:pPr>
            <a:r>
              <a:rPr lang="en-US" sz="2400" dirty="0">
                <a:latin typeface="+mn-lt"/>
                <a:ea typeface="Calibri" panose="020F0502020204030204" pitchFamily="34" charset="0"/>
                <a:cs typeface="Times New Roman" panose="02020603050405020304" pitchFamily="18" charset="0"/>
              </a:rPr>
              <a:t>Action space of the attacker is defined as (represents various attack types) </a:t>
            </a:r>
            <a:endParaRPr lang="en-US" sz="2400" dirty="0">
              <a:latin typeface="+mn-lt"/>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958140916"/>
              </p:ext>
            </p:extLst>
          </p:nvPr>
        </p:nvGraphicFramePr>
        <p:xfrm>
          <a:off x="2650707" y="3117688"/>
          <a:ext cx="2081403" cy="468358"/>
        </p:xfrm>
        <a:graphic>
          <a:graphicData uri="http://schemas.openxmlformats.org/presentationml/2006/ole">
            <mc:AlternateContent xmlns:mc="http://schemas.openxmlformats.org/markup-compatibility/2006">
              <mc:Choice xmlns:v="urn:schemas-microsoft-com:vml" Requires="v">
                <p:oleObj spid="_x0000_s8348" name="Equation" r:id="rId4" imgW="1066680" imgH="228600" progId="Equation.DSMT4">
                  <p:embed/>
                </p:oleObj>
              </mc:Choice>
              <mc:Fallback>
                <p:oleObj name="Equation" r:id="rId4" imgW="1066680" imgH="228600" progId="Equation.DSMT4">
                  <p:embed/>
                  <p:pic>
                    <p:nvPicPr>
                      <p:cNvPr id="0" name=""/>
                      <p:cNvPicPr/>
                      <p:nvPr/>
                    </p:nvPicPr>
                    <p:blipFill>
                      <a:blip r:embed="rId5"/>
                      <a:stretch>
                        <a:fillRect/>
                      </a:stretch>
                    </p:blipFill>
                    <p:spPr>
                      <a:xfrm>
                        <a:off x="2650707" y="3117688"/>
                        <a:ext cx="2081403" cy="468358"/>
                      </a:xfrm>
                      <a:prstGeom prst="rect">
                        <a:avLst/>
                      </a:prstGeom>
                    </p:spPr>
                  </p:pic>
                </p:oleObj>
              </mc:Fallback>
            </mc:AlternateContent>
          </a:graphicData>
        </a:graphic>
      </p:graphicFrame>
      <p:sp>
        <p:nvSpPr>
          <p:cNvPr id="13" name="Rectangle 12"/>
          <p:cNvSpPr/>
          <p:nvPr/>
        </p:nvSpPr>
        <p:spPr>
          <a:xfrm>
            <a:off x="-1" y="3740920"/>
            <a:ext cx="3401379"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mn-lt"/>
                <a:ea typeface="Calibri" panose="020F0502020204030204" pitchFamily="34" charset="0"/>
                <a:cs typeface="Times New Roman" panose="02020603050405020304" pitchFamily="18" charset="0"/>
              </a:rPr>
              <a:t>IDS’s action space is </a:t>
            </a:r>
            <a:endParaRPr lang="en-US" sz="2400" dirty="0">
              <a:latin typeface="+mn-lt"/>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1545025410"/>
              </p:ext>
            </p:extLst>
          </p:nvPr>
        </p:nvGraphicFramePr>
        <p:xfrm>
          <a:off x="3105150" y="5289131"/>
          <a:ext cx="1955166" cy="467797"/>
        </p:xfrm>
        <a:graphic>
          <a:graphicData uri="http://schemas.openxmlformats.org/presentationml/2006/ole">
            <mc:AlternateContent xmlns:mc="http://schemas.openxmlformats.org/markup-compatibility/2006">
              <mc:Choice xmlns:v="urn:schemas-microsoft-com:vml" Requires="v">
                <p:oleObj spid="_x0000_s8349" name="Equation" r:id="rId6" imgW="1002960" imgH="228600" progId="Equation.DSMT4">
                  <p:embed/>
                </p:oleObj>
              </mc:Choice>
              <mc:Fallback>
                <p:oleObj name="Equation" r:id="rId6" imgW="1002960" imgH="228600" progId="Equation.DSMT4">
                  <p:embed/>
                  <p:pic>
                    <p:nvPicPr>
                      <p:cNvPr id="0" name=""/>
                      <p:cNvPicPr/>
                      <p:nvPr/>
                    </p:nvPicPr>
                    <p:blipFill>
                      <a:blip r:embed="rId7"/>
                      <a:stretch>
                        <a:fillRect/>
                      </a:stretch>
                    </p:blipFill>
                    <p:spPr>
                      <a:xfrm>
                        <a:off x="3105150" y="5289131"/>
                        <a:ext cx="1955166" cy="467797"/>
                      </a:xfrm>
                      <a:prstGeom prst="rect">
                        <a:avLst/>
                      </a:prstGeom>
                    </p:spPr>
                  </p:pic>
                </p:oleObj>
              </mc:Fallback>
            </mc:AlternateContent>
          </a:graphicData>
        </a:graphic>
      </p:graphicFrame>
      <p:sp>
        <p:nvSpPr>
          <p:cNvPr id="15" name="Rectangle 14"/>
          <p:cNvSpPr/>
          <p:nvPr/>
        </p:nvSpPr>
        <p:spPr>
          <a:xfrm>
            <a:off x="3239455" y="3739199"/>
            <a:ext cx="5805189" cy="1200329"/>
          </a:xfrm>
          <a:prstGeom prst="rect">
            <a:avLst/>
          </a:prstGeom>
        </p:spPr>
        <p:txBody>
          <a:bodyPr wrap="square">
            <a:spAutoFit/>
          </a:bodyPr>
          <a:lstStyle/>
          <a:p>
            <a:r>
              <a:rPr lang="en-US" sz="2400" dirty="0">
                <a:latin typeface="+mn-lt"/>
                <a:ea typeface="Calibri" panose="020F0502020204030204" pitchFamily="34" charset="0"/>
                <a:cs typeface="Times New Roman" panose="02020603050405020304" pitchFamily="18" charset="0"/>
              </a:rPr>
              <a:t>(passive actions (such as setting an alert) and active actions (like gathering further information)</a:t>
            </a:r>
            <a:endParaRPr lang="en-US" sz="2400" dirty="0">
              <a:latin typeface="+mn-lt"/>
            </a:endParaRPr>
          </a:p>
        </p:txBody>
      </p:sp>
      <p:sp>
        <p:nvSpPr>
          <p:cNvPr id="16" name="Rectangle 15"/>
          <p:cNvSpPr/>
          <p:nvPr/>
        </p:nvSpPr>
        <p:spPr>
          <a:xfrm>
            <a:off x="57664" y="6016763"/>
            <a:ext cx="8456141" cy="461665"/>
          </a:xfrm>
          <a:prstGeom prst="rect">
            <a:avLst/>
          </a:prstGeom>
        </p:spPr>
        <p:txBody>
          <a:bodyPr wrap="square">
            <a:spAutoFit/>
          </a:bodyPr>
          <a:lstStyle/>
          <a:p>
            <a:pPr marL="342900" indent="-342900">
              <a:buFont typeface="Arial" panose="020B0604020202020204" pitchFamily="34" charset="0"/>
              <a:buChar char="•"/>
            </a:pPr>
            <a:r>
              <a:rPr lang="en-US" sz="2400" dirty="0">
                <a:latin typeface="+mj-lt"/>
                <a:ea typeface="Calibri" panose="020F0502020204030204" pitchFamily="34" charset="0"/>
                <a:cs typeface="Times New Roman" panose="02020603050405020304" pitchFamily="18" charset="0"/>
              </a:rPr>
              <a:t>In this stochastic system, players are assumed to interact.</a:t>
            </a:r>
            <a:endParaRPr lang="en-US" sz="2400" dirty="0">
              <a:latin typeface="+mj-lt"/>
            </a:endParaRPr>
          </a:p>
        </p:txBody>
      </p:sp>
      <p:sp>
        <p:nvSpPr>
          <p:cNvPr id="17" name="Rectangle 2"/>
          <p:cNvSpPr txBox="1">
            <a:spLocks noChangeArrowheads="1"/>
          </p:cNvSpPr>
          <p:nvPr/>
        </p:nvSpPr>
        <p:spPr>
          <a:xfrm>
            <a:off x="646155" y="140602"/>
            <a:ext cx="8229600" cy="1143000"/>
          </a:xfrm>
          <a:prstGeom prst="rect">
            <a:avLst/>
          </a:prstGeom>
        </p:spPr>
        <p:txBody>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kern="0" dirty="0">
                <a:ln w="28575" cap="rnd" cmpd="dbl">
                  <a:solidFill>
                    <a:schemeClr val="tx1"/>
                  </a:solidFill>
                  <a:prstDash val="solid"/>
                </a:ln>
              </a:rPr>
              <a:t>Intrusion Detection Games</a:t>
            </a:r>
            <a:endParaRPr lang="en-US" kern="0" dirty="0"/>
          </a:p>
        </p:txBody>
      </p:sp>
      <p:sp>
        <p:nvSpPr>
          <p:cNvPr id="2" name="Rectangle 1"/>
          <p:cNvSpPr/>
          <p:nvPr/>
        </p:nvSpPr>
        <p:spPr>
          <a:xfrm>
            <a:off x="3590655" y="636410"/>
            <a:ext cx="1938031" cy="461665"/>
          </a:xfrm>
          <a:prstGeom prst="rect">
            <a:avLst/>
          </a:prstGeom>
          <a:effectLst>
            <a:outerShdw blurRad="50800" dist="38100" algn="l" rotWithShape="0">
              <a:prstClr val="black">
                <a:alpha val="40000"/>
              </a:prstClr>
            </a:outerShdw>
          </a:effectLst>
        </p:spPr>
        <p:txBody>
          <a:bodyPr wrap="none">
            <a:spAutoFit/>
          </a:bodyPr>
          <a:lstStyle/>
          <a:p>
            <a:r>
              <a:rPr lang="en-US" dirty="0">
                <a:solidFill>
                  <a:schemeClr val="bg1"/>
                </a:solidFill>
                <a:effectLst>
                  <a:reflection blurRad="6350" stA="55000" endA="300" endPos="45500" dir="5400000" sy="-100000" algn="bl" rotWithShape="0"/>
                </a:effectLst>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bg1"/>
                </a:solidFill>
                <a:effectLst>
                  <a:reflection blurRad="6350" stA="55000" endA="300" endPos="45500" dir="5400000" sy="-100000" algn="bl" rotWithShape="0"/>
                </a:effectLst>
                <a:latin typeface="Calibri" panose="020F0502020204030204" pitchFamily="34" charset="0"/>
                <a:ea typeface="Calibri" panose="020F0502020204030204" pitchFamily="34" charset="0"/>
                <a:cs typeface="Times New Roman" panose="02020603050405020304" pitchFamily="18" charset="0"/>
              </a:rPr>
              <a:t>Alpcan</a:t>
            </a:r>
            <a:r>
              <a:rPr lang="en-US" dirty="0">
                <a:solidFill>
                  <a:schemeClr val="bg1"/>
                </a:solidFill>
                <a:effectLst>
                  <a:reflection blurRad="6350" stA="55000" endA="300" endPos="45500" dir="5400000" sy="-100000" algn="bl" rotWithShape="0"/>
                </a:effectLst>
                <a:latin typeface="Calibri" panose="020F0502020204030204" pitchFamily="34" charset="0"/>
                <a:ea typeface="Calibri" panose="020F0502020204030204" pitchFamily="34" charset="0"/>
                <a:cs typeface="Times New Roman" panose="02020603050405020304" pitchFamily="18" charset="0"/>
              </a:rPr>
              <a:t> and </a:t>
            </a:r>
            <a:r>
              <a:rPr lang="en-US" dirty="0" err="1">
                <a:solidFill>
                  <a:schemeClr val="bg1"/>
                </a:solidFill>
                <a:effectLst>
                  <a:reflection blurRad="6350" stA="55000" endA="300" endPos="45500" dir="5400000" sy="-100000" algn="bl" rotWithShape="0"/>
                </a:effectLst>
                <a:latin typeface="Calibri" panose="020F0502020204030204" pitchFamily="34" charset="0"/>
                <a:ea typeface="Calibri" panose="020F0502020204030204" pitchFamily="34" charset="0"/>
                <a:cs typeface="Times New Roman" panose="02020603050405020304" pitchFamily="18" charset="0"/>
              </a:rPr>
              <a:t>Basar</a:t>
            </a:r>
            <a:r>
              <a:rPr lang="en-US" dirty="0">
                <a:solidFill>
                  <a:schemeClr val="bg1"/>
                </a:solidFill>
                <a:effectLst>
                  <a:reflection blurRad="6350" stA="55000" endA="300" endPos="45500" dir="5400000" sy="-100000" algn="bl" rotWithShape="0"/>
                </a:effectLst>
                <a:latin typeface="Calibri" panose="020F0502020204030204" pitchFamily="34" charset="0"/>
                <a:ea typeface="Calibri" panose="020F0502020204030204" pitchFamily="34" charset="0"/>
                <a:cs typeface="Times New Roman" panose="02020603050405020304" pitchFamily="18" charset="0"/>
              </a:rPr>
              <a:t>]</a:t>
            </a:r>
            <a:endParaRPr lang="en-US" sz="2400" dirty="0">
              <a:solidFill>
                <a:schemeClr val="bg1"/>
              </a:solidFill>
            </a:endParaRPr>
          </a:p>
        </p:txBody>
      </p:sp>
      <p:sp>
        <p:nvSpPr>
          <p:cNvPr id="18" name="Rectangle 17"/>
          <p:cNvSpPr/>
          <p:nvPr/>
        </p:nvSpPr>
        <p:spPr>
          <a:xfrm>
            <a:off x="1018258" y="1029099"/>
            <a:ext cx="6128950" cy="369332"/>
          </a:xfrm>
          <a:prstGeom prst="rect">
            <a:avLst/>
          </a:prstGeom>
          <a:effectLst>
            <a:outerShdw blurRad="50800" dist="38100" dir="16200000" rotWithShape="0">
              <a:prstClr val="black">
                <a:alpha val="40000"/>
              </a:prstClr>
            </a:outerShdw>
          </a:effectLst>
        </p:spPr>
        <p:txBody>
          <a:bodyPr wrap="square">
            <a:spAutoFit/>
          </a:bodyPr>
          <a:lstStyle/>
          <a:p>
            <a:r>
              <a:rPr lang="de-DE" dirty="0">
                <a:solidFill>
                  <a:schemeClr val="bg1"/>
                </a:solidFill>
                <a:latin typeface="FYLFGL+Times-Roman~c"/>
              </a:rPr>
              <a:t>Afrand Agah, Sajal K. Das, Kalyan Basu, </a:t>
            </a:r>
            <a:r>
              <a:rPr lang="en-US" dirty="0">
                <a:solidFill>
                  <a:schemeClr val="bg1"/>
                </a:solidFill>
                <a:latin typeface="FYLFGL+Times-Roman~c"/>
              </a:rPr>
              <a:t>Mehran </a:t>
            </a:r>
            <a:r>
              <a:rPr lang="en-US" dirty="0" err="1">
                <a:solidFill>
                  <a:schemeClr val="bg1"/>
                </a:solidFill>
                <a:latin typeface="FYLFGL+Times-Roman~c"/>
              </a:rPr>
              <a:t>Asadi</a:t>
            </a:r>
            <a:endParaRPr lang="en-US" dirty="0">
              <a:solidFill>
                <a:schemeClr val="bg1"/>
              </a:solidFill>
            </a:endParaRPr>
          </a:p>
        </p:txBody>
      </p:sp>
    </p:spTree>
    <p:extLst>
      <p:ext uri="{BB962C8B-B14F-4D97-AF65-F5344CB8AC3E}">
        <p14:creationId xmlns:p14="http://schemas.microsoft.com/office/powerpoint/2010/main" val="12801191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11" name="Rectangle 3"/>
          <p:cNvSpPr txBox="1">
            <a:spLocks noChangeArrowheads="1"/>
          </p:cNvSpPr>
          <p:nvPr/>
        </p:nvSpPr>
        <p:spPr>
          <a:xfrm>
            <a:off x="0" y="1417638"/>
            <a:ext cx="9143386" cy="5440362"/>
          </a:xfrm>
          <a:prstGeom prst="rect">
            <a:avLst/>
          </a:prstGeo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effectLst>
            <a:softEdge rad="0"/>
          </a:effectLst>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None/>
            </a:pPr>
            <a:r>
              <a:rPr lang="en-US" altLang="en-US" kern="0" dirty="0"/>
              <a:t> </a:t>
            </a:r>
          </a:p>
        </p:txBody>
      </p:sp>
      <p:sp>
        <p:nvSpPr>
          <p:cNvPr id="2" name="Rectangle 1"/>
          <p:cNvSpPr/>
          <p:nvPr/>
        </p:nvSpPr>
        <p:spPr>
          <a:xfrm>
            <a:off x="774357" y="1672451"/>
            <a:ext cx="7825946"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mj-lt"/>
                <a:ea typeface="Calibri" panose="020F0502020204030204" pitchFamily="34" charset="0"/>
                <a:cs typeface="Times New Roman" panose="02020603050405020304" pitchFamily="18" charset="0"/>
              </a:rPr>
              <a:t>The output of the sensor network is captured by a finite number of environment states</a:t>
            </a:r>
            <a:endParaRPr lang="en-US" sz="2400" dirty="0">
              <a:latin typeface="+mj-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50655722"/>
              </p:ext>
            </p:extLst>
          </p:nvPr>
        </p:nvGraphicFramePr>
        <p:xfrm>
          <a:off x="2118840" y="2589287"/>
          <a:ext cx="2354658" cy="450892"/>
        </p:xfrm>
        <a:graphic>
          <a:graphicData uri="http://schemas.openxmlformats.org/presentationml/2006/ole">
            <mc:AlternateContent xmlns:mc="http://schemas.openxmlformats.org/markup-compatibility/2006">
              <mc:Choice xmlns:v="urn:schemas-microsoft-com:vml" Requires="v">
                <p:oleObj spid="_x0000_s11407" name="Equation" r:id="rId4" imgW="1193760" imgH="228600" progId="Equation.DSMT4">
                  <p:embed/>
                </p:oleObj>
              </mc:Choice>
              <mc:Fallback>
                <p:oleObj name="Equation" r:id="rId4" imgW="1193760" imgH="228600" progId="Equation.DSMT4">
                  <p:embed/>
                  <p:pic>
                    <p:nvPicPr>
                      <p:cNvPr id="0" name=""/>
                      <p:cNvPicPr/>
                      <p:nvPr/>
                    </p:nvPicPr>
                    <p:blipFill>
                      <a:blip r:embed="rId5"/>
                      <a:stretch>
                        <a:fillRect/>
                      </a:stretch>
                    </p:blipFill>
                    <p:spPr>
                      <a:xfrm>
                        <a:off x="2118840" y="2589287"/>
                        <a:ext cx="2354658" cy="450892"/>
                      </a:xfrm>
                      <a:prstGeom prst="rect">
                        <a:avLst/>
                      </a:prstGeom>
                    </p:spPr>
                  </p:pic>
                </p:oleObj>
              </mc:Fallback>
            </mc:AlternateContent>
          </a:graphicData>
        </a:graphic>
      </p:graphicFrame>
      <p:sp>
        <p:nvSpPr>
          <p:cNvPr id="4" name="Rectangle 3"/>
          <p:cNvSpPr/>
          <p:nvPr/>
        </p:nvSpPr>
        <p:spPr>
          <a:xfrm>
            <a:off x="667265" y="3188214"/>
            <a:ext cx="7933038"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mj-lt"/>
                <a:ea typeface="Calibri" panose="020F0502020204030204" pitchFamily="34" charset="0"/>
                <a:cs typeface="Times New Roman" panose="02020603050405020304" pitchFamily="18" charset="0"/>
              </a:rPr>
              <a:t>Each state may represent detection of a specific type of attack or correspond to “no detection”</a:t>
            </a:r>
            <a:endParaRPr lang="en-US" sz="2400" dirty="0">
              <a:latin typeface="+mj-lt"/>
            </a:endParaRPr>
          </a:p>
        </p:txBody>
      </p:sp>
      <p:sp>
        <p:nvSpPr>
          <p:cNvPr id="5" name="Rectangle 4"/>
          <p:cNvSpPr/>
          <p:nvPr/>
        </p:nvSpPr>
        <p:spPr>
          <a:xfrm>
            <a:off x="667264" y="4315281"/>
            <a:ext cx="8152886" cy="882678"/>
          </a:xfrm>
          <a:prstGeom prst="rect">
            <a:avLst/>
          </a:prstGeom>
        </p:spPr>
        <p:txBody>
          <a:bodyPr wrap="square">
            <a:spAutoFit/>
          </a:bodyPr>
          <a:lstStyle/>
          <a:p>
            <a:pPr marL="342900" indent="-342900">
              <a:lnSpc>
                <a:spcPct val="107000"/>
              </a:lnSpc>
              <a:spcAft>
                <a:spcPts val="800"/>
              </a:spcAft>
              <a:buFont typeface="Arial" panose="020B0604020202020204" pitchFamily="34" charset="0"/>
              <a:buChar char="•"/>
            </a:pPr>
            <a:r>
              <a:rPr lang="en-US" sz="2400" dirty="0">
                <a:latin typeface="+mj-lt"/>
                <a:ea typeface="Calibri" panose="020F0502020204030204" pitchFamily="34" charset="0"/>
                <a:cs typeface="Times New Roman" panose="02020603050405020304" pitchFamily="18" charset="0"/>
              </a:rPr>
              <a:t>The sensor network is modeled as a finite state Markov chain.</a:t>
            </a:r>
            <a:endParaRPr lang="en-US" sz="2400" dirty="0">
              <a:effectLst/>
              <a:latin typeface="+mj-lt"/>
              <a:ea typeface="Calibri" panose="020F0502020204030204" pitchFamily="34" charset="0"/>
              <a:cs typeface="Times New Roman" panose="02020603050405020304" pitchFamily="18" charset="0"/>
            </a:endParaRPr>
          </a:p>
        </p:txBody>
      </p:sp>
      <p:sp>
        <p:nvSpPr>
          <p:cNvPr id="6" name="Rectangle 5"/>
          <p:cNvSpPr/>
          <p:nvPr/>
        </p:nvSpPr>
        <p:spPr>
          <a:xfrm>
            <a:off x="621957" y="5153358"/>
            <a:ext cx="7978346"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mj-lt"/>
                <a:ea typeface="Calibri" panose="020F0502020204030204" pitchFamily="34" charset="0"/>
                <a:cs typeface="Times New Roman" panose="02020603050405020304" pitchFamily="18" charset="0"/>
              </a:rPr>
              <a:t>Probability of the sensor network’s output  being in a specific state is given by the vector </a:t>
            </a:r>
            <a:endParaRPr lang="en-US" sz="2400" dirty="0">
              <a:latin typeface="+mj-lt"/>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3064602101"/>
              </p:ext>
            </p:extLst>
          </p:nvPr>
        </p:nvGraphicFramePr>
        <p:xfrm>
          <a:off x="766119" y="6133626"/>
          <a:ext cx="1783846" cy="406446"/>
        </p:xfrm>
        <a:graphic>
          <a:graphicData uri="http://schemas.openxmlformats.org/presentationml/2006/ole">
            <mc:AlternateContent xmlns:mc="http://schemas.openxmlformats.org/markup-compatibility/2006">
              <mc:Choice xmlns:v="urn:schemas-microsoft-com:vml" Requires="v">
                <p:oleObj spid="_x0000_s11408" name="Equation" r:id="rId6" imgW="1002960" imgH="228600" progId="Equation.DSMT4">
                  <p:embed/>
                </p:oleObj>
              </mc:Choice>
              <mc:Fallback>
                <p:oleObj name="Equation" r:id="rId6" imgW="1002960" imgH="228600" progId="Equation.DSMT4">
                  <p:embed/>
                  <p:pic>
                    <p:nvPicPr>
                      <p:cNvPr id="0" name=""/>
                      <p:cNvPicPr/>
                      <p:nvPr/>
                    </p:nvPicPr>
                    <p:blipFill>
                      <a:blip r:embed="rId7"/>
                      <a:stretch>
                        <a:fillRect/>
                      </a:stretch>
                    </p:blipFill>
                    <p:spPr>
                      <a:xfrm>
                        <a:off x="766119" y="6133626"/>
                        <a:ext cx="1783846" cy="406446"/>
                      </a:xfrm>
                      <a:prstGeom prst="rect">
                        <a:avLst/>
                      </a:prstGeom>
                    </p:spPr>
                  </p:pic>
                </p:oleObj>
              </mc:Fallback>
            </mc:AlternateContent>
          </a:graphicData>
        </a:graphic>
      </p:graphicFrame>
      <p:sp>
        <p:nvSpPr>
          <p:cNvPr id="8" name="Rectangle 7"/>
          <p:cNvSpPr/>
          <p:nvPr/>
        </p:nvSpPr>
        <p:spPr>
          <a:xfrm>
            <a:off x="2549965" y="6152481"/>
            <a:ext cx="1030218" cy="461665"/>
          </a:xfrm>
          <a:prstGeom prst="rect">
            <a:avLst/>
          </a:prstGeom>
        </p:spPr>
        <p:txBody>
          <a:bodyPr wrap="non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where</a:t>
            </a: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graphicFrame>
        <p:nvGraphicFramePr>
          <p:cNvPr id="9" name="Object 8"/>
          <p:cNvGraphicFramePr>
            <a:graphicFrameLocks noChangeAspect="1"/>
          </p:cNvGraphicFramePr>
          <p:nvPr>
            <p:extLst/>
          </p:nvPr>
        </p:nvGraphicFramePr>
        <p:xfrm>
          <a:off x="3454874" y="6239969"/>
          <a:ext cx="1288833" cy="374177"/>
        </p:xfrm>
        <a:graphic>
          <a:graphicData uri="http://schemas.openxmlformats.org/presentationml/2006/ole">
            <mc:AlternateContent xmlns:mc="http://schemas.openxmlformats.org/markup-compatibility/2006">
              <mc:Choice xmlns:v="urn:schemas-microsoft-com:vml" Requires="v">
                <p:oleObj spid="_x0000_s11409" name="Equation" r:id="rId8" imgW="787320" imgH="228600" progId="Equation.DSMT4">
                  <p:embed/>
                </p:oleObj>
              </mc:Choice>
              <mc:Fallback>
                <p:oleObj name="Equation" r:id="rId8" imgW="787320" imgH="228600" progId="Equation.DSMT4">
                  <p:embed/>
                  <p:pic>
                    <p:nvPicPr>
                      <p:cNvPr id="0" name=""/>
                      <p:cNvPicPr/>
                      <p:nvPr/>
                    </p:nvPicPr>
                    <p:blipFill>
                      <a:blip r:embed="rId9"/>
                      <a:stretch>
                        <a:fillRect/>
                      </a:stretch>
                    </p:blipFill>
                    <p:spPr>
                      <a:xfrm>
                        <a:off x="3454874" y="6239969"/>
                        <a:ext cx="1288833" cy="374177"/>
                      </a:xfrm>
                      <a:prstGeom prst="rect">
                        <a:avLst/>
                      </a:prstGeom>
                    </p:spPr>
                  </p:pic>
                </p:oleObj>
              </mc:Fallback>
            </mc:AlternateContent>
          </a:graphicData>
        </a:graphic>
      </p:graphicFrame>
      <p:sp>
        <p:nvSpPr>
          <p:cNvPr id="10" name="Rectangle 2"/>
          <p:cNvSpPr txBox="1">
            <a:spLocks noChangeArrowheads="1"/>
          </p:cNvSpPr>
          <p:nvPr/>
        </p:nvSpPr>
        <p:spPr>
          <a:xfrm>
            <a:off x="628907" y="485707"/>
            <a:ext cx="8229600" cy="1143000"/>
          </a:xfrm>
          <a:prstGeom prst="rect">
            <a:avLst/>
          </a:prstGeom>
        </p:spPr>
        <p:txBody>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kern="0" dirty="0">
                <a:ln w="28575" cap="rnd" cmpd="dbl">
                  <a:solidFill>
                    <a:schemeClr val="tx1"/>
                  </a:solidFill>
                  <a:prstDash val="solid"/>
                </a:ln>
              </a:rPr>
              <a:t>Intrusion Detection Games</a:t>
            </a:r>
            <a:endParaRPr lang="en-US" kern="0" dirty="0"/>
          </a:p>
        </p:txBody>
      </p:sp>
    </p:spTree>
    <p:extLst>
      <p:ext uri="{BB962C8B-B14F-4D97-AF65-F5344CB8AC3E}">
        <p14:creationId xmlns:p14="http://schemas.microsoft.com/office/powerpoint/2010/main" val="68796157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13" name="Rectangle 3"/>
          <p:cNvSpPr txBox="1">
            <a:spLocks noChangeArrowheads="1"/>
          </p:cNvSpPr>
          <p:nvPr/>
        </p:nvSpPr>
        <p:spPr>
          <a:xfrm>
            <a:off x="0" y="1417638"/>
            <a:ext cx="9143386" cy="5440362"/>
          </a:xfrm>
          <a:prstGeom prst="rect">
            <a:avLst/>
          </a:prstGeo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effectLst>
            <a:softEdge rad="0"/>
          </a:effectLst>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altLang="en-US" kern="0"/>
              <a:t> </a:t>
            </a:r>
            <a:endParaRPr lang="en-US" altLang="en-US" kern="0" dirty="0"/>
          </a:p>
        </p:txBody>
      </p:sp>
      <p:graphicFrame>
        <p:nvGraphicFramePr>
          <p:cNvPr id="2" name="Diagram 1"/>
          <p:cNvGraphicFramePr/>
          <p:nvPr>
            <p:extLst>
              <p:ext uri="{D42A27DB-BD31-4B8C-83A1-F6EECF244321}">
                <p14:modId xmlns:p14="http://schemas.microsoft.com/office/powerpoint/2010/main" val="620536347"/>
              </p:ext>
            </p:extLst>
          </p:nvPr>
        </p:nvGraphicFramePr>
        <p:xfrm>
          <a:off x="1342767" y="2457454"/>
          <a:ext cx="6433751" cy="46932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p:cNvSpPr/>
          <p:nvPr/>
        </p:nvSpPr>
        <p:spPr>
          <a:xfrm>
            <a:off x="2703726" y="5170332"/>
            <a:ext cx="500793" cy="369332"/>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IDS</a:t>
            </a:r>
            <a:endParaRPr lang="en-US" dirty="0"/>
          </a:p>
        </p:txBody>
      </p:sp>
      <p:sp>
        <p:nvSpPr>
          <p:cNvPr id="4" name="Rectangle 3"/>
          <p:cNvSpPr/>
          <p:nvPr/>
        </p:nvSpPr>
        <p:spPr>
          <a:xfrm>
            <a:off x="6051549" y="5170332"/>
            <a:ext cx="500793" cy="369332"/>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IDS</a:t>
            </a:r>
            <a:endParaRPr lang="en-US" dirty="0"/>
          </a:p>
        </p:txBody>
      </p:sp>
      <p:sp>
        <p:nvSpPr>
          <p:cNvPr id="5" name="Rectangle 4"/>
          <p:cNvSpPr/>
          <p:nvPr/>
        </p:nvSpPr>
        <p:spPr>
          <a:xfrm>
            <a:off x="378940" y="1441792"/>
            <a:ext cx="8361406" cy="830997"/>
          </a:xfrm>
          <a:prstGeom prst="rect">
            <a:avLst/>
          </a:prstGeom>
        </p:spPr>
        <p:txBody>
          <a:bodyPr wrap="square">
            <a:spAutoFit/>
          </a:bodyPr>
          <a:lstStyle/>
          <a:p>
            <a:pPr>
              <a:buFont typeface="Arial" panose="020B0604020202020204" pitchFamily="34" charset="0"/>
              <a:buChar char="•"/>
              <a:tabLst>
                <a:tab pos="342900" algn="l"/>
              </a:tabLst>
            </a:pPr>
            <a:r>
              <a:rPr lang="en-US" sz="2400" dirty="0">
                <a:latin typeface="Calibri" panose="020F0502020204030204" pitchFamily="34" charset="0"/>
                <a:ea typeface="Calibri" panose="020F0502020204030204" pitchFamily="34" charset="0"/>
                <a:cs typeface="Times New Roman" panose="02020603050405020304" pitchFamily="18" charset="0"/>
              </a:rPr>
              <a:t>The transition probabilities between environment states are described by the transition matrix </a:t>
            </a:r>
            <a:endParaRPr lang="en-US" sz="2400" dirty="0"/>
          </a:p>
        </p:txBody>
      </p:sp>
      <p:graphicFrame>
        <p:nvGraphicFramePr>
          <p:cNvPr id="6" name="Object 5"/>
          <p:cNvGraphicFramePr>
            <a:graphicFrameLocks noChangeAspect="1"/>
          </p:cNvGraphicFramePr>
          <p:nvPr>
            <p:extLst>
              <p:ext uri="{D42A27DB-BD31-4B8C-83A1-F6EECF244321}">
                <p14:modId xmlns:p14="http://schemas.microsoft.com/office/powerpoint/2010/main" val="2873113805"/>
              </p:ext>
            </p:extLst>
          </p:nvPr>
        </p:nvGraphicFramePr>
        <p:xfrm>
          <a:off x="4717421" y="1857290"/>
          <a:ext cx="475049" cy="337781"/>
        </p:xfrm>
        <a:graphic>
          <a:graphicData uri="http://schemas.openxmlformats.org/presentationml/2006/ole">
            <mc:AlternateContent xmlns:mc="http://schemas.openxmlformats.org/markup-compatibility/2006">
              <mc:Choice xmlns:v="urn:schemas-microsoft-com:vml" Requires="v">
                <p:oleObj spid="_x0000_s9443" name="Equation" r:id="rId9" imgW="203040" imgH="164880" progId="Equation.DSMT4">
                  <p:embed/>
                </p:oleObj>
              </mc:Choice>
              <mc:Fallback>
                <p:oleObj name="Equation" r:id="rId9" imgW="203040" imgH="164880" progId="Equation.DSMT4">
                  <p:embed/>
                  <p:pic>
                    <p:nvPicPr>
                      <p:cNvPr id="0" name=""/>
                      <p:cNvPicPr/>
                      <p:nvPr/>
                    </p:nvPicPr>
                    <p:blipFill>
                      <a:blip r:embed="rId10"/>
                      <a:stretch>
                        <a:fillRect/>
                      </a:stretch>
                    </p:blipFill>
                    <p:spPr>
                      <a:xfrm>
                        <a:off x="4717421" y="1857290"/>
                        <a:ext cx="475049" cy="337781"/>
                      </a:xfrm>
                      <a:prstGeom prst="rect">
                        <a:avLst/>
                      </a:prstGeom>
                    </p:spPr>
                  </p:pic>
                </p:oleObj>
              </mc:Fallback>
            </mc:AlternateContent>
          </a:graphicData>
        </a:graphic>
      </p:graphicFrame>
      <p:sp>
        <p:nvSpPr>
          <p:cNvPr id="7" name="Rectangle 6"/>
          <p:cNvSpPr/>
          <p:nvPr/>
        </p:nvSpPr>
        <p:spPr>
          <a:xfrm>
            <a:off x="316012" y="2226622"/>
            <a:ext cx="5985934" cy="461665"/>
          </a:xfrm>
          <a:prstGeom prst="rect">
            <a:avLst/>
          </a:prstGeom>
        </p:spPr>
        <p:txBody>
          <a:bodyPr wrap="non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The IDS’s and attacker’s cost are (respectively) </a:t>
            </a:r>
            <a:endParaRPr lang="en-US" sz="2400" dirty="0"/>
          </a:p>
        </p:txBody>
      </p:sp>
      <p:graphicFrame>
        <p:nvGraphicFramePr>
          <p:cNvPr id="8" name="Object 7"/>
          <p:cNvGraphicFramePr>
            <a:graphicFrameLocks noChangeAspect="1"/>
          </p:cNvGraphicFramePr>
          <p:nvPr>
            <p:extLst>
              <p:ext uri="{D42A27DB-BD31-4B8C-83A1-F6EECF244321}">
                <p14:modId xmlns:p14="http://schemas.microsoft.com/office/powerpoint/2010/main" val="2309824224"/>
              </p:ext>
            </p:extLst>
          </p:nvPr>
        </p:nvGraphicFramePr>
        <p:xfrm>
          <a:off x="205214" y="2688287"/>
          <a:ext cx="1629547" cy="524769"/>
        </p:xfrm>
        <a:graphic>
          <a:graphicData uri="http://schemas.openxmlformats.org/presentationml/2006/ole">
            <mc:AlternateContent xmlns:mc="http://schemas.openxmlformats.org/markup-compatibility/2006">
              <mc:Choice xmlns:v="urn:schemas-microsoft-com:vml" Requires="v">
                <p:oleObj spid="_x0000_s9444" name="Equation" r:id="rId11" imgW="749160" imgH="241200" progId="Equation.DSMT4">
                  <p:embed/>
                </p:oleObj>
              </mc:Choice>
              <mc:Fallback>
                <p:oleObj name="Equation" r:id="rId11" imgW="749160" imgH="241200" progId="Equation.DSMT4">
                  <p:embed/>
                  <p:pic>
                    <p:nvPicPr>
                      <p:cNvPr id="0" name=""/>
                      <p:cNvPicPr/>
                      <p:nvPr/>
                    </p:nvPicPr>
                    <p:blipFill>
                      <a:blip r:embed="rId12"/>
                      <a:stretch>
                        <a:fillRect/>
                      </a:stretch>
                    </p:blipFill>
                    <p:spPr>
                      <a:xfrm>
                        <a:off x="205214" y="2688287"/>
                        <a:ext cx="1629547" cy="524769"/>
                      </a:xfrm>
                      <a:prstGeom prst="rect">
                        <a:avLst/>
                      </a:prstGeom>
                    </p:spPr>
                  </p:pic>
                </p:oleObj>
              </mc:Fallback>
            </mc:AlternateContent>
          </a:graphicData>
        </a:graphic>
      </p:graphicFrame>
      <p:sp>
        <p:nvSpPr>
          <p:cNvPr id="9" name="Rectangle 8"/>
          <p:cNvSpPr/>
          <p:nvPr/>
        </p:nvSpPr>
        <p:spPr>
          <a:xfrm>
            <a:off x="1946515" y="2719838"/>
            <a:ext cx="655949" cy="461665"/>
          </a:xfrm>
          <a:prstGeom prst="rect">
            <a:avLst/>
          </a:prstGeom>
        </p:spPr>
        <p:txBody>
          <a:bodyPr wrap="none">
            <a:spAutoFit/>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and</a:t>
            </a:r>
            <a:endParaRPr lang="en-US" sz="2400" dirty="0"/>
          </a:p>
        </p:txBody>
      </p:sp>
      <p:graphicFrame>
        <p:nvGraphicFramePr>
          <p:cNvPr id="10" name="Object 9"/>
          <p:cNvGraphicFramePr>
            <a:graphicFrameLocks noChangeAspect="1"/>
          </p:cNvGraphicFramePr>
          <p:nvPr>
            <p:extLst>
              <p:ext uri="{D42A27DB-BD31-4B8C-83A1-F6EECF244321}">
                <p14:modId xmlns:p14="http://schemas.microsoft.com/office/powerpoint/2010/main" val="742212303"/>
              </p:ext>
            </p:extLst>
          </p:nvPr>
        </p:nvGraphicFramePr>
        <p:xfrm>
          <a:off x="2847820" y="2719838"/>
          <a:ext cx="1522295" cy="558099"/>
        </p:xfrm>
        <a:graphic>
          <a:graphicData uri="http://schemas.openxmlformats.org/presentationml/2006/ole">
            <mc:AlternateContent xmlns:mc="http://schemas.openxmlformats.org/markup-compatibility/2006">
              <mc:Choice xmlns:v="urn:schemas-microsoft-com:vml" Requires="v">
                <p:oleObj spid="_x0000_s9445" name="Equation" r:id="rId13" imgW="660240" imgH="241200" progId="Equation.DSMT4">
                  <p:embed/>
                </p:oleObj>
              </mc:Choice>
              <mc:Fallback>
                <p:oleObj name="Equation" r:id="rId13" imgW="660240" imgH="241200" progId="Equation.DSMT4">
                  <p:embed/>
                  <p:pic>
                    <p:nvPicPr>
                      <p:cNvPr id="0" name=""/>
                      <p:cNvPicPr/>
                      <p:nvPr/>
                    </p:nvPicPr>
                    <p:blipFill>
                      <a:blip r:embed="rId14"/>
                      <a:stretch>
                        <a:fillRect/>
                      </a:stretch>
                    </p:blipFill>
                    <p:spPr>
                      <a:xfrm>
                        <a:off x="2847820" y="2719838"/>
                        <a:ext cx="1522295" cy="558099"/>
                      </a:xfrm>
                      <a:prstGeom prst="rect">
                        <a:avLst/>
                      </a:prstGeom>
                    </p:spPr>
                  </p:pic>
                </p:oleObj>
              </mc:Fallback>
            </mc:AlternateContent>
          </a:graphicData>
        </a:graphic>
      </p:graphicFrame>
      <p:sp>
        <p:nvSpPr>
          <p:cNvPr id="12" name="Rectangle 2"/>
          <p:cNvSpPr txBox="1">
            <a:spLocks noChangeArrowheads="1"/>
          </p:cNvSpPr>
          <p:nvPr/>
        </p:nvSpPr>
        <p:spPr>
          <a:xfrm>
            <a:off x="840146" y="483458"/>
            <a:ext cx="8229600" cy="1143000"/>
          </a:xfrm>
          <a:prstGeom prst="rect">
            <a:avLst/>
          </a:prstGeom>
        </p:spPr>
        <p:txBody>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kern="0" dirty="0">
                <a:ln w="28575" cap="rnd" cmpd="dbl">
                  <a:solidFill>
                    <a:schemeClr val="tx1"/>
                  </a:solidFill>
                  <a:prstDash val="solid"/>
                </a:ln>
              </a:rPr>
              <a:t>Intrusion Detection Games</a:t>
            </a:r>
            <a:endParaRPr lang="en-US" kern="0" dirty="0"/>
          </a:p>
        </p:txBody>
      </p:sp>
      <p:sp>
        <p:nvSpPr>
          <p:cNvPr id="14" name="Rectangle 13"/>
          <p:cNvSpPr/>
          <p:nvPr/>
        </p:nvSpPr>
        <p:spPr>
          <a:xfrm>
            <a:off x="3852636" y="3244334"/>
            <a:ext cx="1459887" cy="369332"/>
          </a:xfrm>
          <a:prstGeom prst="rect">
            <a:avLst/>
          </a:prstGeom>
          <a:ln w="3175">
            <a:solidFill>
              <a:schemeClr val="tx1"/>
            </a:solidFill>
          </a:ln>
          <a:scene3d>
            <a:camera prst="orthographicFront"/>
            <a:lightRig rig="threePt" dir="t"/>
          </a:scene3d>
          <a:sp3d>
            <a:bevelT w="139700" prst="cross"/>
          </a:sp3d>
        </p:spPr>
        <p:txBody>
          <a:bodyPr wrap="none">
            <a:spAutoFit/>
          </a:bodyPr>
          <a:lstStyle/>
          <a:p>
            <a:r>
              <a:rPr lang="en-US"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Simple game </a:t>
            </a:r>
            <a:endParaRPr lang="en-US" b="1" dirty="0">
              <a:solidFill>
                <a:srgbClr val="C00000"/>
              </a:solidFill>
            </a:endParaRPr>
          </a:p>
        </p:txBody>
      </p:sp>
      <p:sp>
        <p:nvSpPr>
          <p:cNvPr id="15" name="Rectangle 14"/>
          <p:cNvSpPr/>
          <p:nvPr/>
        </p:nvSpPr>
        <p:spPr>
          <a:xfrm>
            <a:off x="2438092" y="4675856"/>
            <a:ext cx="81945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Sensor</a:t>
            </a:r>
            <a:endParaRPr lang="en-US" dirty="0"/>
          </a:p>
        </p:txBody>
      </p:sp>
      <p:sp>
        <p:nvSpPr>
          <p:cNvPr id="16" name="Rectangle 15"/>
          <p:cNvSpPr/>
          <p:nvPr/>
        </p:nvSpPr>
        <p:spPr>
          <a:xfrm>
            <a:off x="5892217" y="4754834"/>
            <a:ext cx="819455" cy="369332"/>
          </a:xfrm>
          <a:prstGeom prst="rect">
            <a:avLst/>
          </a:prstGeom>
        </p:spPr>
        <p:txBody>
          <a:bodyPr wrap="non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Sensor</a:t>
            </a:r>
            <a:endParaRPr lang="en-US" dirty="0"/>
          </a:p>
        </p:txBody>
      </p:sp>
    </p:spTree>
    <p:extLst>
      <p:ext uri="{BB962C8B-B14F-4D97-AF65-F5344CB8AC3E}">
        <p14:creationId xmlns:p14="http://schemas.microsoft.com/office/powerpoint/2010/main" val="33405682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6" name="Rectangle 3"/>
          <p:cNvSpPr txBox="1">
            <a:spLocks noChangeArrowheads="1"/>
          </p:cNvSpPr>
          <p:nvPr/>
        </p:nvSpPr>
        <p:spPr>
          <a:xfrm>
            <a:off x="0" y="1417638"/>
            <a:ext cx="9143386" cy="5440362"/>
          </a:xfrm>
          <a:prstGeom prst="rect">
            <a:avLst/>
          </a:prstGeo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effectLst>
            <a:softEdge rad="0"/>
          </a:effectLst>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None/>
            </a:pPr>
            <a:r>
              <a:rPr lang="en-US" altLang="en-US" kern="0" dirty="0"/>
              <a:t> </a:t>
            </a:r>
          </a:p>
        </p:txBody>
      </p:sp>
      <p:sp>
        <p:nvSpPr>
          <p:cNvPr id="8" name="Rectangle 7"/>
          <p:cNvSpPr/>
          <p:nvPr/>
        </p:nvSpPr>
        <p:spPr>
          <a:xfrm>
            <a:off x="397934" y="1740152"/>
            <a:ext cx="7378586" cy="882678"/>
          </a:xfrm>
          <a:prstGeom prst="rect">
            <a:avLst/>
          </a:prstGeom>
        </p:spPr>
        <p:txBody>
          <a:bodyPr wrap="square">
            <a:spAutoFit/>
          </a:bodyPr>
          <a:lstStyle/>
          <a:p>
            <a:pPr marL="342900" indent="-342900">
              <a:lnSpc>
                <a:spcPct val="107000"/>
              </a:lnSpc>
              <a:spcAft>
                <a:spcPts val="800"/>
              </a:spcAft>
              <a:buFont typeface="Arial" panose="020B0604020202020204" pitchFamily="34" charset="0"/>
              <a:buChar char="•"/>
            </a:pPr>
            <a:r>
              <a:rPr lang="en-US" sz="2400" dirty="0">
                <a:latin typeface="+mn-lt"/>
                <a:ea typeface="Calibri" panose="020F0502020204030204" pitchFamily="34" charset="0"/>
                <a:cs typeface="Times New Roman" panose="02020603050405020304" pitchFamily="18" charset="0"/>
              </a:rPr>
              <a:t>Assume that each player knows its own cost at each stage of the game.</a:t>
            </a:r>
            <a:endParaRPr lang="en-US" sz="2400" dirty="0">
              <a:effectLst/>
              <a:latin typeface="+mn-lt"/>
              <a:ea typeface="Calibri" panose="020F0502020204030204" pitchFamily="34" charset="0"/>
              <a:cs typeface="Times New Roman" panose="02020603050405020304" pitchFamily="18" charset="0"/>
            </a:endParaRPr>
          </a:p>
        </p:txBody>
      </p:sp>
      <p:sp>
        <p:nvSpPr>
          <p:cNvPr id="9" name="Rectangle 8"/>
          <p:cNvSpPr/>
          <p:nvPr/>
        </p:nvSpPr>
        <p:spPr>
          <a:xfrm>
            <a:off x="328782" y="3070302"/>
            <a:ext cx="8756935" cy="2308324"/>
          </a:xfrm>
          <a:prstGeom prst="rect">
            <a:avLst/>
          </a:prstGeom>
        </p:spPr>
        <p:txBody>
          <a:bodyPr wrap="square">
            <a:spAutoFit/>
          </a:bodyPr>
          <a:lstStyle/>
          <a:p>
            <a:pPr marL="342900" indent="-342900">
              <a:buFont typeface="Arial" panose="020B0604020202020204" pitchFamily="34" charset="0"/>
              <a:buChar char="•"/>
            </a:pPr>
            <a:r>
              <a:rPr lang="en-US" sz="2400" dirty="0">
                <a:latin typeface="+mn-lt"/>
                <a:ea typeface="Calibri" panose="020F0502020204030204" pitchFamily="34" charset="0"/>
                <a:cs typeface="Times New Roman" panose="02020603050405020304" pitchFamily="18" charset="0"/>
              </a:rPr>
              <a:t>3 different information structures are considered: </a:t>
            </a:r>
          </a:p>
          <a:p>
            <a:pPr marL="514350" indent="-514350">
              <a:buAutoNum type="romanLcParenBoth"/>
            </a:pPr>
            <a:r>
              <a:rPr lang="en-US" sz="2400" dirty="0">
                <a:solidFill>
                  <a:srgbClr val="00B050"/>
                </a:solidFill>
                <a:latin typeface="+mn-lt"/>
                <a:ea typeface="Calibri" panose="020F0502020204030204" pitchFamily="34" charset="0"/>
                <a:cs typeface="Times New Roman" panose="02020603050405020304" pitchFamily="18" charset="0"/>
              </a:rPr>
              <a:t>full information</a:t>
            </a:r>
            <a:r>
              <a:rPr lang="en-US" sz="2400" dirty="0">
                <a:latin typeface="+mn-lt"/>
                <a:ea typeface="Calibri" panose="020F0502020204030204" pitchFamily="34" charset="0"/>
                <a:cs typeface="Times New Roman" panose="02020603050405020304" pitchFamily="18" charset="0"/>
              </a:rPr>
              <a:t>;</a:t>
            </a:r>
          </a:p>
          <a:p>
            <a:pPr marL="514350" indent="-514350">
              <a:buAutoNum type="romanLcParenBoth"/>
            </a:pPr>
            <a:r>
              <a:rPr lang="en-US" sz="2400" dirty="0">
                <a:solidFill>
                  <a:srgbClr val="0070C0"/>
                </a:solidFill>
                <a:latin typeface="+mn-lt"/>
                <a:ea typeface="Calibri" panose="020F0502020204030204" pitchFamily="34" charset="0"/>
                <a:cs typeface="Times New Roman" panose="02020603050405020304" pitchFamily="18" charset="0"/>
              </a:rPr>
              <a:t>no information about sensor network characteristics </a:t>
            </a:r>
            <a:r>
              <a:rPr lang="en-US" sz="2400" dirty="0">
                <a:latin typeface="+mn-lt"/>
                <a:ea typeface="Calibri" panose="020F0502020204030204" pitchFamily="34" charset="0"/>
                <a:cs typeface="Times New Roman" panose="02020603050405020304" pitchFamily="18" charset="0"/>
              </a:rPr>
              <a:t>(transition probabilities, M), and</a:t>
            </a:r>
          </a:p>
          <a:p>
            <a:pPr marL="514350" indent="-514350">
              <a:buAutoNum type="romanLcParenBoth"/>
            </a:pPr>
            <a:r>
              <a:rPr lang="en-US" sz="2400" dirty="0">
                <a:latin typeface="+mn-lt"/>
                <a:ea typeface="Calibri" panose="020F0502020204030204" pitchFamily="34" charset="0"/>
                <a:cs typeface="Times New Roman" panose="02020603050405020304" pitchFamily="18" charset="0"/>
              </a:rPr>
              <a:t> </a:t>
            </a:r>
            <a:r>
              <a:rPr lang="en-US" sz="2400" dirty="0">
                <a:solidFill>
                  <a:srgbClr val="7030A0"/>
                </a:solidFill>
                <a:latin typeface="+mn-lt"/>
                <a:ea typeface="Calibri" panose="020F0502020204030204" pitchFamily="34" charset="0"/>
                <a:cs typeface="Times New Roman" panose="02020603050405020304" pitchFamily="18" charset="0"/>
              </a:rPr>
              <a:t>only information about own costs, past actions, and past states</a:t>
            </a:r>
            <a:endParaRPr lang="en-US" sz="2400" dirty="0">
              <a:solidFill>
                <a:srgbClr val="7030A0"/>
              </a:solidFill>
              <a:latin typeface="+mn-lt"/>
            </a:endParaRPr>
          </a:p>
        </p:txBody>
      </p:sp>
      <p:sp>
        <p:nvSpPr>
          <p:cNvPr id="5" name="Rectangle 2"/>
          <p:cNvSpPr txBox="1">
            <a:spLocks noChangeArrowheads="1"/>
          </p:cNvSpPr>
          <p:nvPr/>
        </p:nvSpPr>
        <p:spPr>
          <a:xfrm>
            <a:off x="592449" y="502552"/>
            <a:ext cx="8229600" cy="1143000"/>
          </a:xfrm>
          <a:prstGeom prst="rect">
            <a:avLst/>
          </a:prstGeom>
        </p:spPr>
        <p:txBody>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kern="0" dirty="0">
                <a:ln w="28575" cap="rnd" cmpd="dbl">
                  <a:solidFill>
                    <a:schemeClr val="tx1"/>
                  </a:solidFill>
                  <a:prstDash val="solid"/>
                </a:ln>
              </a:rPr>
              <a:t>Intrusion Detection Games</a:t>
            </a:r>
            <a:endParaRPr lang="en-US" kern="0" dirty="0"/>
          </a:p>
        </p:txBody>
      </p:sp>
    </p:spTree>
    <p:extLst>
      <p:ext uri="{BB962C8B-B14F-4D97-AF65-F5344CB8AC3E}">
        <p14:creationId xmlns:p14="http://schemas.microsoft.com/office/powerpoint/2010/main" val="190991915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7" name="Title 1"/>
          <p:cNvSpPr txBox="1">
            <a:spLocks/>
          </p:cNvSpPr>
          <p:nvPr/>
        </p:nvSpPr>
        <p:spPr>
          <a:xfrm>
            <a:off x="523037" y="2198537"/>
            <a:ext cx="8229600" cy="1143000"/>
          </a:xfrm>
          <a:prstGeom prst="rect">
            <a:avLst/>
          </a:prstGeom>
        </p:spPr>
        <p:txBody>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kern="0"/>
              <a:t> </a:t>
            </a:r>
            <a:endParaRPr lang="en-US" kern="0" dirty="0"/>
          </a:p>
        </p:txBody>
      </p:sp>
      <p:sp>
        <p:nvSpPr>
          <p:cNvPr id="10" name="Content Placeholder 2"/>
          <p:cNvSpPr txBox="1">
            <a:spLocks/>
          </p:cNvSpPr>
          <p:nvPr/>
        </p:nvSpPr>
        <p:spPr>
          <a:xfrm>
            <a:off x="523037" y="3524099"/>
            <a:ext cx="8229600" cy="4525963"/>
          </a:xfrm>
          <a:prstGeom prst="rect">
            <a:avLst/>
          </a:prstGeom>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kern="0"/>
              <a:t> </a:t>
            </a:r>
            <a:endParaRPr lang="en-US" kern="0" dirty="0"/>
          </a:p>
        </p:txBody>
      </p:sp>
      <p:sp>
        <p:nvSpPr>
          <p:cNvPr id="11" name="Rectangle 3"/>
          <p:cNvSpPr txBox="1">
            <a:spLocks noChangeArrowheads="1"/>
          </p:cNvSpPr>
          <p:nvPr/>
        </p:nvSpPr>
        <p:spPr bwMode="auto">
          <a:xfrm>
            <a:off x="0" y="1350888"/>
            <a:ext cx="9143386" cy="5440362"/>
          </a:xfrm>
          <a:prstGeom prst="rect">
            <a:avLst/>
          </a:prstGeo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ln>
            <a:noFill/>
          </a:ln>
          <a:effectLst>
            <a:softEdge rad="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n-US" sz="2400" kern="0" dirty="0">
                <a:ea typeface="Calibri" panose="020F0502020204030204" pitchFamily="34" charset="0"/>
                <a:cs typeface="Times New Roman" panose="02020603050405020304" pitchFamily="18" charset="0"/>
              </a:rPr>
              <a:t>(</a:t>
            </a:r>
            <a:r>
              <a:rPr lang="en-US" sz="2400" kern="0" dirty="0" err="1">
                <a:ea typeface="Calibri" panose="020F0502020204030204" pitchFamily="34" charset="0"/>
                <a:cs typeface="Times New Roman" panose="02020603050405020304" pitchFamily="18" charset="0"/>
              </a:rPr>
              <a:t>i</a:t>
            </a:r>
            <a:r>
              <a:rPr lang="en-US" sz="2000" kern="0" dirty="0">
                <a:ea typeface="Calibri" panose="020F0502020204030204" pitchFamily="34" charset="0"/>
                <a:cs typeface="Times New Roman" panose="02020603050405020304" pitchFamily="18" charset="0"/>
              </a:rPr>
              <a:t>) In the full information case each player knows everything about the sensor network as well as the preferences and past actions of its opponent. </a:t>
            </a:r>
            <a:endParaRPr lang="en-US" sz="2000" kern="0" dirty="0"/>
          </a:p>
          <a:p>
            <a:pPr marL="0" indent="0">
              <a:buFontTx/>
              <a:buNone/>
            </a:pPr>
            <a:r>
              <a:rPr lang="en-US" sz="2000" kern="0" dirty="0">
                <a:ea typeface="Calibri" panose="020F0502020204030204" pitchFamily="34" charset="0"/>
                <a:cs typeface="Times New Roman" panose="02020603050405020304" pitchFamily="18" charset="0"/>
              </a:rPr>
              <a:t>Players may utilize well-known </a:t>
            </a:r>
            <a:r>
              <a:rPr lang="en-US" sz="2000" b="1" kern="0" dirty="0">
                <a:solidFill>
                  <a:srgbClr val="7030A0"/>
                </a:solidFill>
                <a:ea typeface="Calibri" panose="020F0502020204030204" pitchFamily="34" charset="0"/>
                <a:cs typeface="Times New Roman" panose="02020603050405020304" pitchFamily="18" charset="0"/>
              </a:rPr>
              <a:t>MDP</a:t>
            </a:r>
            <a:r>
              <a:rPr lang="en-US" sz="2000" kern="0" dirty="0">
                <a:ea typeface="Calibri" panose="020F0502020204030204" pitchFamily="34" charset="0"/>
                <a:cs typeface="Times New Roman" panose="02020603050405020304" pitchFamily="18" charset="0"/>
              </a:rPr>
              <a:t>(Markov decision process) methods such as value iteration to calculate their own optimal mixed strategy solutions to the zero-sum game. </a:t>
            </a:r>
            <a:endParaRPr lang="en-US" sz="2000" kern="0" dirty="0"/>
          </a:p>
          <a:p>
            <a:pPr marL="0" indent="0">
              <a:buFontTx/>
              <a:buNone/>
            </a:pPr>
            <a:r>
              <a:rPr lang="en-US" sz="2000" kern="0" dirty="0">
                <a:ea typeface="Calibri" panose="020F0502020204030204" pitchFamily="34" charset="0"/>
                <a:cs typeface="Times New Roman" panose="02020603050405020304" pitchFamily="18" charset="0"/>
              </a:rPr>
              <a:t>(ii) In this case, the attacker can calculate its optimal strategy online (i.e. while playing the game) using a technique called </a:t>
            </a:r>
            <a:r>
              <a:rPr lang="en-US" sz="2000" kern="0" dirty="0" err="1">
                <a:solidFill>
                  <a:srgbClr val="7030A0"/>
                </a:solidFill>
                <a:ea typeface="Calibri" panose="020F0502020204030204" pitchFamily="34" charset="0"/>
                <a:cs typeface="Times New Roman" panose="02020603050405020304" pitchFamily="18" charset="0"/>
              </a:rPr>
              <a:t>minimax</a:t>
            </a:r>
            <a:r>
              <a:rPr lang="en-US" sz="2000" kern="0" dirty="0">
                <a:solidFill>
                  <a:srgbClr val="7030A0"/>
                </a:solidFill>
                <a:ea typeface="Calibri" panose="020F0502020204030204" pitchFamily="34" charset="0"/>
                <a:cs typeface="Times New Roman" panose="02020603050405020304" pitchFamily="18" charset="0"/>
              </a:rPr>
              <a:t>-Q learning</a:t>
            </a:r>
            <a:r>
              <a:rPr lang="en-US" sz="2000" kern="0" dirty="0">
                <a:ea typeface="Calibri" panose="020F0502020204030204" pitchFamily="34" charset="0"/>
                <a:cs typeface="Times New Roman" panose="02020603050405020304" pitchFamily="18" charset="0"/>
              </a:rPr>
              <a:t>. </a:t>
            </a:r>
          </a:p>
          <a:p>
            <a:pPr marL="0" indent="0">
              <a:buFontTx/>
              <a:buNone/>
            </a:pPr>
            <a:r>
              <a:rPr lang="en-US" sz="2000" kern="0" dirty="0">
                <a:ea typeface="Calibri" panose="020F0502020204030204" pitchFamily="34" charset="0"/>
                <a:cs typeface="Times New Roman" panose="02020603050405020304" pitchFamily="18" charset="0"/>
              </a:rPr>
              <a:t>(iii) In this situation where a player only observes the sensor network’s output and keeps track of its own actions and costs. In this third case, we study single agent “</a:t>
            </a:r>
            <a:r>
              <a:rPr lang="en-US" sz="2000" kern="0" dirty="0">
                <a:solidFill>
                  <a:srgbClr val="7030A0"/>
                </a:solidFill>
                <a:ea typeface="Calibri" panose="020F0502020204030204" pitchFamily="34" charset="0"/>
                <a:cs typeface="Times New Roman" panose="02020603050405020304" pitchFamily="18" charset="0"/>
              </a:rPr>
              <a:t>naive” Q-learning </a:t>
            </a:r>
            <a:r>
              <a:rPr lang="en-US" sz="2000" kern="0" dirty="0">
                <a:ea typeface="Calibri" panose="020F0502020204030204" pitchFamily="34" charset="0"/>
                <a:cs typeface="Times New Roman" panose="02020603050405020304" pitchFamily="18" charset="0"/>
              </a:rPr>
              <a:t>(ignoring the other player’s actions) as a possible approach.</a:t>
            </a:r>
          </a:p>
          <a:p>
            <a:pPr marL="0" indent="0">
              <a:buFontTx/>
              <a:buNone/>
            </a:pPr>
            <a:endParaRPr lang="en-US" sz="2000" kern="0" dirty="0"/>
          </a:p>
          <a:p>
            <a:pPr marL="0" indent="0">
              <a:buFontTx/>
              <a:buNone/>
            </a:pPr>
            <a:r>
              <a:rPr lang="en-US" sz="2000" b="1" kern="0" dirty="0">
                <a:ea typeface="Calibri" panose="020F0502020204030204" pitchFamily="34" charset="0"/>
                <a:cs typeface="Times New Roman" panose="02020603050405020304" pitchFamily="18" charset="0"/>
              </a:rPr>
              <a:t>Note: </a:t>
            </a:r>
            <a:r>
              <a:rPr lang="en-US" sz="2000" kern="0" dirty="0">
                <a:ea typeface="Calibri" panose="020F0502020204030204" pitchFamily="34" charset="0"/>
                <a:cs typeface="Times New Roman" panose="02020603050405020304" pitchFamily="18" charset="0"/>
              </a:rPr>
              <a:t>Calculating an optimal strategy for this zero-sum Markov game under extremely limited information continues to be an </a:t>
            </a:r>
            <a:r>
              <a:rPr lang="en-US" sz="2000" kern="0" dirty="0">
                <a:solidFill>
                  <a:srgbClr val="00B050"/>
                </a:solidFill>
                <a:ea typeface="Calibri" panose="020F0502020204030204" pitchFamily="34" charset="0"/>
                <a:cs typeface="Times New Roman" panose="02020603050405020304" pitchFamily="18" charset="0"/>
              </a:rPr>
              <a:t>interesting research question</a:t>
            </a:r>
            <a:r>
              <a:rPr lang="en-US" sz="2000" kern="0" dirty="0">
                <a:ea typeface="Calibri" panose="020F0502020204030204" pitchFamily="34" charset="0"/>
                <a:cs typeface="Times New Roman" panose="02020603050405020304" pitchFamily="18" charset="0"/>
              </a:rPr>
              <a:t>.</a:t>
            </a:r>
            <a:endParaRPr lang="en-US" sz="2000" kern="0" dirty="0"/>
          </a:p>
          <a:p>
            <a:pPr marL="0" indent="0">
              <a:buFontTx/>
              <a:buNone/>
            </a:pPr>
            <a:endParaRPr lang="en-US" sz="2800" kern="0" dirty="0"/>
          </a:p>
          <a:p>
            <a:pPr marL="0" indent="0">
              <a:buFontTx/>
              <a:buNone/>
            </a:pPr>
            <a:endParaRPr lang="en-US" altLang="en-US" sz="2000" kern="0" dirty="0"/>
          </a:p>
        </p:txBody>
      </p:sp>
      <p:sp>
        <p:nvSpPr>
          <p:cNvPr id="12" name="Slide Number Placeholder 6"/>
          <p:cNvSpPr>
            <a:spLocks noGrp="1"/>
          </p:cNvSpPr>
          <p:nvPr>
            <p:ph type="sldNum" sz="quarter" idx="12"/>
          </p:nvPr>
        </p:nvSpPr>
        <p:spPr>
          <a:xfrm>
            <a:off x="6619037" y="8169124"/>
            <a:ext cx="2133600" cy="476250"/>
          </a:xfrm>
        </p:spPr>
        <p:txBody>
          <a:bodyPr/>
          <a:lstStyle/>
          <a:p>
            <a:fld id="{7BD00F53-8D23-47B2-A532-8CE2AED63A98}" type="slidenum">
              <a:rPr lang="en-US" altLang="en-US" smtClean="0"/>
              <a:pPr/>
              <a:t>21</a:t>
            </a:fld>
            <a:endParaRPr lang="en-US" altLang="en-US"/>
          </a:p>
        </p:txBody>
      </p:sp>
      <p:sp>
        <p:nvSpPr>
          <p:cNvPr id="13" name="Rectangle 2"/>
          <p:cNvSpPr txBox="1">
            <a:spLocks noChangeArrowheads="1"/>
          </p:cNvSpPr>
          <p:nvPr/>
        </p:nvSpPr>
        <p:spPr>
          <a:xfrm>
            <a:off x="219373" y="207888"/>
            <a:ext cx="8229600" cy="1143000"/>
          </a:xfrm>
          <a:prstGeom prst="rect">
            <a:avLst/>
          </a:prstGeom>
        </p:spPr>
        <p:txBody>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kern="0" dirty="0">
                <a:ln w="28575" cap="rnd" cmpd="dbl">
                  <a:solidFill>
                    <a:schemeClr val="tx1"/>
                  </a:solidFill>
                  <a:prstDash val="solid"/>
                </a:ln>
              </a:rPr>
              <a:t>Intrusion Detection Games</a:t>
            </a:r>
            <a:endParaRPr lang="en-US" kern="0" dirty="0"/>
          </a:p>
        </p:txBody>
      </p:sp>
    </p:spTree>
    <p:extLst>
      <p:ext uri="{BB962C8B-B14F-4D97-AF65-F5344CB8AC3E}">
        <p14:creationId xmlns:p14="http://schemas.microsoft.com/office/powerpoint/2010/main" val="133854932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a:t>
            </a:r>
          </a:p>
        </p:txBody>
      </p:sp>
      <p:sp>
        <p:nvSpPr>
          <p:cNvPr id="6" name="Content Placeholder 5"/>
          <p:cNvSpPr>
            <a:spLocks noGrp="1"/>
          </p:cNvSpPr>
          <p:nvPr>
            <p:ph idx="1"/>
          </p:nvPr>
        </p:nvSpPr>
        <p:spPr/>
        <p:txBody>
          <a:bodyPr/>
          <a:lstStyle/>
          <a:p>
            <a:pPr marL="0" indent="0">
              <a:buNone/>
            </a:pPr>
            <a:r>
              <a:rPr lang="en-US" dirty="0"/>
              <a:t> </a:t>
            </a:r>
          </a:p>
        </p:txBody>
      </p:sp>
      <p:sp>
        <p:nvSpPr>
          <p:cNvPr id="10" name="Title 1"/>
          <p:cNvSpPr txBox="1">
            <a:spLocks/>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rgbClr val="FFFFFF"/>
                </a:solidFill>
                <a:latin typeface="+mj-lt"/>
                <a:ea typeface="+mj-ea"/>
                <a:cs typeface="+mj-cs"/>
              </a:defRPr>
            </a:lvl1pPr>
            <a:lvl2pPr algn="ctr" rtl="0" eaLnBrk="1" fontAlgn="base" hangingPunct="1">
              <a:spcBef>
                <a:spcPct val="0"/>
              </a:spcBef>
              <a:spcAft>
                <a:spcPct val="0"/>
              </a:spcAft>
              <a:defRPr sz="4400">
                <a:solidFill>
                  <a:srgbClr val="FFFFFF"/>
                </a:solidFill>
                <a:latin typeface="Arial" charset="0"/>
              </a:defRPr>
            </a:lvl2pPr>
            <a:lvl3pPr algn="ctr" rtl="0" eaLnBrk="1" fontAlgn="base" hangingPunct="1">
              <a:spcBef>
                <a:spcPct val="0"/>
              </a:spcBef>
              <a:spcAft>
                <a:spcPct val="0"/>
              </a:spcAft>
              <a:defRPr sz="4400">
                <a:solidFill>
                  <a:srgbClr val="FFFFFF"/>
                </a:solidFill>
                <a:latin typeface="Arial" charset="0"/>
              </a:defRPr>
            </a:lvl3pPr>
            <a:lvl4pPr algn="ctr" rtl="0" eaLnBrk="1" fontAlgn="base" hangingPunct="1">
              <a:spcBef>
                <a:spcPct val="0"/>
              </a:spcBef>
              <a:spcAft>
                <a:spcPct val="0"/>
              </a:spcAft>
              <a:defRPr sz="4400">
                <a:solidFill>
                  <a:srgbClr val="FFFFFF"/>
                </a:solidFill>
                <a:latin typeface="Arial" charset="0"/>
              </a:defRPr>
            </a:lvl4pPr>
            <a:lvl5pPr algn="ctr" rtl="0" eaLnBrk="1" fontAlgn="base" hangingPunct="1">
              <a:spcBef>
                <a:spcPct val="0"/>
              </a:spcBef>
              <a:spcAft>
                <a:spcPct val="0"/>
              </a:spcAft>
              <a:defRPr sz="4400">
                <a:solidFill>
                  <a:srgbClr val="FFFFFF"/>
                </a:solidFill>
                <a:latin typeface="Arial" charset="0"/>
              </a:defRPr>
            </a:lvl5pPr>
            <a:lvl6pPr marL="457200" algn="ctr" rtl="0" eaLnBrk="1" fontAlgn="base" hangingPunct="1">
              <a:spcBef>
                <a:spcPct val="0"/>
              </a:spcBef>
              <a:spcAft>
                <a:spcPct val="0"/>
              </a:spcAft>
              <a:defRPr sz="4400">
                <a:solidFill>
                  <a:srgbClr val="FFFFFF"/>
                </a:solidFill>
                <a:latin typeface="Arial" charset="0"/>
              </a:defRPr>
            </a:lvl6pPr>
            <a:lvl7pPr marL="914400" algn="ctr" rtl="0" eaLnBrk="1" fontAlgn="base" hangingPunct="1">
              <a:spcBef>
                <a:spcPct val="0"/>
              </a:spcBef>
              <a:spcAft>
                <a:spcPct val="0"/>
              </a:spcAft>
              <a:defRPr sz="4400">
                <a:solidFill>
                  <a:srgbClr val="FFFFFF"/>
                </a:solidFill>
                <a:latin typeface="Arial" charset="0"/>
              </a:defRPr>
            </a:lvl7pPr>
            <a:lvl8pPr marL="1371600" algn="ctr" rtl="0" eaLnBrk="1" fontAlgn="base" hangingPunct="1">
              <a:spcBef>
                <a:spcPct val="0"/>
              </a:spcBef>
              <a:spcAft>
                <a:spcPct val="0"/>
              </a:spcAft>
              <a:defRPr sz="4400">
                <a:solidFill>
                  <a:srgbClr val="FFFFFF"/>
                </a:solidFill>
                <a:latin typeface="Arial" charset="0"/>
              </a:defRPr>
            </a:lvl8pPr>
            <a:lvl9pPr marL="1828800" algn="ctr" rtl="0" eaLnBrk="1" fontAlgn="base" hangingPunct="1">
              <a:spcBef>
                <a:spcPct val="0"/>
              </a:spcBef>
              <a:spcAft>
                <a:spcPct val="0"/>
              </a:spcAft>
              <a:defRPr sz="4400">
                <a:solidFill>
                  <a:srgbClr val="FFFFFF"/>
                </a:solidFill>
                <a:latin typeface="Arial" charset="0"/>
              </a:defRPr>
            </a:lvl9pPr>
          </a:lstStyle>
          <a:p>
            <a:r>
              <a:rPr lang="en-US" kern="0"/>
              <a:t>Some Other Forms of Games</a:t>
            </a:r>
            <a:endParaRPr lang="en-US" kern="0" dirty="0"/>
          </a:p>
        </p:txBody>
      </p:sp>
      <p:sp>
        <p:nvSpPr>
          <p:cNvPr id="11" name="Content Placeholder 2"/>
          <p:cNvSpPr txBox="1">
            <a:spLocks/>
          </p:cNvSpPr>
          <p:nvPr/>
        </p:nvSpPr>
        <p:spPr bwMode="auto">
          <a:xfrm>
            <a:off x="457200" y="1417638"/>
            <a:ext cx="8229600" cy="497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kern="0" dirty="0" err="1"/>
              <a:t>Flipit</a:t>
            </a:r>
            <a:r>
              <a:rPr lang="en-US" kern="0" dirty="0"/>
              <a:t> game </a:t>
            </a:r>
            <a:r>
              <a:rPr lang="en-US" sz="2000" kern="0" dirty="0"/>
              <a:t>(</a:t>
            </a:r>
            <a:r>
              <a:rPr lang="de-DE" sz="2000" kern="0" dirty="0"/>
              <a:t>ALAN NOCHENSON and JENS GROSSKLAGS, </a:t>
            </a:r>
            <a:r>
              <a:rPr lang="en-US" sz="2000" kern="0" dirty="0"/>
              <a:t>Ari </a:t>
            </a:r>
            <a:r>
              <a:rPr lang="en-US" sz="2000" kern="0" dirty="0" err="1"/>
              <a:t>Juels</a:t>
            </a:r>
            <a:r>
              <a:rPr lang="en-US" sz="2000" kern="0" dirty="0"/>
              <a:t>,… </a:t>
            </a:r>
            <a:r>
              <a:rPr lang="de-DE" sz="2000" kern="0" dirty="0"/>
              <a:t>)</a:t>
            </a:r>
            <a:endParaRPr lang="en-US" sz="2000" kern="0" dirty="0"/>
          </a:p>
          <a:p>
            <a:r>
              <a:rPr lang="en-US" kern="0" dirty="0"/>
              <a:t>Data fusion approach </a:t>
            </a:r>
            <a:r>
              <a:rPr lang="en-US" sz="2000" kern="0" dirty="0"/>
              <a:t>(Dan Shen, </a:t>
            </a:r>
            <a:r>
              <a:rPr lang="en-US" sz="2000" kern="0" dirty="0" err="1"/>
              <a:t>Genshe</a:t>
            </a:r>
            <a:r>
              <a:rPr lang="en-US" sz="2000" kern="0" dirty="0"/>
              <a:t> Chen, Jose B Cruz, Jr., Leonard Haynes, Martin Kruger, and Erik </a:t>
            </a:r>
            <a:r>
              <a:rPr lang="en-US" sz="2000" kern="0" dirty="0" err="1"/>
              <a:t>Blasch</a:t>
            </a:r>
            <a:r>
              <a:rPr lang="en-US" sz="2000" kern="0" dirty="0"/>
              <a:t>)</a:t>
            </a:r>
          </a:p>
          <a:p>
            <a:r>
              <a:rPr lang="en-US" kern="0" dirty="0"/>
              <a:t>Game theoretic decision support (</a:t>
            </a:r>
            <a:r>
              <a:rPr lang="de-DE" sz="2000" kern="0" dirty="0">
                <a:solidFill>
                  <a:srgbClr val="000000"/>
                </a:solidFill>
                <a:hlinkClick r:id="rId3"/>
              </a:rPr>
              <a:t>Yoav Freund</a:t>
            </a:r>
            <a:r>
              <a:rPr lang="de-DE" sz="2000" kern="0" dirty="0">
                <a:solidFill>
                  <a:srgbClr val="000000"/>
                </a:solidFill>
              </a:rPr>
              <a:t>, </a:t>
            </a:r>
            <a:r>
              <a:rPr lang="de-DE" sz="2000" kern="0" dirty="0">
                <a:solidFill>
                  <a:srgbClr val="000000"/>
                </a:solidFill>
                <a:hlinkClick r:id="rId3"/>
              </a:rPr>
              <a:t>Robert E Schapire</a:t>
            </a:r>
            <a:r>
              <a:rPr lang="de-DE" kern="0" dirty="0"/>
              <a:t>)</a:t>
            </a:r>
          </a:p>
          <a:p>
            <a:r>
              <a:rPr lang="en-US" kern="0" dirty="0"/>
              <a:t>Simulation Game for Computer Security </a:t>
            </a:r>
            <a:r>
              <a:rPr lang="en-US" sz="2000" kern="0" dirty="0"/>
              <a:t>(Michael L. Valenzuela, and Jerzy W. </a:t>
            </a:r>
            <a:r>
              <a:rPr lang="en-US" sz="2000" kern="0" dirty="0" err="1"/>
              <a:t>Rozenblit</a:t>
            </a:r>
            <a:r>
              <a:rPr lang="en-US" sz="2000" kern="0" dirty="0"/>
              <a:t>)</a:t>
            </a:r>
          </a:p>
          <a:p>
            <a:r>
              <a:rPr lang="en-US" kern="0" dirty="0"/>
              <a:t>Cooperative game theory for security warning schemes</a:t>
            </a:r>
          </a:p>
        </p:txBody>
      </p:sp>
    </p:spTree>
    <p:extLst>
      <p:ext uri="{BB962C8B-B14F-4D97-AF65-F5344CB8AC3E}">
        <p14:creationId xmlns:p14="http://schemas.microsoft.com/office/powerpoint/2010/main" val="91600064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0" y="1417638"/>
            <a:ext cx="9143386" cy="5440362"/>
          </a:xfrm>
          <a:prstGeom prst="rect">
            <a:avLst/>
          </a:prstGeom>
          <a:gradFill flip="none" rotWithShape="1">
            <a:gsLst>
              <a:gs pos="90000">
                <a:schemeClr val="bg1">
                  <a:alpha val="58000"/>
                </a:schemeClr>
              </a:gs>
              <a:gs pos="86000">
                <a:srgbClr val="F6F6FA"/>
              </a:gs>
              <a:gs pos="100000">
                <a:srgbClr val="DADAE9"/>
              </a:gs>
              <a:gs pos="100000">
                <a:srgbClr val="F6F6FA"/>
              </a:gs>
            </a:gsLst>
            <a:path path="shape">
              <a:fillToRect l="50000" t="50000" r="50000" b="50000"/>
            </a:path>
            <a:tileRect/>
          </a:gradFill>
          <a:ln>
            <a:noFill/>
          </a:ln>
          <a:effectLst>
            <a:softEdge rad="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None/>
            </a:pPr>
            <a:r>
              <a:rPr lang="en-US" altLang="en-US" kern="0" dirty="0"/>
              <a:t> </a:t>
            </a:r>
          </a:p>
        </p:txBody>
      </p:sp>
      <p:sp>
        <p:nvSpPr>
          <p:cNvPr id="2" name="Title 1"/>
          <p:cNvSpPr>
            <a:spLocks noGrp="1"/>
          </p:cNvSpPr>
          <p:nvPr>
            <p:ph type="title"/>
          </p:nvPr>
        </p:nvSpPr>
        <p:spPr/>
        <p:txBody>
          <a:bodyPr/>
          <a:lstStyle/>
          <a:p>
            <a:r>
              <a:rPr lang="en-US" dirty="0">
                <a:ln w="28575" cap="rnd" cmpd="dbl">
                  <a:solidFill>
                    <a:schemeClr val="tx1"/>
                  </a:solidFill>
                  <a:prstDash val="solid"/>
                </a:ln>
              </a:rPr>
              <a:t>Key References</a:t>
            </a:r>
            <a:endParaRPr lang="en-US" dirty="0"/>
          </a:p>
        </p:txBody>
      </p:sp>
      <p:sp>
        <p:nvSpPr>
          <p:cNvPr id="3" name="Content Placeholder 2"/>
          <p:cNvSpPr>
            <a:spLocks noGrp="1"/>
          </p:cNvSpPr>
          <p:nvPr>
            <p:ph idx="1"/>
          </p:nvPr>
        </p:nvSpPr>
        <p:spPr>
          <a:xfrm>
            <a:off x="358346" y="1417638"/>
            <a:ext cx="8229600" cy="5082016"/>
          </a:xfrm>
        </p:spPr>
        <p:txBody>
          <a:bodyPr/>
          <a:lstStyle/>
          <a:p>
            <a:r>
              <a:rPr lang="en-US" sz="1800" dirty="0"/>
              <a:t>A. </a:t>
            </a:r>
            <a:r>
              <a:rPr lang="en-US" sz="1800" dirty="0" err="1"/>
              <a:t>Agah</a:t>
            </a:r>
            <a:r>
              <a:rPr lang="en-US" sz="1800" dirty="0"/>
              <a:t>, S. Das, K. </a:t>
            </a:r>
            <a:r>
              <a:rPr lang="en-US" sz="1800" dirty="0" err="1"/>
              <a:t>Basu</a:t>
            </a:r>
            <a:r>
              <a:rPr lang="en-US" sz="1800" dirty="0"/>
              <a:t>, and M. </a:t>
            </a:r>
            <a:r>
              <a:rPr lang="en-US" sz="1800" dirty="0" err="1"/>
              <a:t>Asadi</a:t>
            </a:r>
            <a:r>
              <a:rPr lang="en-US" sz="1800" dirty="0"/>
              <a:t>, “Intrusion detection in sensor networks: A non-cooperative game approach,” in 3rd IEEE International Symposium on Network Computing and Applications, (NCA 2004), Boston, MA, August 2004, pp. 343–346.</a:t>
            </a:r>
          </a:p>
          <a:p>
            <a:r>
              <a:rPr lang="en-US" sz="1800" dirty="0" err="1"/>
              <a:t>Tansu</a:t>
            </a:r>
            <a:r>
              <a:rPr lang="en-US" sz="1800" dirty="0"/>
              <a:t> </a:t>
            </a:r>
            <a:r>
              <a:rPr lang="en-US" sz="1800" dirty="0" err="1"/>
              <a:t>Alpcan</a:t>
            </a:r>
            <a:r>
              <a:rPr lang="en-US" sz="1800" dirty="0"/>
              <a:t>, and Tamer </a:t>
            </a:r>
            <a:r>
              <a:rPr lang="en-US" sz="1800" dirty="0" err="1"/>
              <a:t>Basar</a:t>
            </a:r>
            <a:r>
              <a:rPr lang="en-US" sz="1800" dirty="0"/>
              <a:t>, An Intrusion Detection Game with Limited Observations, </a:t>
            </a:r>
            <a:r>
              <a:rPr lang="en-US" sz="1800" u="sng" dirty="0">
                <a:hlinkClick r:id="rId3"/>
              </a:rPr>
              <a:t>http://alpcan.org/tansu/papers/isdg06.pdf</a:t>
            </a:r>
            <a:endParaRPr lang="en-US" sz="1800" u="sng" dirty="0"/>
          </a:p>
          <a:p>
            <a:r>
              <a:rPr lang="en-US" sz="1800" dirty="0" err="1"/>
              <a:t>Tansu</a:t>
            </a:r>
            <a:r>
              <a:rPr lang="en-US" sz="1800" dirty="0"/>
              <a:t> </a:t>
            </a:r>
            <a:r>
              <a:rPr lang="en-US" sz="1800" dirty="0" err="1"/>
              <a:t>Alpcan</a:t>
            </a:r>
            <a:r>
              <a:rPr lang="en-US" sz="1800" dirty="0"/>
              <a:t>, and Tamer </a:t>
            </a:r>
            <a:r>
              <a:rPr lang="en-US" sz="1800" dirty="0" err="1"/>
              <a:t>Basar</a:t>
            </a:r>
            <a:r>
              <a:rPr lang="en-US" sz="1800" dirty="0"/>
              <a:t>, Network Security A decision and game-theoretic Approach, Cambridge University press, 2011.</a:t>
            </a:r>
          </a:p>
          <a:p>
            <a:r>
              <a:rPr lang="en-US" sz="1800" dirty="0" err="1"/>
              <a:t>Ibidunmoye</a:t>
            </a:r>
            <a:r>
              <a:rPr lang="en-US" sz="1800" dirty="0"/>
              <a:t> EO, </a:t>
            </a:r>
            <a:r>
              <a:rPr lang="en-US" sz="1800" dirty="0" err="1"/>
              <a:t>Alese</a:t>
            </a:r>
            <a:r>
              <a:rPr lang="en-US" sz="1800" dirty="0"/>
              <a:t> BK,</a:t>
            </a:r>
            <a:r>
              <a:rPr lang="en-US" sz="1800" b="1" dirty="0"/>
              <a:t> </a:t>
            </a:r>
            <a:r>
              <a:rPr lang="en-US" sz="1800" dirty="0"/>
              <a:t>and </a:t>
            </a:r>
            <a:r>
              <a:rPr lang="en-US" sz="1800" dirty="0" err="1"/>
              <a:t>Ogundele</a:t>
            </a:r>
            <a:r>
              <a:rPr lang="en-US" sz="1800" dirty="0"/>
              <a:t> OS, A Game-theoretic Scenario for Modelling the Attacker- Defender Interaction,  J </a:t>
            </a:r>
            <a:r>
              <a:rPr lang="en-US" sz="1800" dirty="0" err="1"/>
              <a:t>Comput</a:t>
            </a:r>
            <a:r>
              <a:rPr lang="en-US" sz="1800" dirty="0"/>
              <a:t> </a:t>
            </a:r>
            <a:r>
              <a:rPr lang="en-US" sz="1800" dirty="0" err="1"/>
              <a:t>Eng</a:t>
            </a:r>
            <a:r>
              <a:rPr lang="en-US" sz="1800" dirty="0"/>
              <a:t> </a:t>
            </a:r>
            <a:r>
              <a:rPr lang="en-US" sz="1800" dirty="0" err="1"/>
              <a:t>Inf</a:t>
            </a:r>
            <a:r>
              <a:rPr lang="en-US" sz="1800" dirty="0"/>
              <a:t> </a:t>
            </a:r>
            <a:r>
              <a:rPr lang="en-US" sz="1800" dirty="0" err="1"/>
              <a:t>Technol</a:t>
            </a:r>
            <a:r>
              <a:rPr lang="en-US" sz="1800" dirty="0"/>
              <a:t> 2013</a:t>
            </a:r>
          </a:p>
          <a:p>
            <a:r>
              <a:rPr lang="en-US" sz="1800" dirty="0"/>
              <a:t>D. </a:t>
            </a:r>
            <a:r>
              <a:rPr lang="en-US" sz="1800" dirty="0" err="1"/>
              <a:t>McMorrow</a:t>
            </a:r>
            <a:r>
              <a:rPr lang="en-US" sz="1800" dirty="0"/>
              <a:t>, Science of Cyber-Security, MITRE Corporation report, 2010, </a:t>
            </a:r>
            <a:r>
              <a:rPr lang="en-US" sz="1800" u="sng" dirty="0">
                <a:hlinkClick r:id="rId4"/>
              </a:rPr>
              <a:t>http://fas.org/irp/agency/dod/jason/cyber.pdf</a:t>
            </a:r>
            <a:r>
              <a:rPr lang="en-US" sz="1800" dirty="0"/>
              <a:t> </a:t>
            </a:r>
          </a:p>
          <a:p>
            <a:r>
              <a:rPr lang="en-US" sz="1800" dirty="0" err="1"/>
              <a:t>Quanyan</a:t>
            </a:r>
            <a:r>
              <a:rPr lang="en-US" sz="1800" dirty="0"/>
              <a:t> Zhu, </a:t>
            </a:r>
            <a:r>
              <a:rPr lang="en-US" sz="1800" dirty="0" err="1"/>
              <a:t>Hamidou</a:t>
            </a:r>
            <a:r>
              <a:rPr lang="en-US" sz="1800" dirty="0"/>
              <a:t> </a:t>
            </a:r>
            <a:r>
              <a:rPr lang="en-US" sz="1800" dirty="0" err="1"/>
              <a:t>Tembine</a:t>
            </a:r>
            <a:r>
              <a:rPr lang="en-US" sz="1800" dirty="0"/>
              <a:t>, and Tamer </a:t>
            </a:r>
            <a:r>
              <a:rPr lang="en-US" sz="1800" dirty="0" err="1"/>
              <a:t>Basar</a:t>
            </a:r>
            <a:r>
              <a:rPr lang="en-US" sz="1800" dirty="0"/>
              <a:t>, HYBRID LEARNING IN STOCHASTIC GAMES AND ITS APPLICATION IN NETWORK SECURITY, </a:t>
            </a:r>
            <a:r>
              <a:rPr lang="en-US" sz="1800" u="sng" dirty="0">
                <a:hlinkClick r:id="rId5"/>
              </a:rPr>
              <a:t>http://publish.illinois.edu/quanyanzhu/files/2012/10/LearningChapter.pdf</a:t>
            </a:r>
            <a:endParaRPr lang="en-US" sz="1800" dirty="0"/>
          </a:p>
          <a:p>
            <a:endParaRPr lang="en-US" sz="1800" dirty="0"/>
          </a:p>
        </p:txBody>
      </p:sp>
      <p:sp>
        <p:nvSpPr>
          <p:cNvPr id="5" name="Slide Number Placeholder 4"/>
          <p:cNvSpPr>
            <a:spLocks noGrp="1"/>
          </p:cNvSpPr>
          <p:nvPr>
            <p:ph type="sldNum" sz="quarter" idx="12"/>
          </p:nvPr>
        </p:nvSpPr>
        <p:spPr/>
        <p:txBody>
          <a:bodyPr/>
          <a:lstStyle/>
          <a:p>
            <a:fld id="{7BD00F53-8D23-47B2-A532-8CE2AED63A98}" type="slidenum">
              <a:rPr lang="en-US" altLang="en-US" smtClean="0"/>
              <a:pPr/>
              <a:t>23</a:t>
            </a:fld>
            <a:endParaRPr lang="en-US" altLang="en-US"/>
          </a:p>
        </p:txBody>
      </p:sp>
    </p:spTree>
    <p:extLst>
      <p:ext uri="{BB962C8B-B14F-4D97-AF65-F5344CB8AC3E}">
        <p14:creationId xmlns:p14="http://schemas.microsoft.com/office/powerpoint/2010/main" val="34823979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2590800"/>
            <a:ext cx="9143999" cy="4267200"/>
          </a:xfrm>
          <a:prstGeom prst="rect">
            <a:avLst/>
          </a:prstGeom>
          <a:effectLst>
            <a:reflection blurRad="6350" stA="50000" endA="300" endPos="90000" dir="5400000" sy="-100000" algn="bl" rotWithShape="0"/>
          </a:effectLst>
        </p:spPr>
      </p:pic>
      <p:sp>
        <p:nvSpPr>
          <p:cNvPr id="4" name="Rectangle 3"/>
          <p:cNvSpPr/>
          <p:nvPr/>
        </p:nvSpPr>
        <p:spPr>
          <a:xfrm>
            <a:off x="1238250" y="1617295"/>
            <a:ext cx="7086600" cy="830997"/>
          </a:xfrm>
          <a:prstGeom prst="rect">
            <a:avLst/>
          </a:prstGeom>
          <a:effectLst>
            <a:reflection blurRad="6350" stA="50000" endA="300" endPos="90000" dir="5400000" sy="-100000" algn="bl" rotWithShape="0"/>
          </a:effectLst>
        </p:spPr>
        <p:txBody>
          <a:bodyPr wrap="square">
            <a:spAutoFit/>
          </a:bodyPr>
          <a:lstStyle/>
          <a:p>
            <a:pPr marL="0" indent="0" algn="ctr">
              <a:buFontTx/>
              <a:buNone/>
            </a:pPr>
            <a:r>
              <a:rPr lang="en-US" sz="2400" b="1" kern="0" dirty="0">
                <a:solidFill>
                  <a:srgbClr val="C00000"/>
                </a:solidFill>
              </a:rPr>
              <a:t>Computers More Difficult to Secure than a Car, or a House!</a:t>
            </a:r>
          </a:p>
        </p:txBody>
      </p:sp>
      <p:sp>
        <p:nvSpPr>
          <p:cNvPr id="3" name="Title 2"/>
          <p:cNvSpPr>
            <a:spLocks noGrp="1"/>
          </p:cNvSpPr>
          <p:nvPr>
            <p:ph type="title"/>
          </p:nvPr>
        </p:nvSpPr>
        <p:spPr>
          <a:ln cmpd="dbl">
            <a:solidFill>
              <a:srgbClr val="FFC000"/>
            </a:solidFill>
          </a:ln>
          <a:effectLst>
            <a:glow rad="228600">
              <a:schemeClr val="accent4">
                <a:satMod val="175000"/>
                <a:alpha val="40000"/>
              </a:schemeClr>
            </a:glow>
            <a:outerShdw blurRad="50800" dist="38100" algn="l" rotWithShape="0">
              <a:schemeClr val="bg2">
                <a:lumMod val="20000"/>
                <a:lumOff val="80000"/>
                <a:alpha val="40000"/>
              </a:schemeClr>
            </a:outerShdw>
          </a:effectLst>
          <a:scene3d>
            <a:camera prst="orthographicFront"/>
            <a:lightRig rig="threePt" dir="t"/>
          </a:scene3d>
          <a:sp3d>
            <a:bevelT w="114300" prst="artDeco"/>
          </a:sp3d>
        </p:spPr>
        <p:txBody>
          <a:bodyPr/>
          <a:lstStyle/>
          <a:p>
            <a:r>
              <a:rPr lang="en-US" sz="1800" dirty="0">
                <a:ln>
                  <a:solidFill>
                    <a:schemeClr val="tx1"/>
                  </a:solidFill>
                </a:ln>
                <a:solidFill>
                  <a:srgbClr val="FF0000"/>
                </a:solidFill>
                <a:effectLst>
                  <a:outerShdw blurRad="50800" dist="38100" dir="18900000" algn="bl" rotWithShape="0">
                    <a:prstClr val="black">
                      <a:alpha val="40000"/>
                    </a:prstClr>
                  </a:outerShdw>
                </a:effectLst>
                <a:latin typeface="+mn-lt"/>
              </a:rPr>
              <a:t>You have to learn the rules of the game and then you have to play better than anyone else – “Albert Einstein”</a:t>
            </a:r>
          </a:p>
        </p:txBody>
      </p:sp>
    </p:spTree>
    <p:extLst>
      <p:ext uri="{BB962C8B-B14F-4D97-AF65-F5344CB8AC3E}">
        <p14:creationId xmlns:p14="http://schemas.microsoft.com/office/powerpoint/2010/main" val="127436457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39fa110ef8849dff684f68ab626ed1f6ca23e0"/>
</p:tagLst>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SoftwareProtect_co_18_print_CrystalGraphics.com_PowerPoint_Templates</Template>
  <TotalTime>2859</TotalTime>
  <Words>2050</Words>
  <Application>Microsoft Office PowerPoint</Application>
  <PresentationFormat>On-screen Show (4:3)</PresentationFormat>
  <Paragraphs>249</Paragraphs>
  <Slides>24</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24</vt:i4>
      </vt:variant>
    </vt:vector>
  </HeadingPairs>
  <TitlesOfParts>
    <vt:vector size="34" baseType="lpstr">
      <vt:lpstr>Arial</vt:lpstr>
      <vt:lpstr>Arial</vt:lpstr>
      <vt:lpstr>Calibri</vt:lpstr>
      <vt:lpstr>Cambria Math</vt:lpstr>
      <vt:lpstr>FYLFGL+Times-Roman~c</vt:lpstr>
      <vt:lpstr>Times New Roman</vt:lpstr>
      <vt:lpstr>Times-Roman</vt:lpstr>
      <vt:lpstr>Custom Design</vt:lpstr>
      <vt:lpstr>MathType 6.0 Equation</vt:lpstr>
      <vt:lpstr>Equation</vt:lpstr>
      <vt:lpstr>Stochastic Game Models in Cyber Security</vt:lpstr>
      <vt:lpstr>Who attacks our network? </vt:lpstr>
      <vt:lpstr>   </vt:lpstr>
      <vt:lpstr>Some practical solutions?</vt:lpstr>
      <vt:lpstr>Current research classification</vt:lpstr>
      <vt:lpstr>Static games</vt:lpstr>
      <vt:lpstr>Dynamic Games</vt:lpstr>
      <vt:lpstr> </vt:lpstr>
      <vt:lpstr> </vt:lpstr>
      <vt:lpstr>PowerPoint Presentation</vt:lpstr>
      <vt:lpstr>PowerPoint Presentation</vt:lpstr>
      <vt:lpstr>PowerPoint Presentation</vt:lpstr>
      <vt:lpstr>Intrusion Detection: Definition</vt:lpstr>
      <vt:lpstr>Intrusion Detection Systems</vt:lpstr>
      <vt:lpstr>Application of Game Theory to Intrusion Detection</vt:lpstr>
      <vt:lpstr>Intrusion Detection System</vt:lpstr>
      <vt:lpstr> </vt:lpstr>
      <vt:lpstr>PowerPoint Presentation</vt:lpstr>
      <vt:lpstr>PowerPoint Presentation</vt:lpstr>
      <vt:lpstr>PowerPoint Presentation</vt:lpstr>
      <vt:lpstr>PowerPoint Presentation</vt:lpstr>
      <vt:lpstr> </vt:lpstr>
      <vt:lpstr>Key References</vt:lpstr>
      <vt:lpstr>You have to learn the rules of the game and then you have to play better than anyone else – “Albert Einstein”</vt:lpstr>
    </vt:vector>
  </TitlesOfParts>
  <Company>CrystalGraphics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Zheni Stefanova</dc:creator>
  <cp:lastModifiedBy>K. Ramachandran</cp:lastModifiedBy>
  <cp:revision>152</cp:revision>
  <dcterms:created xsi:type="dcterms:W3CDTF">2015-05-22T21:03:33Z</dcterms:created>
  <dcterms:modified xsi:type="dcterms:W3CDTF">2018-05-09T14:58:46Z</dcterms:modified>
</cp:coreProperties>
</file>