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78" r:id="rId1"/>
  </p:sldMasterIdLst>
  <p:notesMasterIdLst>
    <p:notesMasterId r:id="rId21"/>
  </p:notesMasterIdLst>
  <p:sldIdLst>
    <p:sldId id="256" r:id="rId2"/>
    <p:sldId id="257" r:id="rId3"/>
    <p:sldId id="264" r:id="rId4"/>
    <p:sldId id="265" r:id="rId5"/>
    <p:sldId id="267" r:id="rId6"/>
    <p:sldId id="268" r:id="rId7"/>
    <p:sldId id="269" r:id="rId8"/>
    <p:sldId id="270" r:id="rId9"/>
    <p:sldId id="271" r:id="rId10"/>
    <p:sldId id="272" r:id="rId11"/>
    <p:sldId id="273" r:id="rId12"/>
    <p:sldId id="258" r:id="rId13"/>
    <p:sldId id="259" r:id="rId14"/>
    <p:sldId id="260" r:id="rId15"/>
    <p:sldId id="261" r:id="rId16"/>
    <p:sldId id="262" r:id="rId17"/>
    <p:sldId id="263" r:id="rId18"/>
    <p:sldId id="274" r:id="rId19"/>
    <p:sldId id="275" r:id="rId2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99ADF759-D524-4801-8BEC-79D595DD98BE}">
          <p14:sldIdLst>
            <p14:sldId id="256"/>
            <p14:sldId id="257"/>
            <p14:sldId id="264"/>
            <p14:sldId id="265"/>
            <p14:sldId id="267"/>
            <p14:sldId id="268"/>
            <p14:sldId id="269"/>
            <p14:sldId id="270"/>
            <p14:sldId id="271"/>
            <p14:sldId id="272"/>
            <p14:sldId id="273"/>
            <p14:sldId id="258"/>
            <p14:sldId id="259"/>
            <p14:sldId id="260"/>
            <p14:sldId id="261"/>
            <p14:sldId id="262"/>
            <p14:sldId id="263"/>
            <p14:sldId id="274"/>
            <p14:sldId id="275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1" d="100"/>
          <a:sy n="81" d="100"/>
        </p:scale>
        <p:origin x="96" y="5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microsoft.com/office/2015/10/relationships/revisionInfo" Target="revisionInfo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FC9EF6B-82B8-49EA-9AAF-03A397D56E1E}" type="doc">
      <dgm:prSet loTypeId="urn:microsoft.com/office/officeart/2005/8/layout/hierarchy3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3B38F8B2-A249-4124-A9A6-9B023D0A5CDB}">
      <dgm:prSet phldrT="[Text]"/>
      <dgm:spPr/>
      <dgm:t>
        <a:bodyPr/>
        <a:lstStyle/>
        <a:p>
          <a:r>
            <a:rPr lang="en-US" dirty="0"/>
            <a:t>Drug</a:t>
          </a:r>
        </a:p>
      </dgm:t>
    </dgm:pt>
    <dgm:pt modelId="{898916DF-3C67-4284-8AC5-BA0156ADB224}" type="parTrans" cxnId="{7A79D69E-4BAD-461E-A535-638548D7B6BF}">
      <dgm:prSet/>
      <dgm:spPr/>
      <dgm:t>
        <a:bodyPr/>
        <a:lstStyle/>
        <a:p>
          <a:endParaRPr lang="en-US"/>
        </a:p>
      </dgm:t>
    </dgm:pt>
    <dgm:pt modelId="{0E25B2C0-3C70-4860-9A29-05847033717F}" type="sibTrans" cxnId="{7A79D69E-4BAD-461E-A535-638548D7B6BF}">
      <dgm:prSet/>
      <dgm:spPr/>
      <dgm:t>
        <a:bodyPr/>
        <a:lstStyle/>
        <a:p>
          <a:endParaRPr lang="en-US"/>
        </a:p>
      </dgm:t>
    </dgm:pt>
    <dgm:pt modelId="{207EBD4F-E503-4890-8904-F9C9735439EF}">
      <dgm:prSet phldrT="[Text]"/>
      <dgm:spPr/>
      <dgm:t>
        <a:bodyPr/>
        <a:lstStyle/>
        <a:p>
          <a:r>
            <a:rPr lang="en-US" dirty="0"/>
            <a:t>D1</a:t>
          </a:r>
        </a:p>
      </dgm:t>
    </dgm:pt>
    <dgm:pt modelId="{0034A4E2-D76D-4E92-B846-A11B586BCEB0}" type="parTrans" cxnId="{6B4491F2-7AAE-419C-AC34-A3D8106AB6BA}">
      <dgm:prSet/>
      <dgm:spPr/>
      <dgm:t>
        <a:bodyPr/>
        <a:lstStyle/>
        <a:p>
          <a:endParaRPr lang="en-US"/>
        </a:p>
      </dgm:t>
    </dgm:pt>
    <dgm:pt modelId="{362A95D8-2998-4FA7-8603-D9532495CC4D}" type="sibTrans" cxnId="{6B4491F2-7AAE-419C-AC34-A3D8106AB6BA}">
      <dgm:prSet/>
      <dgm:spPr/>
      <dgm:t>
        <a:bodyPr/>
        <a:lstStyle/>
        <a:p>
          <a:endParaRPr lang="en-US"/>
        </a:p>
      </dgm:t>
    </dgm:pt>
    <dgm:pt modelId="{4D1691C2-E90A-4959-A3F2-028865E47ABB}">
      <dgm:prSet phldrT="[Text]"/>
      <dgm:spPr/>
      <dgm:t>
        <a:bodyPr/>
        <a:lstStyle/>
        <a:p>
          <a:r>
            <a:rPr lang="en-US" dirty="0"/>
            <a:t>D2</a:t>
          </a:r>
        </a:p>
      </dgm:t>
    </dgm:pt>
    <dgm:pt modelId="{25FD4F81-9003-48E7-8D18-A9A541D98DB3}" type="parTrans" cxnId="{CD03C64C-9AA4-4719-840B-1E910D4C2032}">
      <dgm:prSet/>
      <dgm:spPr/>
      <dgm:t>
        <a:bodyPr/>
        <a:lstStyle/>
        <a:p>
          <a:endParaRPr lang="en-US"/>
        </a:p>
      </dgm:t>
    </dgm:pt>
    <dgm:pt modelId="{ACEAB206-B5FD-4A37-BB83-F1132A337221}" type="sibTrans" cxnId="{CD03C64C-9AA4-4719-840B-1E910D4C2032}">
      <dgm:prSet/>
      <dgm:spPr/>
      <dgm:t>
        <a:bodyPr/>
        <a:lstStyle/>
        <a:p>
          <a:endParaRPr lang="en-US"/>
        </a:p>
      </dgm:t>
    </dgm:pt>
    <dgm:pt modelId="{D2368483-72A3-459E-9C67-447EDAFA45A6}">
      <dgm:prSet phldrT="[Text]"/>
      <dgm:spPr/>
      <dgm:t>
        <a:bodyPr/>
        <a:lstStyle/>
        <a:p>
          <a:r>
            <a:rPr lang="en-US" dirty="0"/>
            <a:t>Adverse Event</a:t>
          </a:r>
        </a:p>
      </dgm:t>
    </dgm:pt>
    <dgm:pt modelId="{04011083-810F-474C-84F6-F38708F8E962}" type="parTrans" cxnId="{85857263-CF77-4209-82F2-BC842CF293B6}">
      <dgm:prSet/>
      <dgm:spPr/>
      <dgm:t>
        <a:bodyPr/>
        <a:lstStyle/>
        <a:p>
          <a:endParaRPr lang="en-US"/>
        </a:p>
      </dgm:t>
    </dgm:pt>
    <dgm:pt modelId="{16B426FB-C006-41F0-8184-1182B8AB65CB}" type="sibTrans" cxnId="{85857263-CF77-4209-82F2-BC842CF293B6}">
      <dgm:prSet/>
      <dgm:spPr/>
      <dgm:t>
        <a:bodyPr/>
        <a:lstStyle/>
        <a:p>
          <a:endParaRPr lang="en-US"/>
        </a:p>
      </dgm:t>
    </dgm:pt>
    <dgm:pt modelId="{5B3BE475-4FE3-4B29-B286-7D28AEFB36A4}">
      <dgm:prSet phldrT="[Text]"/>
      <dgm:spPr/>
      <dgm:t>
        <a:bodyPr/>
        <a:lstStyle/>
        <a:p>
          <a:r>
            <a:rPr lang="en-US" dirty="0"/>
            <a:t>AE1</a:t>
          </a:r>
        </a:p>
      </dgm:t>
    </dgm:pt>
    <dgm:pt modelId="{8874CBF3-25A5-467A-A3D5-A71C56CBC7C8}" type="parTrans" cxnId="{0CAF5C15-F6F8-4ABB-9246-DF0E02E9D0C8}">
      <dgm:prSet/>
      <dgm:spPr/>
      <dgm:t>
        <a:bodyPr/>
        <a:lstStyle/>
        <a:p>
          <a:endParaRPr lang="en-US"/>
        </a:p>
      </dgm:t>
    </dgm:pt>
    <dgm:pt modelId="{681C3286-1A35-4C49-8B74-871455333D1A}" type="sibTrans" cxnId="{0CAF5C15-F6F8-4ABB-9246-DF0E02E9D0C8}">
      <dgm:prSet/>
      <dgm:spPr/>
      <dgm:t>
        <a:bodyPr/>
        <a:lstStyle/>
        <a:p>
          <a:endParaRPr lang="en-US"/>
        </a:p>
      </dgm:t>
    </dgm:pt>
    <dgm:pt modelId="{C60D9D7D-DDEA-49CD-8ED9-6FFA8C7D8BDA}">
      <dgm:prSet phldrT="[Text]"/>
      <dgm:spPr/>
      <dgm:t>
        <a:bodyPr/>
        <a:lstStyle/>
        <a:p>
          <a:r>
            <a:rPr lang="en-US" dirty="0"/>
            <a:t>AE2</a:t>
          </a:r>
        </a:p>
      </dgm:t>
    </dgm:pt>
    <dgm:pt modelId="{3C8F34B6-5CCF-43B3-9340-F182F25AF6E2}" type="parTrans" cxnId="{99062902-BF48-4A90-9543-FFB6DF735DD6}">
      <dgm:prSet/>
      <dgm:spPr/>
      <dgm:t>
        <a:bodyPr/>
        <a:lstStyle/>
        <a:p>
          <a:endParaRPr lang="en-US"/>
        </a:p>
      </dgm:t>
    </dgm:pt>
    <dgm:pt modelId="{FD26BD7F-A11C-4F65-942A-BEE12C7FB39A}" type="sibTrans" cxnId="{99062902-BF48-4A90-9543-FFB6DF735DD6}">
      <dgm:prSet/>
      <dgm:spPr/>
      <dgm:t>
        <a:bodyPr/>
        <a:lstStyle/>
        <a:p>
          <a:endParaRPr lang="en-US"/>
        </a:p>
      </dgm:t>
    </dgm:pt>
    <dgm:pt modelId="{82308A2E-92F8-41ED-8FCB-FAB992AB8C80}">
      <dgm:prSet phldrT="[Text]"/>
      <dgm:spPr/>
      <dgm:t>
        <a:bodyPr/>
        <a:lstStyle/>
        <a:p>
          <a:r>
            <a:rPr lang="en-US" dirty="0"/>
            <a:t>…</a:t>
          </a:r>
        </a:p>
      </dgm:t>
    </dgm:pt>
    <dgm:pt modelId="{C7562D5B-691A-4B82-B023-E0F78707676A}" type="parTrans" cxnId="{7D99297A-DC7C-4C4A-805B-B6974705189C}">
      <dgm:prSet/>
      <dgm:spPr/>
      <dgm:t>
        <a:bodyPr/>
        <a:lstStyle/>
        <a:p>
          <a:endParaRPr lang="en-US"/>
        </a:p>
      </dgm:t>
    </dgm:pt>
    <dgm:pt modelId="{ADFA4743-BCF5-421B-A5D8-AFB7061F1EFE}" type="sibTrans" cxnId="{7D99297A-DC7C-4C4A-805B-B6974705189C}">
      <dgm:prSet/>
      <dgm:spPr/>
      <dgm:t>
        <a:bodyPr/>
        <a:lstStyle/>
        <a:p>
          <a:endParaRPr lang="en-US"/>
        </a:p>
      </dgm:t>
    </dgm:pt>
    <dgm:pt modelId="{46131144-D30B-4314-9CBB-EEA0139413B2}">
      <dgm:prSet phldrT="[Text]"/>
      <dgm:spPr/>
      <dgm:t>
        <a:bodyPr/>
        <a:lstStyle/>
        <a:p>
          <a:r>
            <a:rPr lang="en-US" dirty="0" err="1"/>
            <a:t>Dp</a:t>
          </a:r>
          <a:endParaRPr lang="en-US" dirty="0"/>
        </a:p>
      </dgm:t>
    </dgm:pt>
    <dgm:pt modelId="{84242534-211F-4CE0-8A73-4233694EC1CC}" type="parTrans" cxnId="{8C9835F5-2C3F-4403-BA11-A1CD137EA21A}">
      <dgm:prSet/>
      <dgm:spPr/>
      <dgm:t>
        <a:bodyPr/>
        <a:lstStyle/>
        <a:p>
          <a:endParaRPr lang="en-US"/>
        </a:p>
      </dgm:t>
    </dgm:pt>
    <dgm:pt modelId="{D402EE27-9B23-4465-B84E-CE9AC5A6A874}" type="sibTrans" cxnId="{8C9835F5-2C3F-4403-BA11-A1CD137EA21A}">
      <dgm:prSet/>
      <dgm:spPr/>
      <dgm:t>
        <a:bodyPr/>
        <a:lstStyle/>
        <a:p>
          <a:endParaRPr lang="en-US"/>
        </a:p>
      </dgm:t>
    </dgm:pt>
    <dgm:pt modelId="{026CBAA8-0106-4D3F-9D6B-8A808AE5A16D}">
      <dgm:prSet phldrT="[Text]"/>
      <dgm:spPr/>
      <dgm:t>
        <a:bodyPr/>
        <a:lstStyle/>
        <a:p>
          <a:r>
            <a:rPr lang="en-US" dirty="0"/>
            <a:t>…</a:t>
          </a:r>
        </a:p>
      </dgm:t>
    </dgm:pt>
    <dgm:pt modelId="{71B99BBF-3A98-4488-A989-16384364D731}" type="parTrans" cxnId="{77CCA756-37A8-4F4B-9B87-D7438CADCEEA}">
      <dgm:prSet/>
      <dgm:spPr/>
      <dgm:t>
        <a:bodyPr/>
        <a:lstStyle/>
        <a:p>
          <a:endParaRPr lang="en-US"/>
        </a:p>
      </dgm:t>
    </dgm:pt>
    <dgm:pt modelId="{AC8739C9-C1F4-4BCB-AA55-2EA9DFE7B341}" type="sibTrans" cxnId="{77CCA756-37A8-4F4B-9B87-D7438CADCEEA}">
      <dgm:prSet/>
      <dgm:spPr/>
      <dgm:t>
        <a:bodyPr/>
        <a:lstStyle/>
        <a:p>
          <a:endParaRPr lang="en-US"/>
        </a:p>
      </dgm:t>
    </dgm:pt>
    <dgm:pt modelId="{89D7D231-418F-4C01-BB31-D369E1F09409}">
      <dgm:prSet phldrT="[Text]"/>
      <dgm:spPr/>
      <dgm:t>
        <a:bodyPr/>
        <a:lstStyle/>
        <a:p>
          <a:r>
            <a:rPr lang="en-US" dirty="0" err="1"/>
            <a:t>AEq</a:t>
          </a:r>
          <a:endParaRPr lang="en-US" dirty="0"/>
        </a:p>
      </dgm:t>
    </dgm:pt>
    <dgm:pt modelId="{FDABD076-DC7C-4DF3-A321-8178F291433A}" type="parTrans" cxnId="{E07DD440-DAA8-40F2-8550-D045E148C65B}">
      <dgm:prSet/>
      <dgm:spPr/>
      <dgm:t>
        <a:bodyPr/>
        <a:lstStyle/>
        <a:p>
          <a:endParaRPr lang="en-US"/>
        </a:p>
      </dgm:t>
    </dgm:pt>
    <dgm:pt modelId="{0DF57AA9-E8E0-40C6-8220-E2F033C50C06}" type="sibTrans" cxnId="{E07DD440-DAA8-40F2-8550-D045E148C65B}">
      <dgm:prSet/>
      <dgm:spPr/>
      <dgm:t>
        <a:bodyPr/>
        <a:lstStyle/>
        <a:p>
          <a:endParaRPr lang="en-US"/>
        </a:p>
      </dgm:t>
    </dgm:pt>
    <dgm:pt modelId="{0ED0B00B-461B-4BB1-8270-EA0B50E30E78}">
      <dgm:prSet/>
      <dgm:spPr/>
      <dgm:t>
        <a:bodyPr/>
        <a:lstStyle/>
        <a:p>
          <a:r>
            <a:rPr lang="en-US" dirty="0"/>
            <a:t>D3</a:t>
          </a:r>
        </a:p>
      </dgm:t>
    </dgm:pt>
    <dgm:pt modelId="{44503922-5D5D-4DDB-BFEA-1613D2DA8A11}" type="parTrans" cxnId="{C0DABC5B-7043-4B45-A762-D2905764357E}">
      <dgm:prSet/>
      <dgm:spPr/>
      <dgm:t>
        <a:bodyPr/>
        <a:lstStyle/>
        <a:p>
          <a:endParaRPr lang="en-US"/>
        </a:p>
      </dgm:t>
    </dgm:pt>
    <dgm:pt modelId="{D1AFE1EC-4253-4CA3-8C79-3ED6D8388443}" type="sibTrans" cxnId="{C0DABC5B-7043-4B45-A762-D2905764357E}">
      <dgm:prSet/>
      <dgm:spPr/>
      <dgm:t>
        <a:bodyPr/>
        <a:lstStyle/>
        <a:p>
          <a:endParaRPr lang="en-US"/>
        </a:p>
      </dgm:t>
    </dgm:pt>
    <dgm:pt modelId="{FFB9A2AA-1A2F-4E3E-9443-FB028E61E9AD}">
      <dgm:prSet/>
      <dgm:spPr/>
      <dgm:t>
        <a:bodyPr/>
        <a:lstStyle/>
        <a:p>
          <a:r>
            <a:rPr lang="en-US" dirty="0"/>
            <a:t>AE3</a:t>
          </a:r>
        </a:p>
      </dgm:t>
    </dgm:pt>
    <dgm:pt modelId="{F1ECFD24-9AF6-46E6-B62B-369913EEF816}" type="parTrans" cxnId="{61C70E3A-4B02-4878-AF1F-63A61F0F6483}">
      <dgm:prSet/>
      <dgm:spPr/>
      <dgm:t>
        <a:bodyPr/>
        <a:lstStyle/>
        <a:p>
          <a:endParaRPr lang="en-US"/>
        </a:p>
      </dgm:t>
    </dgm:pt>
    <dgm:pt modelId="{638B0B22-9E2F-4BBC-B360-8C1FC835E5F6}" type="sibTrans" cxnId="{61C70E3A-4B02-4878-AF1F-63A61F0F6483}">
      <dgm:prSet/>
      <dgm:spPr/>
      <dgm:t>
        <a:bodyPr/>
        <a:lstStyle/>
        <a:p>
          <a:endParaRPr lang="en-US"/>
        </a:p>
      </dgm:t>
    </dgm:pt>
    <dgm:pt modelId="{EEA0D6DF-13C8-486C-82A4-C3C6B7D36B0F}" type="pres">
      <dgm:prSet presAssocID="{BFC9EF6B-82B8-49EA-9AAF-03A397D56E1E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n-US"/>
        </a:p>
      </dgm:t>
    </dgm:pt>
    <dgm:pt modelId="{7C0AFE11-52EA-4E49-A559-2A02EECC01D5}" type="pres">
      <dgm:prSet presAssocID="{3B38F8B2-A249-4124-A9A6-9B023D0A5CDB}" presName="root" presStyleCnt="0"/>
      <dgm:spPr/>
    </dgm:pt>
    <dgm:pt modelId="{1F8FAD4F-DFD8-4288-9C69-14C88D96DE84}" type="pres">
      <dgm:prSet presAssocID="{3B38F8B2-A249-4124-A9A6-9B023D0A5CDB}" presName="rootComposite" presStyleCnt="0"/>
      <dgm:spPr/>
    </dgm:pt>
    <dgm:pt modelId="{555A9681-A0CB-40B0-8B76-37E9060F19E7}" type="pres">
      <dgm:prSet presAssocID="{3B38F8B2-A249-4124-A9A6-9B023D0A5CDB}" presName="rootText" presStyleLbl="node1" presStyleIdx="0" presStyleCnt="2"/>
      <dgm:spPr/>
      <dgm:t>
        <a:bodyPr/>
        <a:lstStyle/>
        <a:p>
          <a:endParaRPr lang="en-US"/>
        </a:p>
      </dgm:t>
    </dgm:pt>
    <dgm:pt modelId="{389E3984-56F4-4047-BFCC-C499312E7E90}" type="pres">
      <dgm:prSet presAssocID="{3B38F8B2-A249-4124-A9A6-9B023D0A5CDB}" presName="rootConnector" presStyleLbl="node1" presStyleIdx="0" presStyleCnt="2"/>
      <dgm:spPr/>
      <dgm:t>
        <a:bodyPr/>
        <a:lstStyle/>
        <a:p>
          <a:endParaRPr lang="en-US"/>
        </a:p>
      </dgm:t>
    </dgm:pt>
    <dgm:pt modelId="{2CBAAFCE-896F-4E73-AFE8-524749C74CE3}" type="pres">
      <dgm:prSet presAssocID="{3B38F8B2-A249-4124-A9A6-9B023D0A5CDB}" presName="childShape" presStyleCnt="0"/>
      <dgm:spPr/>
    </dgm:pt>
    <dgm:pt modelId="{EC17FB06-19D1-45EE-814F-6EF780469EAA}" type="pres">
      <dgm:prSet presAssocID="{0034A4E2-D76D-4E92-B846-A11B586BCEB0}" presName="Name13" presStyleLbl="parChTrans1D2" presStyleIdx="0" presStyleCnt="10"/>
      <dgm:spPr/>
      <dgm:t>
        <a:bodyPr/>
        <a:lstStyle/>
        <a:p>
          <a:endParaRPr lang="en-US"/>
        </a:p>
      </dgm:t>
    </dgm:pt>
    <dgm:pt modelId="{4A6A17EA-3BF6-4D50-A4B1-3986B2FB21B9}" type="pres">
      <dgm:prSet presAssocID="{207EBD4F-E503-4890-8904-F9C9735439EF}" presName="childText" presStyleLbl="bgAcc1" presStyleIdx="0" presStyleCnt="1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B1E473E-7422-470D-AFBB-A18A29231CEC}" type="pres">
      <dgm:prSet presAssocID="{25FD4F81-9003-48E7-8D18-A9A541D98DB3}" presName="Name13" presStyleLbl="parChTrans1D2" presStyleIdx="1" presStyleCnt="10"/>
      <dgm:spPr/>
      <dgm:t>
        <a:bodyPr/>
        <a:lstStyle/>
        <a:p>
          <a:endParaRPr lang="en-US"/>
        </a:p>
      </dgm:t>
    </dgm:pt>
    <dgm:pt modelId="{B9EBD1F0-518A-4C2E-8343-BC26FD4FCC7F}" type="pres">
      <dgm:prSet presAssocID="{4D1691C2-E90A-4959-A3F2-028865E47ABB}" presName="childText" presStyleLbl="bgAcc1" presStyleIdx="1" presStyleCnt="1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879FE28-6F8C-4CFE-97B3-7948DB468A47}" type="pres">
      <dgm:prSet presAssocID="{44503922-5D5D-4DDB-BFEA-1613D2DA8A11}" presName="Name13" presStyleLbl="parChTrans1D2" presStyleIdx="2" presStyleCnt="10"/>
      <dgm:spPr/>
      <dgm:t>
        <a:bodyPr/>
        <a:lstStyle/>
        <a:p>
          <a:endParaRPr lang="en-US"/>
        </a:p>
      </dgm:t>
    </dgm:pt>
    <dgm:pt modelId="{15E1E485-8590-4541-ACC4-28873EE4DABD}" type="pres">
      <dgm:prSet presAssocID="{0ED0B00B-461B-4BB1-8270-EA0B50E30E78}" presName="childText" presStyleLbl="bgAcc1" presStyleIdx="2" presStyleCnt="1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A9DB613-84DC-4A0D-80CF-EAD84FDC0613}" type="pres">
      <dgm:prSet presAssocID="{C7562D5B-691A-4B82-B023-E0F78707676A}" presName="Name13" presStyleLbl="parChTrans1D2" presStyleIdx="3" presStyleCnt="10"/>
      <dgm:spPr/>
      <dgm:t>
        <a:bodyPr/>
        <a:lstStyle/>
        <a:p>
          <a:endParaRPr lang="en-US"/>
        </a:p>
      </dgm:t>
    </dgm:pt>
    <dgm:pt modelId="{B0202ACD-BEF8-4785-A6A6-DFD8A75BFBBD}" type="pres">
      <dgm:prSet presAssocID="{82308A2E-92F8-41ED-8FCB-FAB992AB8C80}" presName="childText" presStyleLbl="bgAcc1" presStyleIdx="3" presStyleCnt="1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02D6AB2-37EC-4CA5-8D3A-9291BAC01CF3}" type="pres">
      <dgm:prSet presAssocID="{84242534-211F-4CE0-8A73-4233694EC1CC}" presName="Name13" presStyleLbl="parChTrans1D2" presStyleIdx="4" presStyleCnt="10"/>
      <dgm:spPr/>
      <dgm:t>
        <a:bodyPr/>
        <a:lstStyle/>
        <a:p>
          <a:endParaRPr lang="en-US"/>
        </a:p>
      </dgm:t>
    </dgm:pt>
    <dgm:pt modelId="{1A9AA115-C170-4B96-B206-0208438718E0}" type="pres">
      <dgm:prSet presAssocID="{46131144-D30B-4314-9CBB-EEA0139413B2}" presName="childText" presStyleLbl="bgAcc1" presStyleIdx="4" presStyleCnt="1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8FA5939-B726-47BB-8CBD-006E3A440F9B}" type="pres">
      <dgm:prSet presAssocID="{D2368483-72A3-459E-9C67-447EDAFA45A6}" presName="root" presStyleCnt="0"/>
      <dgm:spPr/>
    </dgm:pt>
    <dgm:pt modelId="{DB717CA1-F0AF-4924-93B4-7439F2B706C3}" type="pres">
      <dgm:prSet presAssocID="{D2368483-72A3-459E-9C67-447EDAFA45A6}" presName="rootComposite" presStyleCnt="0"/>
      <dgm:spPr/>
    </dgm:pt>
    <dgm:pt modelId="{6A2971F0-DC5B-4B35-82CB-6248B289992A}" type="pres">
      <dgm:prSet presAssocID="{D2368483-72A3-459E-9C67-447EDAFA45A6}" presName="rootText" presStyleLbl="node1" presStyleIdx="1" presStyleCnt="2"/>
      <dgm:spPr/>
      <dgm:t>
        <a:bodyPr/>
        <a:lstStyle/>
        <a:p>
          <a:endParaRPr lang="en-US"/>
        </a:p>
      </dgm:t>
    </dgm:pt>
    <dgm:pt modelId="{7840055E-762F-4B99-AD8F-4DA2D56166B2}" type="pres">
      <dgm:prSet presAssocID="{D2368483-72A3-459E-9C67-447EDAFA45A6}" presName="rootConnector" presStyleLbl="node1" presStyleIdx="1" presStyleCnt="2"/>
      <dgm:spPr/>
      <dgm:t>
        <a:bodyPr/>
        <a:lstStyle/>
        <a:p>
          <a:endParaRPr lang="en-US"/>
        </a:p>
      </dgm:t>
    </dgm:pt>
    <dgm:pt modelId="{6BAFCEBE-F8D7-4B1A-B623-B3D582D9D15D}" type="pres">
      <dgm:prSet presAssocID="{D2368483-72A3-459E-9C67-447EDAFA45A6}" presName="childShape" presStyleCnt="0"/>
      <dgm:spPr/>
    </dgm:pt>
    <dgm:pt modelId="{C86A78E1-9367-4373-9961-F7FBFB65418D}" type="pres">
      <dgm:prSet presAssocID="{8874CBF3-25A5-467A-A3D5-A71C56CBC7C8}" presName="Name13" presStyleLbl="parChTrans1D2" presStyleIdx="5" presStyleCnt="10"/>
      <dgm:spPr/>
      <dgm:t>
        <a:bodyPr/>
        <a:lstStyle/>
        <a:p>
          <a:endParaRPr lang="en-US"/>
        </a:p>
      </dgm:t>
    </dgm:pt>
    <dgm:pt modelId="{C81F6B64-C85E-4884-AE9F-47EFA9821EFE}" type="pres">
      <dgm:prSet presAssocID="{5B3BE475-4FE3-4B29-B286-7D28AEFB36A4}" presName="childText" presStyleLbl="bgAcc1" presStyleIdx="5" presStyleCnt="1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BE6D5EE-2EB8-4C68-8FAC-DA5DB7CDB7BC}" type="pres">
      <dgm:prSet presAssocID="{3C8F34B6-5CCF-43B3-9340-F182F25AF6E2}" presName="Name13" presStyleLbl="parChTrans1D2" presStyleIdx="6" presStyleCnt="10"/>
      <dgm:spPr/>
      <dgm:t>
        <a:bodyPr/>
        <a:lstStyle/>
        <a:p>
          <a:endParaRPr lang="en-US"/>
        </a:p>
      </dgm:t>
    </dgm:pt>
    <dgm:pt modelId="{F04C5011-D2C5-4E94-8DD3-1D0306A94B05}" type="pres">
      <dgm:prSet presAssocID="{C60D9D7D-DDEA-49CD-8ED9-6FFA8C7D8BDA}" presName="childText" presStyleLbl="bgAcc1" presStyleIdx="6" presStyleCnt="1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8FC75C9-9587-4502-9A24-FE81A9AA6763}" type="pres">
      <dgm:prSet presAssocID="{F1ECFD24-9AF6-46E6-B62B-369913EEF816}" presName="Name13" presStyleLbl="parChTrans1D2" presStyleIdx="7" presStyleCnt="10"/>
      <dgm:spPr/>
      <dgm:t>
        <a:bodyPr/>
        <a:lstStyle/>
        <a:p>
          <a:endParaRPr lang="en-US"/>
        </a:p>
      </dgm:t>
    </dgm:pt>
    <dgm:pt modelId="{2C828FF5-3BD2-4689-8D8A-5EE02132DBD8}" type="pres">
      <dgm:prSet presAssocID="{FFB9A2AA-1A2F-4E3E-9443-FB028E61E9AD}" presName="childText" presStyleLbl="bgAcc1" presStyleIdx="7" presStyleCnt="1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C3EE7B7-1740-4FE6-B41D-2EDFCF27291E}" type="pres">
      <dgm:prSet presAssocID="{71B99BBF-3A98-4488-A989-16384364D731}" presName="Name13" presStyleLbl="parChTrans1D2" presStyleIdx="8" presStyleCnt="10"/>
      <dgm:spPr/>
      <dgm:t>
        <a:bodyPr/>
        <a:lstStyle/>
        <a:p>
          <a:endParaRPr lang="en-US"/>
        </a:p>
      </dgm:t>
    </dgm:pt>
    <dgm:pt modelId="{64ECE249-2BD7-4251-AE9F-45F7AF77F000}" type="pres">
      <dgm:prSet presAssocID="{026CBAA8-0106-4D3F-9D6B-8A808AE5A16D}" presName="childText" presStyleLbl="bgAcc1" presStyleIdx="8" presStyleCnt="1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6BE1F19-A380-4490-B845-7CD94008F597}" type="pres">
      <dgm:prSet presAssocID="{FDABD076-DC7C-4DF3-A321-8178F291433A}" presName="Name13" presStyleLbl="parChTrans1D2" presStyleIdx="9" presStyleCnt="10"/>
      <dgm:spPr/>
      <dgm:t>
        <a:bodyPr/>
        <a:lstStyle/>
        <a:p>
          <a:endParaRPr lang="en-US"/>
        </a:p>
      </dgm:t>
    </dgm:pt>
    <dgm:pt modelId="{0A2A9DF9-0421-4065-9771-ABE0680886E0}" type="pres">
      <dgm:prSet presAssocID="{89D7D231-418F-4C01-BB31-D369E1F09409}" presName="childText" presStyleLbl="bgAcc1" presStyleIdx="9" presStyleCnt="1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E4D7F8F6-E608-47A6-B910-E2B343864CF9}" type="presOf" srcId="{0ED0B00B-461B-4BB1-8270-EA0B50E30E78}" destId="{15E1E485-8590-4541-ACC4-28873EE4DABD}" srcOrd="0" destOrd="0" presId="urn:microsoft.com/office/officeart/2005/8/layout/hierarchy3"/>
    <dgm:cxn modelId="{B3D99DBA-1DB9-437F-B274-2782C6A51FAF}" type="presOf" srcId="{8874CBF3-25A5-467A-A3D5-A71C56CBC7C8}" destId="{C86A78E1-9367-4373-9961-F7FBFB65418D}" srcOrd="0" destOrd="0" presId="urn:microsoft.com/office/officeart/2005/8/layout/hierarchy3"/>
    <dgm:cxn modelId="{99062902-BF48-4A90-9543-FFB6DF735DD6}" srcId="{D2368483-72A3-459E-9C67-447EDAFA45A6}" destId="{C60D9D7D-DDEA-49CD-8ED9-6FFA8C7D8BDA}" srcOrd="1" destOrd="0" parTransId="{3C8F34B6-5CCF-43B3-9340-F182F25AF6E2}" sibTransId="{FD26BD7F-A11C-4F65-942A-BEE12C7FB39A}"/>
    <dgm:cxn modelId="{7D99297A-DC7C-4C4A-805B-B6974705189C}" srcId="{3B38F8B2-A249-4124-A9A6-9B023D0A5CDB}" destId="{82308A2E-92F8-41ED-8FCB-FAB992AB8C80}" srcOrd="3" destOrd="0" parTransId="{C7562D5B-691A-4B82-B023-E0F78707676A}" sibTransId="{ADFA4743-BCF5-421B-A5D8-AFB7061F1EFE}"/>
    <dgm:cxn modelId="{77CCA756-37A8-4F4B-9B87-D7438CADCEEA}" srcId="{D2368483-72A3-459E-9C67-447EDAFA45A6}" destId="{026CBAA8-0106-4D3F-9D6B-8A808AE5A16D}" srcOrd="3" destOrd="0" parTransId="{71B99BBF-3A98-4488-A989-16384364D731}" sibTransId="{AC8739C9-C1F4-4BCB-AA55-2EA9DFE7B341}"/>
    <dgm:cxn modelId="{C0DABC5B-7043-4B45-A762-D2905764357E}" srcId="{3B38F8B2-A249-4124-A9A6-9B023D0A5CDB}" destId="{0ED0B00B-461B-4BB1-8270-EA0B50E30E78}" srcOrd="2" destOrd="0" parTransId="{44503922-5D5D-4DDB-BFEA-1613D2DA8A11}" sibTransId="{D1AFE1EC-4253-4CA3-8C79-3ED6D8388443}"/>
    <dgm:cxn modelId="{0CAF5C15-F6F8-4ABB-9246-DF0E02E9D0C8}" srcId="{D2368483-72A3-459E-9C67-447EDAFA45A6}" destId="{5B3BE475-4FE3-4B29-B286-7D28AEFB36A4}" srcOrd="0" destOrd="0" parTransId="{8874CBF3-25A5-467A-A3D5-A71C56CBC7C8}" sibTransId="{681C3286-1A35-4C49-8B74-871455333D1A}"/>
    <dgm:cxn modelId="{9F2595FA-D568-4D4C-984D-243C14C61895}" type="presOf" srcId="{C60D9D7D-DDEA-49CD-8ED9-6FFA8C7D8BDA}" destId="{F04C5011-D2C5-4E94-8DD3-1D0306A94B05}" srcOrd="0" destOrd="0" presId="urn:microsoft.com/office/officeart/2005/8/layout/hierarchy3"/>
    <dgm:cxn modelId="{549F71F5-5B3F-494D-BACE-212551891C46}" type="presOf" srcId="{44503922-5D5D-4DDB-BFEA-1613D2DA8A11}" destId="{2879FE28-6F8C-4CFE-97B3-7948DB468A47}" srcOrd="0" destOrd="0" presId="urn:microsoft.com/office/officeart/2005/8/layout/hierarchy3"/>
    <dgm:cxn modelId="{6549A26F-A0AE-44CE-A432-7142D113160C}" type="presOf" srcId="{5B3BE475-4FE3-4B29-B286-7D28AEFB36A4}" destId="{C81F6B64-C85E-4884-AE9F-47EFA9821EFE}" srcOrd="0" destOrd="0" presId="urn:microsoft.com/office/officeart/2005/8/layout/hierarchy3"/>
    <dgm:cxn modelId="{8C9835F5-2C3F-4403-BA11-A1CD137EA21A}" srcId="{3B38F8B2-A249-4124-A9A6-9B023D0A5CDB}" destId="{46131144-D30B-4314-9CBB-EEA0139413B2}" srcOrd="4" destOrd="0" parTransId="{84242534-211F-4CE0-8A73-4233694EC1CC}" sibTransId="{D402EE27-9B23-4465-B84E-CE9AC5A6A874}"/>
    <dgm:cxn modelId="{C11DD376-5684-4A32-8FF2-E89826A64653}" type="presOf" srcId="{BFC9EF6B-82B8-49EA-9AAF-03A397D56E1E}" destId="{EEA0D6DF-13C8-486C-82A4-C3C6B7D36B0F}" srcOrd="0" destOrd="0" presId="urn:microsoft.com/office/officeart/2005/8/layout/hierarchy3"/>
    <dgm:cxn modelId="{10340A90-AC2E-4FF2-A683-DB79CA4B0228}" type="presOf" srcId="{207EBD4F-E503-4890-8904-F9C9735439EF}" destId="{4A6A17EA-3BF6-4D50-A4B1-3986B2FB21B9}" srcOrd="0" destOrd="0" presId="urn:microsoft.com/office/officeart/2005/8/layout/hierarchy3"/>
    <dgm:cxn modelId="{296804D8-CE23-4728-9EF2-C70475C0047E}" type="presOf" srcId="{FDABD076-DC7C-4DF3-A321-8178F291433A}" destId="{B6BE1F19-A380-4490-B845-7CD94008F597}" srcOrd="0" destOrd="0" presId="urn:microsoft.com/office/officeart/2005/8/layout/hierarchy3"/>
    <dgm:cxn modelId="{39953B7F-6203-417A-86CB-90D476395B5F}" type="presOf" srcId="{F1ECFD24-9AF6-46E6-B62B-369913EEF816}" destId="{58FC75C9-9587-4502-9A24-FE81A9AA6763}" srcOrd="0" destOrd="0" presId="urn:microsoft.com/office/officeart/2005/8/layout/hierarchy3"/>
    <dgm:cxn modelId="{88C14560-20CC-430C-84F5-A83A3FF07844}" type="presOf" srcId="{3B38F8B2-A249-4124-A9A6-9B023D0A5CDB}" destId="{555A9681-A0CB-40B0-8B76-37E9060F19E7}" srcOrd="0" destOrd="0" presId="urn:microsoft.com/office/officeart/2005/8/layout/hierarchy3"/>
    <dgm:cxn modelId="{C7164DA2-543B-475F-8F9C-063305F56845}" type="presOf" srcId="{D2368483-72A3-459E-9C67-447EDAFA45A6}" destId="{7840055E-762F-4B99-AD8F-4DA2D56166B2}" srcOrd="1" destOrd="0" presId="urn:microsoft.com/office/officeart/2005/8/layout/hierarchy3"/>
    <dgm:cxn modelId="{845F2627-58BE-41AE-B3ED-6F9BE26D2CBE}" type="presOf" srcId="{0034A4E2-D76D-4E92-B846-A11B586BCEB0}" destId="{EC17FB06-19D1-45EE-814F-6EF780469EAA}" srcOrd="0" destOrd="0" presId="urn:microsoft.com/office/officeart/2005/8/layout/hierarchy3"/>
    <dgm:cxn modelId="{D5461C6C-8070-45DD-A252-7779832418B1}" type="presOf" srcId="{89D7D231-418F-4C01-BB31-D369E1F09409}" destId="{0A2A9DF9-0421-4065-9771-ABE0680886E0}" srcOrd="0" destOrd="0" presId="urn:microsoft.com/office/officeart/2005/8/layout/hierarchy3"/>
    <dgm:cxn modelId="{FC22467D-4B5F-4A0F-A6FF-1A2A09265632}" type="presOf" srcId="{46131144-D30B-4314-9CBB-EEA0139413B2}" destId="{1A9AA115-C170-4B96-B206-0208438718E0}" srcOrd="0" destOrd="0" presId="urn:microsoft.com/office/officeart/2005/8/layout/hierarchy3"/>
    <dgm:cxn modelId="{6B4491F2-7AAE-419C-AC34-A3D8106AB6BA}" srcId="{3B38F8B2-A249-4124-A9A6-9B023D0A5CDB}" destId="{207EBD4F-E503-4890-8904-F9C9735439EF}" srcOrd="0" destOrd="0" parTransId="{0034A4E2-D76D-4E92-B846-A11B586BCEB0}" sibTransId="{362A95D8-2998-4FA7-8603-D9532495CC4D}"/>
    <dgm:cxn modelId="{E07DD440-DAA8-40F2-8550-D045E148C65B}" srcId="{D2368483-72A3-459E-9C67-447EDAFA45A6}" destId="{89D7D231-418F-4C01-BB31-D369E1F09409}" srcOrd="4" destOrd="0" parTransId="{FDABD076-DC7C-4DF3-A321-8178F291433A}" sibTransId="{0DF57AA9-E8E0-40C6-8220-E2F033C50C06}"/>
    <dgm:cxn modelId="{CD03C64C-9AA4-4719-840B-1E910D4C2032}" srcId="{3B38F8B2-A249-4124-A9A6-9B023D0A5CDB}" destId="{4D1691C2-E90A-4959-A3F2-028865E47ABB}" srcOrd="1" destOrd="0" parTransId="{25FD4F81-9003-48E7-8D18-A9A541D98DB3}" sibTransId="{ACEAB206-B5FD-4A37-BB83-F1132A337221}"/>
    <dgm:cxn modelId="{7A79D69E-4BAD-461E-A535-638548D7B6BF}" srcId="{BFC9EF6B-82B8-49EA-9AAF-03A397D56E1E}" destId="{3B38F8B2-A249-4124-A9A6-9B023D0A5CDB}" srcOrd="0" destOrd="0" parTransId="{898916DF-3C67-4284-8AC5-BA0156ADB224}" sibTransId="{0E25B2C0-3C70-4860-9A29-05847033717F}"/>
    <dgm:cxn modelId="{BFCF5ECF-D95D-4660-BAC8-1D14F00F2C48}" type="presOf" srcId="{4D1691C2-E90A-4959-A3F2-028865E47ABB}" destId="{B9EBD1F0-518A-4C2E-8343-BC26FD4FCC7F}" srcOrd="0" destOrd="0" presId="urn:microsoft.com/office/officeart/2005/8/layout/hierarchy3"/>
    <dgm:cxn modelId="{8833BA7B-8CA1-44E9-A861-6A421AA662A0}" type="presOf" srcId="{FFB9A2AA-1A2F-4E3E-9443-FB028E61E9AD}" destId="{2C828FF5-3BD2-4689-8D8A-5EE02132DBD8}" srcOrd="0" destOrd="0" presId="urn:microsoft.com/office/officeart/2005/8/layout/hierarchy3"/>
    <dgm:cxn modelId="{1E50DAC2-0D86-4193-9233-D383858E263B}" type="presOf" srcId="{71B99BBF-3A98-4488-A989-16384364D731}" destId="{BC3EE7B7-1740-4FE6-B41D-2EDFCF27291E}" srcOrd="0" destOrd="0" presId="urn:microsoft.com/office/officeart/2005/8/layout/hierarchy3"/>
    <dgm:cxn modelId="{DA9A1180-E801-4ED5-BA64-D2B49AE69AAC}" type="presOf" srcId="{3B38F8B2-A249-4124-A9A6-9B023D0A5CDB}" destId="{389E3984-56F4-4047-BFCC-C499312E7E90}" srcOrd="1" destOrd="0" presId="urn:microsoft.com/office/officeart/2005/8/layout/hierarchy3"/>
    <dgm:cxn modelId="{85857263-CF77-4209-82F2-BC842CF293B6}" srcId="{BFC9EF6B-82B8-49EA-9AAF-03A397D56E1E}" destId="{D2368483-72A3-459E-9C67-447EDAFA45A6}" srcOrd="1" destOrd="0" parTransId="{04011083-810F-474C-84F6-F38708F8E962}" sibTransId="{16B426FB-C006-41F0-8184-1182B8AB65CB}"/>
    <dgm:cxn modelId="{EC73C2FF-E612-41D2-9E0B-50C0E0FF58EA}" type="presOf" srcId="{C7562D5B-691A-4B82-B023-E0F78707676A}" destId="{FA9DB613-84DC-4A0D-80CF-EAD84FDC0613}" srcOrd="0" destOrd="0" presId="urn:microsoft.com/office/officeart/2005/8/layout/hierarchy3"/>
    <dgm:cxn modelId="{9C84C94F-0C96-400A-A775-D14099FF2350}" type="presOf" srcId="{026CBAA8-0106-4D3F-9D6B-8A808AE5A16D}" destId="{64ECE249-2BD7-4251-AE9F-45F7AF77F000}" srcOrd="0" destOrd="0" presId="urn:microsoft.com/office/officeart/2005/8/layout/hierarchy3"/>
    <dgm:cxn modelId="{1BFF4A10-33FA-430F-A5E6-2173A4061DF2}" type="presOf" srcId="{82308A2E-92F8-41ED-8FCB-FAB992AB8C80}" destId="{B0202ACD-BEF8-4785-A6A6-DFD8A75BFBBD}" srcOrd="0" destOrd="0" presId="urn:microsoft.com/office/officeart/2005/8/layout/hierarchy3"/>
    <dgm:cxn modelId="{8F4F4EB1-6CD6-4C73-9F39-E1F6A6DD6C71}" type="presOf" srcId="{84242534-211F-4CE0-8A73-4233694EC1CC}" destId="{502D6AB2-37EC-4CA5-8D3A-9291BAC01CF3}" srcOrd="0" destOrd="0" presId="urn:microsoft.com/office/officeart/2005/8/layout/hierarchy3"/>
    <dgm:cxn modelId="{74947E73-D0B7-4BC9-857A-ADE2C1992A41}" type="presOf" srcId="{3C8F34B6-5CCF-43B3-9340-F182F25AF6E2}" destId="{5BE6D5EE-2EB8-4C68-8FAC-DA5DB7CDB7BC}" srcOrd="0" destOrd="0" presId="urn:microsoft.com/office/officeart/2005/8/layout/hierarchy3"/>
    <dgm:cxn modelId="{61C70E3A-4B02-4878-AF1F-63A61F0F6483}" srcId="{D2368483-72A3-459E-9C67-447EDAFA45A6}" destId="{FFB9A2AA-1A2F-4E3E-9443-FB028E61E9AD}" srcOrd="2" destOrd="0" parTransId="{F1ECFD24-9AF6-46E6-B62B-369913EEF816}" sibTransId="{638B0B22-9E2F-4BBC-B360-8C1FC835E5F6}"/>
    <dgm:cxn modelId="{E3732866-D293-4BB7-8958-A15B24CB9353}" type="presOf" srcId="{25FD4F81-9003-48E7-8D18-A9A541D98DB3}" destId="{5B1E473E-7422-470D-AFBB-A18A29231CEC}" srcOrd="0" destOrd="0" presId="urn:microsoft.com/office/officeart/2005/8/layout/hierarchy3"/>
    <dgm:cxn modelId="{039A66A0-7DEE-484D-BDCC-B2E63438B0F5}" type="presOf" srcId="{D2368483-72A3-459E-9C67-447EDAFA45A6}" destId="{6A2971F0-DC5B-4B35-82CB-6248B289992A}" srcOrd="0" destOrd="0" presId="urn:microsoft.com/office/officeart/2005/8/layout/hierarchy3"/>
    <dgm:cxn modelId="{17896560-9FAD-40F7-88BA-03B6F9A82729}" type="presParOf" srcId="{EEA0D6DF-13C8-486C-82A4-C3C6B7D36B0F}" destId="{7C0AFE11-52EA-4E49-A559-2A02EECC01D5}" srcOrd="0" destOrd="0" presId="urn:microsoft.com/office/officeart/2005/8/layout/hierarchy3"/>
    <dgm:cxn modelId="{C9A41380-F104-4DDE-9F2B-FD0F412400E3}" type="presParOf" srcId="{7C0AFE11-52EA-4E49-A559-2A02EECC01D5}" destId="{1F8FAD4F-DFD8-4288-9C69-14C88D96DE84}" srcOrd="0" destOrd="0" presId="urn:microsoft.com/office/officeart/2005/8/layout/hierarchy3"/>
    <dgm:cxn modelId="{3D08C014-6E7E-4AAD-A2E4-587E47A4706B}" type="presParOf" srcId="{1F8FAD4F-DFD8-4288-9C69-14C88D96DE84}" destId="{555A9681-A0CB-40B0-8B76-37E9060F19E7}" srcOrd="0" destOrd="0" presId="urn:microsoft.com/office/officeart/2005/8/layout/hierarchy3"/>
    <dgm:cxn modelId="{D22C922C-1C3F-42E6-8DD1-1726D67F4162}" type="presParOf" srcId="{1F8FAD4F-DFD8-4288-9C69-14C88D96DE84}" destId="{389E3984-56F4-4047-BFCC-C499312E7E90}" srcOrd="1" destOrd="0" presId="urn:microsoft.com/office/officeart/2005/8/layout/hierarchy3"/>
    <dgm:cxn modelId="{EE5F78D1-2BAA-4AF1-9C62-225E3D635785}" type="presParOf" srcId="{7C0AFE11-52EA-4E49-A559-2A02EECC01D5}" destId="{2CBAAFCE-896F-4E73-AFE8-524749C74CE3}" srcOrd="1" destOrd="0" presId="urn:microsoft.com/office/officeart/2005/8/layout/hierarchy3"/>
    <dgm:cxn modelId="{322A09C8-CF1A-47F5-9709-C3172A6E06D7}" type="presParOf" srcId="{2CBAAFCE-896F-4E73-AFE8-524749C74CE3}" destId="{EC17FB06-19D1-45EE-814F-6EF780469EAA}" srcOrd="0" destOrd="0" presId="urn:microsoft.com/office/officeart/2005/8/layout/hierarchy3"/>
    <dgm:cxn modelId="{91D1559F-10B5-4F81-BD74-C73E13B4F384}" type="presParOf" srcId="{2CBAAFCE-896F-4E73-AFE8-524749C74CE3}" destId="{4A6A17EA-3BF6-4D50-A4B1-3986B2FB21B9}" srcOrd="1" destOrd="0" presId="urn:microsoft.com/office/officeart/2005/8/layout/hierarchy3"/>
    <dgm:cxn modelId="{88E7714E-EAFA-483D-A12F-C9791856C7B8}" type="presParOf" srcId="{2CBAAFCE-896F-4E73-AFE8-524749C74CE3}" destId="{5B1E473E-7422-470D-AFBB-A18A29231CEC}" srcOrd="2" destOrd="0" presId="urn:microsoft.com/office/officeart/2005/8/layout/hierarchy3"/>
    <dgm:cxn modelId="{22879FC8-46FB-4E69-B405-4525384BB119}" type="presParOf" srcId="{2CBAAFCE-896F-4E73-AFE8-524749C74CE3}" destId="{B9EBD1F0-518A-4C2E-8343-BC26FD4FCC7F}" srcOrd="3" destOrd="0" presId="urn:microsoft.com/office/officeart/2005/8/layout/hierarchy3"/>
    <dgm:cxn modelId="{95526C70-2541-49AB-8F73-310FA6D8B480}" type="presParOf" srcId="{2CBAAFCE-896F-4E73-AFE8-524749C74CE3}" destId="{2879FE28-6F8C-4CFE-97B3-7948DB468A47}" srcOrd="4" destOrd="0" presId="urn:microsoft.com/office/officeart/2005/8/layout/hierarchy3"/>
    <dgm:cxn modelId="{2BC45B88-7E56-4B3D-B439-5FB6DB2DE881}" type="presParOf" srcId="{2CBAAFCE-896F-4E73-AFE8-524749C74CE3}" destId="{15E1E485-8590-4541-ACC4-28873EE4DABD}" srcOrd="5" destOrd="0" presId="urn:microsoft.com/office/officeart/2005/8/layout/hierarchy3"/>
    <dgm:cxn modelId="{669BD862-9FB4-4C73-AFB1-5BC45F191021}" type="presParOf" srcId="{2CBAAFCE-896F-4E73-AFE8-524749C74CE3}" destId="{FA9DB613-84DC-4A0D-80CF-EAD84FDC0613}" srcOrd="6" destOrd="0" presId="urn:microsoft.com/office/officeart/2005/8/layout/hierarchy3"/>
    <dgm:cxn modelId="{9FFB912B-9686-479E-A938-2B7DED71503E}" type="presParOf" srcId="{2CBAAFCE-896F-4E73-AFE8-524749C74CE3}" destId="{B0202ACD-BEF8-4785-A6A6-DFD8A75BFBBD}" srcOrd="7" destOrd="0" presId="urn:microsoft.com/office/officeart/2005/8/layout/hierarchy3"/>
    <dgm:cxn modelId="{6AA6D6C6-8485-4DE9-B95E-B2B1DE43109C}" type="presParOf" srcId="{2CBAAFCE-896F-4E73-AFE8-524749C74CE3}" destId="{502D6AB2-37EC-4CA5-8D3A-9291BAC01CF3}" srcOrd="8" destOrd="0" presId="urn:microsoft.com/office/officeart/2005/8/layout/hierarchy3"/>
    <dgm:cxn modelId="{F32D714B-DAC9-4279-B4E5-06693A6B2599}" type="presParOf" srcId="{2CBAAFCE-896F-4E73-AFE8-524749C74CE3}" destId="{1A9AA115-C170-4B96-B206-0208438718E0}" srcOrd="9" destOrd="0" presId="urn:microsoft.com/office/officeart/2005/8/layout/hierarchy3"/>
    <dgm:cxn modelId="{0D9E8F44-94B0-4203-BFA7-65F6AEAEE635}" type="presParOf" srcId="{EEA0D6DF-13C8-486C-82A4-C3C6B7D36B0F}" destId="{08FA5939-B726-47BB-8CBD-006E3A440F9B}" srcOrd="1" destOrd="0" presId="urn:microsoft.com/office/officeart/2005/8/layout/hierarchy3"/>
    <dgm:cxn modelId="{AF21D9E6-DCD1-474E-A2D4-C892029E9A51}" type="presParOf" srcId="{08FA5939-B726-47BB-8CBD-006E3A440F9B}" destId="{DB717CA1-F0AF-4924-93B4-7439F2B706C3}" srcOrd="0" destOrd="0" presId="urn:microsoft.com/office/officeart/2005/8/layout/hierarchy3"/>
    <dgm:cxn modelId="{5D1EF09D-65AF-4667-9762-645C1C267B62}" type="presParOf" srcId="{DB717CA1-F0AF-4924-93B4-7439F2B706C3}" destId="{6A2971F0-DC5B-4B35-82CB-6248B289992A}" srcOrd="0" destOrd="0" presId="urn:microsoft.com/office/officeart/2005/8/layout/hierarchy3"/>
    <dgm:cxn modelId="{82BB5EF6-2A30-47DC-BCE3-9E391A873451}" type="presParOf" srcId="{DB717CA1-F0AF-4924-93B4-7439F2B706C3}" destId="{7840055E-762F-4B99-AD8F-4DA2D56166B2}" srcOrd="1" destOrd="0" presId="urn:microsoft.com/office/officeart/2005/8/layout/hierarchy3"/>
    <dgm:cxn modelId="{9E665CD8-9213-44AD-BBA6-E6BC9FF0B975}" type="presParOf" srcId="{08FA5939-B726-47BB-8CBD-006E3A440F9B}" destId="{6BAFCEBE-F8D7-4B1A-B623-B3D582D9D15D}" srcOrd="1" destOrd="0" presId="urn:microsoft.com/office/officeart/2005/8/layout/hierarchy3"/>
    <dgm:cxn modelId="{9D1D067B-D2D7-470F-A079-591E33210253}" type="presParOf" srcId="{6BAFCEBE-F8D7-4B1A-B623-B3D582D9D15D}" destId="{C86A78E1-9367-4373-9961-F7FBFB65418D}" srcOrd="0" destOrd="0" presId="urn:microsoft.com/office/officeart/2005/8/layout/hierarchy3"/>
    <dgm:cxn modelId="{AAFDA68C-4B13-4C7C-82C6-E991393E2440}" type="presParOf" srcId="{6BAFCEBE-F8D7-4B1A-B623-B3D582D9D15D}" destId="{C81F6B64-C85E-4884-AE9F-47EFA9821EFE}" srcOrd="1" destOrd="0" presId="urn:microsoft.com/office/officeart/2005/8/layout/hierarchy3"/>
    <dgm:cxn modelId="{EB8839F1-1A06-44E5-9C05-D838A32D198F}" type="presParOf" srcId="{6BAFCEBE-F8D7-4B1A-B623-B3D582D9D15D}" destId="{5BE6D5EE-2EB8-4C68-8FAC-DA5DB7CDB7BC}" srcOrd="2" destOrd="0" presId="urn:microsoft.com/office/officeart/2005/8/layout/hierarchy3"/>
    <dgm:cxn modelId="{C109EF6A-2908-43A0-BF35-29A64FDA59EB}" type="presParOf" srcId="{6BAFCEBE-F8D7-4B1A-B623-B3D582D9D15D}" destId="{F04C5011-D2C5-4E94-8DD3-1D0306A94B05}" srcOrd="3" destOrd="0" presId="urn:microsoft.com/office/officeart/2005/8/layout/hierarchy3"/>
    <dgm:cxn modelId="{0148200A-3F7A-4855-B3E6-CAFD6E208219}" type="presParOf" srcId="{6BAFCEBE-F8D7-4B1A-B623-B3D582D9D15D}" destId="{58FC75C9-9587-4502-9A24-FE81A9AA6763}" srcOrd="4" destOrd="0" presId="urn:microsoft.com/office/officeart/2005/8/layout/hierarchy3"/>
    <dgm:cxn modelId="{71823394-E8BC-406D-BCF5-5CC28F59766D}" type="presParOf" srcId="{6BAFCEBE-F8D7-4B1A-B623-B3D582D9D15D}" destId="{2C828FF5-3BD2-4689-8D8A-5EE02132DBD8}" srcOrd="5" destOrd="0" presId="urn:microsoft.com/office/officeart/2005/8/layout/hierarchy3"/>
    <dgm:cxn modelId="{373ADE7F-2974-4ADC-8AB7-9C0B8D4FCC01}" type="presParOf" srcId="{6BAFCEBE-F8D7-4B1A-B623-B3D582D9D15D}" destId="{BC3EE7B7-1740-4FE6-B41D-2EDFCF27291E}" srcOrd="6" destOrd="0" presId="urn:microsoft.com/office/officeart/2005/8/layout/hierarchy3"/>
    <dgm:cxn modelId="{5FD534C3-7129-4638-89CF-39E4CDAB5F04}" type="presParOf" srcId="{6BAFCEBE-F8D7-4B1A-B623-B3D582D9D15D}" destId="{64ECE249-2BD7-4251-AE9F-45F7AF77F000}" srcOrd="7" destOrd="0" presId="urn:microsoft.com/office/officeart/2005/8/layout/hierarchy3"/>
    <dgm:cxn modelId="{85B814A0-A434-4469-A6E9-A518A0D49488}" type="presParOf" srcId="{6BAFCEBE-F8D7-4B1A-B623-B3D582D9D15D}" destId="{B6BE1F19-A380-4490-B845-7CD94008F597}" srcOrd="8" destOrd="0" presId="urn:microsoft.com/office/officeart/2005/8/layout/hierarchy3"/>
    <dgm:cxn modelId="{47DEF02F-4341-4A19-8F3E-A77B6F0CB2F3}" type="presParOf" srcId="{6BAFCEBE-F8D7-4B1A-B623-B3D582D9D15D}" destId="{0A2A9DF9-0421-4065-9771-ABE0680886E0}" srcOrd="9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55A9681-A0CB-40B0-8B76-37E9060F19E7}">
      <dsp:nvSpPr>
        <dsp:cNvPr id="0" name=""/>
        <dsp:cNvSpPr/>
      </dsp:nvSpPr>
      <dsp:spPr>
        <a:xfrm>
          <a:off x="499285" y="305"/>
          <a:ext cx="1196842" cy="59842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25400" rIns="381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/>
            <a:t>Drug</a:t>
          </a:r>
        </a:p>
      </dsp:txBody>
      <dsp:txXfrm>
        <a:off x="516812" y="17832"/>
        <a:ext cx="1161788" cy="563367"/>
      </dsp:txXfrm>
    </dsp:sp>
    <dsp:sp modelId="{EC17FB06-19D1-45EE-814F-6EF780469EAA}">
      <dsp:nvSpPr>
        <dsp:cNvPr id="0" name=""/>
        <dsp:cNvSpPr/>
      </dsp:nvSpPr>
      <dsp:spPr>
        <a:xfrm>
          <a:off x="618969" y="598726"/>
          <a:ext cx="119684" cy="44881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48816"/>
              </a:lnTo>
              <a:lnTo>
                <a:pt x="119684" y="448816"/>
              </a:lnTo>
            </a:path>
          </a:pathLst>
        </a:custGeom>
        <a:noFill/>
        <a:ln w="1587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A6A17EA-3BF6-4D50-A4B1-3986B2FB21B9}">
      <dsp:nvSpPr>
        <dsp:cNvPr id="0" name=""/>
        <dsp:cNvSpPr/>
      </dsp:nvSpPr>
      <dsp:spPr>
        <a:xfrm>
          <a:off x="738653" y="748332"/>
          <a:ext cx="957474" cy="59842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0485" tIns="46990" rIns="70485" bIns="46990" numCol="1" spcCol="1270" anchor="ctr" anchorCtr="0">
          <a:noAutofit/>
        </a:bodyPr>
        <a:lstStyle/>
        <a:p>
          <a:pPr lvl="0" algn="ctr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700" kern="1200" dirty="0"/>
            <a:t>D1</a:t>
          </a:r>
        </a:p>
      </dsp:txBody>
      <dsp:txXfrm>
        <a:off x="756180" y="765859"/>
        <a:ext cx="922420" cy="563367"/>
      </dsp:txXfrm>
    </dsp:sp>
    <dsp:sp modelId="{5B1E473E-7422-470D-AFBB-A18A29231CEC}">
      <dsp:nvSpPr>
        <dsp:cNvPr id="0" name=""/>
        <dsp:cNvSpPr/>
      </dsp:nvSpPr>
      <dsp:spPr>
        <a:xfrm>
          <a:off x="618969" y="598726"/>
          <a:ext cx="119684" cy="119684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196842"/>
              </a:lnTo>
              <a:lnTo>
                <a:pt x="119684" y="1196842"/>
              </a:lnTo>
            </a:path>
          </a:pathLst>
        </a:custGeom>
        <a:noFill/>
        <a:ln w="1587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9EBD1F0-518A-4C2E-8343-BC26FD4FCC7F}">
      <dsp:nvSpPr>
        <dsp:cNvPr id="0" name=""/>
        <dsp:cNvSpPr/>
      </dsp:nvSpPr>
      <dsp:spPr>
        <a:xfrm>
          <a:off x="738653" y="1496358"/>
          <a:ext cx="957474" cy="59842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0485" tIns="46990" rIns="70485" bIns="46990" numCol="1" spcCol="1270" anchor="ctr" anchorCtr="0">
          <a:noAutofit/>
        </a:bodyPr>
        <a:lstStyle/>
        <a:p>
          <a:pPr lvl="0" algn="ctr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700" kern="1200" dirty="0"/>
            <a:t>D2</a:t>
          </a:r>
        </a:p>
      </dsp:txBody>
      <dsp:txXfrm>
        <a:off x="756180" y="1513885"/>
        <a:ext cx="922420" cy="563367"/>
      </dsp:txXfrm>
    </dsp:sp>
    <dsp:sp modelId="{2879FE28-6F8C-4CFE-97B3-7948DB468A47}">
      <dsp:nvSpPr>
        <dsp:cNvPr id="0" name=""/>
        <dsp:cNvSpPr/>
      </dsp:nvSpPr>
      <dsp:spPr>
        <a:xfrm>
          <a:off x="618969" y="598726"/>
          <a:ext cx="119684" cy="194486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944869"/>
              </a:lnTo>
              <a:lnTo>
                <a:pt x="119684" y="1944869"/>
              </a:lnTo>
            </a:path>
          </a:pathLst>
        </a:custGeom>
        <a:noFill/>
        <a:ln w="1587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5E1E485-8590-4541-ACC4-28873EE4DABD}">
      <dsp:nvSpPr>
        <dsp:cNvPr id="0" name=""/>
        <dsp:cNvSpPr/>
      </dsp:nvSpPr>
      <dsp:spPr>
        <a:xfrm>
          <a:off x="738653" y="2244385"/>
          <a:ext cx="957474" cy="59842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0485" tIns="46990" rIns="70485" bIns="46990" numCol="1" spcCol="1270" anchor="ctr" anchorCtr="0">
          <a:noAutofit/>
        </a:bodyPr>
        <a:lstStyle/>
        <a:p>
          <a:pPr lvl="0" algn="ctr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700" kern="1200" dirty="0"/>
            <a:t>D3</a:t>
          </a:r>
        </a:p>
      </dsp:txBody>
      <dsp:txXfrm>
        <a:off x="756180" y="2261912"/>
        <a:ext cx="922420" cy="563367"/>
      </dsp:txXfrm>
    </dsp:sp>
    <dsp:sp modelId="{FA9DB613-84DC-4A0D-80CF-EAD84FDC0613}">
      <dsp:nvSpPr>
        <dsp:cNvPr id="0" name=""/>
        <dsp:cNvSpPr/>
      </dsp:nvSpPr>
      <dsp:spPr>
        <a:xfrm>
          <a:off x="618969" y="598726"/>
          <a:ext cx="119684" cy="269289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692896"/>
              </a:lnTo>
              <a:lnTo>
                <a:pt x="119684" y="2692896"/>
              </a:lnTo>
            </a:path>
          </a:pathLst>
        </a:custGeom>
        <a:noFill/>
        <a:ln w="1587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0202ACD-BEF8-4785-A6A6-DFD8A75BFBBD}">
      <dsp:nvSpPr>
        <dsp:cNvPr id="0" name=""/>
        <dsp:cNvSpPr/>
      </dsp:nvSpPr>
      <dsp:spPr>
        <a:xfrm>
          <a:off x="738653" y="2992412"/>
          <a:ext cx="957474" cy="59842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0485" tIns="46990" rIns="70485" bIns="46990" numCol="1" spcCol="1270" anchor="ctr" anchorCtr="0">
          <a:noAutofit/>
        </a:bodyPr>
        <a:lstStyle/>
        <a:p>
          <a:pPr lvl="0" algn="ctr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700" kern="1200" dirty="0"/>
            <a:t>…</a:t>
          </a:r>
        </a:p>
      </dsp:txBody>
      <dsp:txXfrm>
        <a:off x="756180" y="3009939"/>
        <a:ext cx="922420" cy="563367"/>
      </dsp:txXfrm>
    </dsp:sp>
    <dsp:sp modelId="{502D6AB2-37EC-4CA5-8D3A-9291BAC01CF3}">
      <dsp:nvSpPr>
        <dsp:cNvPr id="0" name=""/>
        <dsp:cNvSpPr/>
      </dsp:nvSpPr>
      <dsp:spPr>
        <a:xfrm>
          <a:off x="618969" y="598726"/>
          <a:ext cx="119684" cy="344092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440923"/>
              </a:lnTo>
              <a:lnTo>
                <a:pt x="119684" y="3440923"/>
              </a:lnTo>
            </a:path>
          </a:pathLst>
        </a:custGeom>
        <a:noFill/>
        <a:ln w="1587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A9AA115-C170-4B96-B206-0208438718E0}">
      <dsp:nvSpPr>
        <dsp:cNvPr id="0" name=""/>
        <dsp:cNvSpPr/>
      </dsp:nvSpPr>
      <dsp:spPr>
        <a:xfrm>
          <a:off x="738653" y="3740439"/>
          <a:ext cx="957474" cy="59842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0485" tIns="46990" rIns="70485" bIns="46990" numCol="1" spcCol="1270" anchor="ctr" anchorCtr="0">
          <a:noAutofit/>
        </a:bodyPr>
        <a:lstStyle/>
        <a:p>
          <a:pPr lvl="0" algn="ctr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700" kern="1200" dirty="0" err="1"/>
            <a:t>Dp</a:t>
          </a:r>
          <a:endParaRPr lang="en-US" sz="3700" kern="1200" dirty="0"/>
        </a:p>
      </dsp:txBody>
      <dsp:txXfrm>
        <a:off x="756180" y="3757966"/>
        <a:ext cx="922420" cy="563367"/>
      </dsp:txXfrm>
    </dsp:sp>
    <dsp:sp modelId="{6A2971F0-DC5B-4B35-82CB-6248B289992A}">
      <dsp:nvSpPr>
        <dsp:cNvPr id="0" name=""/>
        <dsp:cNvSpPr/>
      </dsp:nvSpPr>
      <dsp:spPr>
        <a:xfrm>
          <a:off x="1995338" y="305"/>
          <a:ext cx="1196842" cy="59842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25400" rIns="381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/>
            <a:t>Adverse Event</a:t>
          </a:r>
        </a:p>
      </dsp:txBody>
      <dsp:txXfrm>
        <a:off x="2012865" y="17832"/>
        <a:ext cx="1161788" cy="563367"/>
      </dsp:txXfrm>
    </dsp:sp>
    <dsp:sp modelId="{C86A78E1-9367-4373-9961-F7FBFB65418D}">
      <dsp:nvSpPr>
        <dsp:cNvPr id="0" name=""/>
        <dsp:cNvSpPr/>
      </dsp:nvSpPr>
      <dsp:spPr>
        <a:xfrm>
          <a:off x="2115023" y="598726"/>
          <a:ext cx="119684" cy="44881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48816"/>
              </a:lnTo>
              <a:lnTo>
                <a:pt x="119684" y="448816"/>
              </a:lnTo>
            </a:path>
          </a:pathLst>
        </a:custGeom>
        <a:noFill/>
        <a:ln w="1587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81F6B64-C85E-4884-AE9F-47EFA9821EFE}">
      <dsp:nvSpPr>
        <dsp:cNvPr id="0" name=""/>
        <dsp:cNvSpPr/>
      </dsp:nvSpPr>
      <dsp:spPr>
        <a:xfrm>
          <a:off x="2234707" y="748332"/>
          <a:ext cx="957474" cy="59842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0485" tIns="46990" rIns="70485" bIns="46990" numCol="1" spcCol="1270" anchor="ctr" anchorCtr="0">
          <a:noAutofit/>
        </a:bodyPr>
        <a:lstStyle/>
        <a:p>
          <a:pPr lvl="0" algn="ctr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700" kern="1200" dirty="0"/>
            <a:t>AE1</a:t>
          </a:r>
        </a:p>
      </dsp:txBody>
      <dsp:txXfrm>
        <a:off x="2252234" y="765859"/>
        <a:ext cx="922420" cy="563367"/>
      </dsp:txXfrm>
    </dsp:sp>
    <dsp:sp modelId="{5BE6D5EE-2EB8-4C68-8FAC-DA5DB7CDB7BC}">
      <dsp:nvSpPr>
        <dsp:cNvPr id="0" name=""/>
        <dsp:cNvSpPr/>
      </dsp:nvSpPr>
      <dsp:spPr>
        <a:xfrm>
          <a:off x="2115023" y="598726"/>
          <a:ext cx="119684" cy="119684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196842"/>
              </a:lnTo>
              <a:lnTo>
                <a:pt x="119684" y="1196842"/>
              </a:lnTo>
            </a:path>
          </a:pathLst>
        </a:custGeom>
        <a:noFill/>
        <a:ln w="1587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04C5011-D2C5-4E94-8DD3-1D0306A94B05}">
      <dsp:nvSpPr>
        <dsp:cNvPr id="0" name=""/>
        <dsp:cNvSpPr/>
      </dsp:nvSpPr>
      <dsp:spPr>
        <a:xfrm>
          <a:off x="2234707" y="1496358"/>
          <a:ext cx="957474" cy="59842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0485" tIns="46990" rIns="70485" bIns="46990" numCol="1" spcCol="1270" anchor="ctr" anchorCtr="0">
          <a:noAutofit/>
        </a:bodyPr>
        <a:lstStyle/>
        <a:p>
          <a:pPr lvl="0" algn="ctr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700" kern="1200" dirty="0"/>
            <a:t>AE2</a:t>
          </a:r>
        </a:p>
      </dsp:txBody>
      <dsp:txXfrm>
        <a:off x="2252234" y="1513885"/>
        <a:ext cx="922420" cy="563367"/>
      </dsp:txXfrm>
    </dsp:sp>
    <dsp:sp modelId="{58FC75C9-9587-4502-9A24-FE81A9AA6763}">
      <dsp:nvSpPr>
        <dsp:cNvPr id="0" name=""/>
        <dsp:cNvSpPr/>
      </dsp:nvSpPr>
      <dsp:spPr>
        <a:xfrm>
          <a:off x="2115023" y="598726"/>
          <a:ext cx="119684" cy="194486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944869"/>
              </a:lnTo>
              <a:lnTo>
                <a:pt x="119684" y="1944869"/>
              </a:lnTo>
            </a:path>
          </a:pathLst>
        </a:custGeom>
        <a:noFill/>
        <a:ln w="1587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C828FF5-3BD2-4689-8D8A-5EE02132DBD8}">
      <dsp:nvSpPr>
        <dsp:cNvPr id="0" name=""/>
        <dsp:cNvSpPr/>
      </dsp:nvSpPr>
      <dsp:spPr>
        <a:xfrm>
          <a:off x="2234707" y="2244385"/>
          <a:ext cx="957474" cy="59842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0485" tIns="46990" rIns="70485" bIns="46990" numCol="1" spcCol="1270" anchor="ctr" anchorCtr="0">
          <a:noAutofit/>
        </a:bodyPr>
        <a:lstStyle/>
        <a:p>
          <a:pPr lvl="0" algn="ctr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700" kern="1200" dirty="0"/>
            <a:t>AE3</a:t>
          </a:r>
        </a:p>
      </dsp:txBody>
      <dsp:txXfrm>
        <a:off x="2252234" y="2261912"/>
        <a:ext cx="922420" cy="563367"/>
      </dsp:txXfrm>
    </dsp:sp>
    <dsp:sp modelId="{BC3EE7B7-1740-4FE6-B41D-2EDFCF27291E}">
      <dsp:nvSpPr>
        <dsp:cNvPr id="0" name=""/>
        <dsp:cNvSpPr/>
      </dsp:nvSpPr>
      <dsp:spPr>
        <a:xfrm>
          <a:off x="2115023" y="598726"/>
          <a:ext cx="119684" cy="269289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692896"/>
              </a:lnTo>
              <a:lnTo>
                <a:pt x="119684" y="2692896"/>
              </a:lnTo>
            </a:path>
          </a:pathLst>
        </a:custGeom>
        <a:noFill/>
        <a:ln w="1587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4ECE249-2BD7-4251-AE9F-45F7AF77F000}">
      <dsp:nvSpPr>
        <dsp:cNvPr id="0" name=""/>
        <dsp:cNvSpPr/>
      </dsp:nvSpPr>
      <dsp:spPr>
        <a:xfrm>
          <a:off x="2234707" y="2992412"/>
          <a:ext cx="957474" cy="59842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0485" tIns="46990" rIns="70485" bIns="46990" numCol="1" spcCol="1270" anchor="ctr" anchorCtr="0">
          <a:noAutofit/>
        </a:bodyPr>
        <a:lstStyle/>
        <a:p>
          <a:pPr lvl="0" algn="ctr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700" kern="1200" dirty="0"/>
            <a:t>…</a:t>
          </a:r>
        </a:p>
      </dsp:txBody>
      <dsp:txXfrm>
        <a:off x="2252234" y="3009939"/>
        <a:ext cx="922420" cy="563367"/>
      </dsp:txXfrm>
    </dsp:sp>
    <dsp:sp modelId="{B6BE1F19-A380-4490-B845-7CD94008F597}">
      <dsp:nvSpPr>
        <dsp:cNvPr id="0" name=""/>
        <dsp:cNvSpPr/>
      </dsp:nvSpPr>
      <dsp:spPr>
        <a:xfrm>
          <a:off x="2115023" y="598726"/>
          <a:ext cx="119684" cy="344092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440923"/>
              </a:lnTo>
              <a:lnTo>
                <a:pt x="119684" y="3440923"/>
              </a:lnTo>
            </a:path>
          </a:pathLst>
        </a:custGeom>
        <a:noFill/>
        <a:ln w="1587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A2A9DF9-0421-4065-9771-ABE0680886E0}">
      <dsp:nvSpPr>
        <dsp:cNvPr id="0" name=""/>
        <dsp:cNvSpPr/>
      </dsp:nvSpPr>
      <dsp:spPr>
        <a:xfrm>
          <a:off x="2234707" y="3740439"/>
          <a:ext cx="957474" cy="59842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0485" tIns="46990" rIns="70485" bIns="46990" numCol="1" spcCol="1270" anchor="ctr" anchorCtr="0">
          <a:noAutofit/>
        </a:bodyPr>
        <a:lstStyle/>
        <a:p>
          <a:pPr lvl="0" algn="ctr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700" kern="1200" dirty="0" err="1"/>
            <a:t>AEq</a:t>
          </a:r>
          <a:endParaRPr lang="en-US" sz="3700" kern="1200" dirty="0"/>
        </a:p>
      </dsp:txBody>
      <dsp:txXfrm>
        <a:off x="2252234" y="3757966"/>
        <a:ext cx="922420" cy="56336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C0F368F-BDEA-4F12-B4F8-FBCEDBC975F0}" type="datetimeFigureOut">
              <a:rPr lang="en-US" smtClean="0"/>
              <a:t>5/11/2018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DFD6607-E88C-4E01-90FB-11784CFF6A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823638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DFD6607-E88C-4E01-90FB-11784CFF6A91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390276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DFD6607-E88C-4E01-90FB-11784CFF6A91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130110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2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pSp>
        <p:nvGrpSpPr>
          <p:cNvPr id="11" name="Group 10"/>
          <p:cNvGrpSpPr/>
          <p:nvPr/>
        </p:nvGrpSpPr>
        <p:grpSpPr>
          <a:xfrm>
            <a:off x="0" y="0"/>
            <a:ext cx="2305051" cy="6858001"/>
            <a:chOff x="0" y="0"/>
            <a:chExt cx="2305051" cy="6858001"/>
          </a:xfrm>
          <a:gradFill flip="none" rotWithShape="1">
            <a:gsLst>
              <a:gs pos="0">
                <a:schemeClr val="tx2"/>
              </a:gs>
              <a:gs pos="100000">
                <a:schemeClr val="bg2">
                  <a:lumMod val="60000"/>
                  <a:lumOff val="40000"/>
                </a:schemeClr>
              </a:gs>
            </a:gsLst>
            <a:lin ang="5400000" scaled="0"/>
            <a:tileRect/>
          </a:gradFill>
        </p:grpSpPr>
        <p:sp>
          <p:nvSpPr>
            <p:cNvPr id="12" name="Rectangle 5"/>
            <p:cNvSpPr>
              <a:spLocks noChangeArrowheads="1"/>
            </p:cNvSpPr>
            <p:nvPr/>
          </p:nvSpPr>
          <p:spPr bwMode="auto">
            <a:xfrm>
              <a:off x="1209675" y="4763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3" name="Freeform 6"/>
            <p:cNvSpPr>
              <a:spLocks noEditPoints="1"/>
            </p:cNvSpPr>
            <p:nvPr/>
          </p:nvSpPr>
          <p:spPr bwMode="auto">
            <a:xfrm>
              <a:off x="1128713" y="21764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4" name="Freeform 7"/>
            <p:cNvSpPr>
              <a:spLocks noEditPoints="1"/>
            </p:cNvSpPr>
            <p:nvPr/>
          </p:nvSpPr>
          <p:spPr bwMode="auto">
            <a:xfrm>
              <a:off x="1123950" y="4021138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5" name="Rectangle 8"/>
            <p:cNvSpPr>
              <a:spLocks noChangeArrowheads="1"/>
            </p:cNvSpPr>
            <p:nvPr/>
          </p:nvSpPr>
          <p:spPr bwMode="auto">
            <a:xfrm>
              <a:off x="414338" y="9525"/>
              <a:ext cx="28575" cy="44815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6" name="Freeform 9"/>
            <p:cNvSpPr>
              <a:spLocks noEditPoints="1"/>
            </p:cNvSpPr>
            <p:nvPr/>
          </p:nvSpPr>
          <p:spPr bwMode="auto">
            <a:xfrm>
              <a:off x="333375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7" name="Freeform 10"/>
            <p:cNvSpPr/>
            <p:nvPr/>
          </p:nvSpPr>
          <p:spPr bwMode="auto">
            <a:xfrm>
              <a:off x="190500" y="9525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66"/>
                  </a:lnTo>
                  <a:lnTo>
                    <a:pt x="81" y="380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3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8" name="Freeform 11"/>
            <p:cNvSpPr/>
            <p:nvPr/>
          </p:nvSpPr>
          <p:spPr bwMode="auto">
            <a:xfrm>
              <a:off x="1290638" y="14288"/>
              <a:ext cx="376238" cy="1801813"/>
            </a:xfrm>
            <a:custGeom>
              <a:avLst/>
              <a:gdLst/>
              <a:ahLst/>
              <a:cxnLst/>
              <a:rect l="0" t="0" r="r" b="b"/>
              <a:pathLst>
                <a:path w="237" h="1135">
                  <a:moveTo>
                    <a:pt x="222" y="1135"/>
                  </a:moveTo>
                  <a:lnTo>
                    <a:pt x="0" y="620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17"/>
                  </a:lnTo>
                  <a:lnTo>
                    <a:pt x="237" y="1129"/>
                  </a:lnTo>
                  <a:lnTo>
                    <a:pt x="222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9" name="Freeform 12"/>
            <p:cNvSpPr>
              <a:spLocks noEditPoints="1"/>
            </p:cNvSpPr>
            <p:nvPr/>
          </p:nvSpPr>
          <p:spPr bwMode="auto">
            <a:xfrm>
              <a:off x="1600200" y="180181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0" name="Freeform 13"/>
            <p:cNvSpPr/>
            <p:nvPr/>
          </p:nvSpPr>
          <p:spPr bwMode="auto">
            <a:xfrm>
              <a:off x="1381125" y="9525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219" y="898"/>
                  </a:moveTo>
                  <a:lnTo>
                    <a:pt x="0" y="3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380"/>
                  </a:lnTo>
                  <a:lnTo>
                    <a:pt x="234" y="892"/>
                  </a:lnTo>
                  <a:lnTo>
                    <a:pt x="219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1" name="Freeform 14"/>
            <p:cNvSpPr/>
            <p:nvPr/>
          </p:nvSpPr>
          <p:spPr bwMode="auto">
            <a:xfrm>
              <a:off x="1643063" y="0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96" y="575"/>
                  </a:moveTo>
                  <a:lnTo>
                    <a:pt x="78" y="575"/>
                  </a:lnTo>
                  <a:lnTo>
                    <a:pt x="78" y="192"/>
                  </a:lnTo>
                  <a:lnTo>
                    <a:pt x="0" y="6"/>
                  </a:lnTo>
                  <a:lnTo>
                    <a:pt x="15" y="0"/>
                  </a:lnTo>
                  <a:lnTo>
                    <a:pt x="96" y="189"/>
                  </a:lnTo>
                  <a:lnTo>
                    <a:pt x="96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2" name="Freeform 15"/>
            <p:cNvSpPr>
              <a:spLocks noEditPoints="1"/>
            </p:cNvSpPr>
            <p:nvPr/>
          </p:nvSpPr>
          <p:spPr bwMode="auto">
            <a:xfrm>
              <a:off x="1685925" y="14208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3" name="Freeform 16"/>
            <p:cNvSpPr>
              <a:spLocks noEditPoints="1"/>
            </p:cNvSpPr>
            <p:nvPr/>
          </p:nvSpPr>
          <p:spPr bwMode="auto">
            <a:xfrm>
              <a:off x="168592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4" name="Freeform 17"/>
            <p:cNvSpPr/>
            <p:nvPr/>
          </p:nvSpPr>
          <p:spPr bwMode="auto">
            <a:xfrm>
              <a:off x="1743075" y="4763"/>
              <a:ext cx="419100" cy="522288"/>
            </a:xfrm>
            <a:custGeom>
              <a:avLst/>
              <a:gdLst/>
              <a:ahLst/>
              <a:cxnLst/>
              <a:rect l="0" t="0" r="r" b="b"/>
              <a:pathLst>
                <a:path w="264" h="329">
                  <a:moveTo>
                    <a:pt x="252" y="329"/>
                  </a:moveTo>
                  <a:lnTo>
                    <a:pt x="45" y="120"/>
                  </a:lnTo>
                  <a:lnTo>
                    <a:pt x="0" y="6"/>
                  </a:lnTo>
                  <a:lnTo>
                    <a:pt x="15" y="0"/>
                  </a:lnTo>
                  <a:lnTo>
                    <a:pt x="60" y="111"/>
                  </a:lnTo>
                  <a:lnTo>
                    <a:pt x="264" y="317"/>
                  </a:lnTo>
                  <a:lnTo>
                    <a:pt x="252" y="32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5" name="Freeform 18"/>
            <p:cNvSpPr>
              <a:spLocks noEditPoints="1"/>
            </p:cNvSpPr>
            <p:nvPr/>
          </p:nvSpPr>
          <p:spPr bwMode="auto">
            <a:xfrm>
              <a:off x="2119313" y="488950"/>
              <a:ext cx="161925" cy="147638"/>
            </a:xfrm>
            <a:custGeom>
              <a:avLst/>
              <a:gdLst/>
              <a:ahLst/>
              <a:cxnLst/>
              <a:rect l="0" t="0" r="r" b="b"/>
              <a:pathLst>
                <a:path w="34" h="31">
                  <a:moveTo>
                    <a:pt x="17" y="31"/>
                  </a:moveTo>
                  <a:cubicBezTo>
                    <a:pt x="13" y="31"/>
                    <a:pt x="9" y="30"/>
                    <a:pt x="6" y="27"/>
                  </a:cubicBezTo>
                  <a:cubicBezTo>
                    <a:pt x="0" y="20"/>
                    <a:pt x="0" y="10"/>
                    <a:pt x="6" y="4"/>
                  </a:cubicBezTo>
                  <a:cubicBezTo>
                    <a:pt x="9" y="1"/>
                    <a:pt x="13" y="0"/>
                    <a:pt x="17" y="0"/>
                  </a:cubicBezTo>
                  <a:cubicBezTo>
                    <a:pt x="21" y="0"/>
                    <a:pt x="25" y="1"/>
                    <a:pt x="28" y="4"/>
                  </a:cubicBezTo>
                  <a:cubicBezTo>
                    <a:pt x="34" y="10"/>
                    <a:pt x="34" y="20"/>
                    <a:pt x="28" y="27"/>
                  </a:cubicBezTo>
                  <a:cubicBezTo>
                    <a:pt x="25" y="30"/>
                    <a:pt x="21" y="31"/>
                    <a:pt x="17" y="31"/>
                  </a:cubicBezTo>
                  <a:close/>
                  <a:moveTo>
                    <a:pt x="17" y="4"/>
                  </a:moveTo>
                  <a:cubicBezTo>
                    <a:pt x="14" y="4"/>
                    <a:pt x="11" y="5"/>
                    <a:pt x="9" y="7"/>
                  </a:cubicBezTo>
                  <a:cubicBezTo>
                    <a:pt x="4" y="12"/>
                    <a:pt x="4" y="19"/>
                    <a:pt x="9" y="24"/>
                  </a:cubicBezTo>
                  <a:cubicBezTo>
                    <a:pt x="11" y="26"/>
                    <a:pt x="14" y="27"/>
                    <a:pt x="17" y="27"/>
                  </a:cubicBezTo>
                  <a:cubicBezTo>
                    <a:pt x="20" y="27"/>
                    <a:pt x="23" y="26"/>
                    <a:pt x="25" y="24"/>
                  </a:cubicBezTo>
                  <a:cubicBezTo>
                    <a:pt x="30" y="19"/>
                    <a:pt x="30" y="12"/>
                    <a:pt x="25" y="7"/>
                  </a:cubicBezTo>
                  <a:cubicBezTo>
                    <a:pt x="23" y="5"/>
                    <a:pt x="20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6" name="Freeform 19"/>
            <p:cNvSpPr/>
            <p:nvPr/>
          </p:nvSpPr>
          <p:spPr bwMode="auto">
            <a:xfrm>
              <a:off x="952500" y="4763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72"/>
                  </a:lnTo>
                  <a:lnTo>
                    <a:pt x="0" y="189"/>
                  </a:lnTo>
                  <a:lnTo>
                    <a:pt x="81" y="0"/>
                  </a:lnTo>
                  <a:lnTo>
                    <a:pt x="96" y="6"/>
                  </a:lnTo>
                  <a:lnTo>
                    <a:pt x="15" y="192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7" name="Freeform 20"/>
            <p:cNvSpPr>
              <a:spLocks noEditPoints="1"/>
            </p:cNvSpPr>
            <p:nvPr/>
          </p:nvSpPr>
          <p:spPr bwMode="auto">
            <a:xfrm>
              <a:off x="8667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2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8" name="Freeform 21"/>
            <p:cNvSpPr>
              <a:spLocks noEditPoints="1"/>
            </p:cNvSpPr>
            <p:nvPr/>
          </p:nvSpPr>
          <p:spPr bwMode="auto">
            <a:xfrm>
              <a:off x="890588" y="15541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9" name="Freeform 22"/>
            <p:cNvSpPr/>
            <p:nvPr/>
          </p:nvSpPr>
          <p:spPr bwMode="auto">
            <a:xfrm>
              <a:off x="738188" y="5622925"/>
              <a:ext cx="338138" cy="1216025"/>
            </a:xfrm>
            <a:custGeom>
              <a:avLst/>
              <a:gdLst/>
              <a:ahLst/>
              <a:cxnLst/>
              <a:rect l="0" t="0" r="r" b="b"/>
              <a:pathLst>
                <a:path w="213" h="766">
                  <a:moveTo>
                    <a:pt x="213" y="766"/>
                  </a:moveTo>
                  <a:lnTo>
                    <a:pt x="195" y="766"/>
                  </a:lnTo>
                  <a:lnTo>
                    <a:pt x="195" y="464"/>
                  </a:lnTo>
                  <a:lnTo>
                    <a:pt x="0" y="6"/>
                  </a:lnTo>
                  <a:lnTo>
                    <a:pt x="12" y="0"/>
                  </a:lnTo>
                  <a:lnTo>
                    <a:pt x="213" y="461"/>
                  </a:lnTo>
                  <a:lnTo>
                    <a:pt x="213" y="7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0" name="Freeform 23"/>
            <p:cNvSpPr>
              <a:spLocks noEditPoints="1"/>
            </p:cNvSpPr>
            <p:nvPr/>
          </p:nvSpPr>
          <p:spPr bwMode="auto">
            <a:xfrm>
              <a:off x="647700" y="5480050"/>
              <a:ext cx="157163" cy="157163"/>
            </a:xfrm>
            <a:custGeom>
              <a:avLst/>
              <a:gdLst/>
              <a:ahLst/>
              <a:cxnLst/>
              <a:rect l="0" t="0" r="r" b="b"/>
              <a:pathLst>
                <a:path w="33" h="33">
                  <a:moveTo>
                    <a:pt x="17" y="33"/>
                  </a:moveTo>
                  <a:cubicBezTo>
                    <a:pt x="8" y="33"/>
                    <a:pt x="0" y="26"/>
                    <a:pt x="0" y="17"/>
                  </a:cubicBezTo>
                  <a:cubicBezTo>
                    <a:pt x="0" y="8"/>
                    <a:pt x="8" y="0"/>
                    <a:pt x="17" y="0"/>
                  </a:cubicBezTo>
                  <a:cubicBezTo>
                    <a:pt x="26" y="0"/>
                    <a:pt x="33" y="8"/>
                    <a:pt x="33" y="17"/>
                  </a:cubicBezTo>
                  <a:cubicBezTo>
                    <a:pt x="33" y="26"/>
                    <a:pt x="26" y="33"/>
                    <a:pt x="17" y="33"/>
                  </a:cubicBezTo>
                  <a:close/>
                  <a:moveTo>
                    <a:pt x="17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29"/>
                    <a:pt x="17" y="29"/>
                  </a:cubicBezTo>
                  <a:cubicBezTo>
                    <a:pt x="23" y="29"/>
                    <a:pt x="29" y="24"/>
                    <a:pt x="29" y="17"/>
                  </a:cubicBezTo>
                  <a:cubicBezTo>
                    <a:pt x="29" y="10"/>
                    <a:pt x="23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1" name="Freeform 24"/>
            <p:cNvSpPr>
              <a:spLocks noEditPoints="1"/>
            </p:cNvSpPr>
            <p:nvPr/>
          </p:nvSpPr>
          <p:spPr bwMode="auto">
            <a:xfrm>
              <a:off x="666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2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2" name="Freeform 25"/>
            <p:cNvSpPr/>
            <p:nvPr/>
          </p:nvSpPr>
          <p:spPr bwMode="auto">
            <a:xfrm>
              <a:off x="0" y="3897313"/>
              <a:ext cx="133350" cy="266700"/>
            </a:xfrm>
            <a:custGeom>
              <a:avLst/>
              <a:gdLst/>
              <a:ahLst/>
              <a:cxnLst/>
              <a:rect l="0" t="0" r="r" b="b"/>
              <a:pathLst>
                <a:path w="84" h="168">
                  <a:moveTo>
                    <a:pt x="69" y="168"/>
                  </a:moveTo>
                  <a:lnTo>
                    <a:pt x="0" y="6"/>
                  </a:lnTo>
                  <a:lnTo>
                    <a:pt x="12" y="0"/>
                  </a:lnTo>
                  <a:lnTo>
                    <a:pt x="84" y="162"/>
                  </a:lnTo>
                  <a:lnTo>
                    <a:pt x="69" y="16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3" name="Freeform 26"/>
            <p:cNvSpPr>
              <a:spLocks noEditPoints="1"/>
            </p:cNvSpPr>
            <p:nvPr/>
          </p:nvSpPr>
          <p:spPr bwMode="auto">
            <a:xfrm>
              <a:off x="66675" y="414972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4" name="Freeform 27"/>
            <p:cNvSpPr/>
            <p:nvPr/>
          </p:nvSpPr>
          <p:spPr bwMode="auto">
            <a:xfrm>
              <a:off x="0" y="1644650"/>
              <a:ext cx="133350" cy="269875"/>
            </a:xfrm>
            <a:custGeom>
              <a:avLst/>
              <a:gdLst/>
              <a:ahLst/>
              <a:cxnLst/>
              <a:rect l="0" t="0" r="r" b="b"/>
              <a:pathLst>
                <a:path w="84" h="170">
                  <a:moveTo>
                    <a:pt x="12" y="170"/>
                  </a:moveTo>
                  <a:lnTo>
                    <a:pt x="0" y="164"/>
                  </a:lnTo>
                  <a:lnTo>
                    <a:pt x="69" y="0"/>
                  </a:lnTo>
                  <a:lnTo>
                    <a:pt x="84" y="6"/>
                  </a:lnTo>
                  <a:lnTo>
                    <a:pt x="12" y="17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5" name="Freeform 28"/>
            <p:cNvSpPr>
              <a:spLocks noEditPoints="1"/>
            </p:cNvSpPr>
            <p:nvPr/>
          </p:nvSpPr>
          <p:spPr bwMode="auto">
            <a:xfrm>
              <a:off x="66675" y="146843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6" name="Freeform 29"/>
            <p:cNvSpPr/>
            <p:nvPr/>
          </p:nvSpPr>
          <p:spPr bwMode="auto">
            <a:xfrm>
              <a:off x="695325" y="4763"/>
              <a:ext cx="309563" cy="1558925"/>
            </a:xfrm>
            <a:custGeom>
              <a:avLst/>
              <a:gdLst/>
              <a:ahLst/>
              <a:cxnLst/>
              <a:rect l="0" t="0" r="r" b="b"/>
              <a:pathLst>
                <a:path w="195" h="982">
                  <a:moveTo>
                    <a:pt x="195" y="982"/>
                  </a:moveTo>
                  <a:lnTo>
                    <a:pt x="177" y="982"/>
                  </a:lnTo>
                  <a:lnTo>
                    <a:pt x="177" y="805"/>
                  </a:lnTo>
                  <a:lnTo>
                    <a:pt x="0" y="629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23"/>
                  </a:lnTo>
                  <a:lnTo>
                    <a:pt x="195" y="796"/>
                  </a:lnTo>
                  <a:lnTo>
                    <a:pt x="195" y="98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7" name="Freeform 30"/>
            <p:cNvSpPr>
              <a:spLocks noEditPoints="1"/>
            </p:cNvSpPr>
            <p:nvPr/>
          </p:nvSpPr>
          <p:spPr bwMode="auto">
            <a:xfrm>
              <a:off x="57150" y="48815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8" name="Freeform 31"/>
            <p:cNvSpPr/>
            <p:nvPr/>
          </p:nvSpPr>
          <p:spPr bwMode="auto">
            <a:xfrm>
              <a:off x="138113" y="5060950"/>
              <a:ext cx="304800" cy="1778000"/>
            </a:xfrm>
            <a:custGeom>
              <a:avLst/>
              <a:gdLst/>
              <a:ahLst/>
              <a:cxnLst/>
              <a:rect l="0" t="0" r="r" b="b"/>
              <a:pathLst>
                <a:path w="192" h="1120">
                  <a:moveTo>
                    <a:pt x="192" y="1120"/>
                  </a:moveTo>
                  <a:lnTo>
                    <a:pt x="177" y="1120"/>
                  </a:lnTo>
                  <a:lnTo>
                    <a:pt x="177" y="360"/>
                  </a:lnTo>
                  <a:lnTo>
                    <a:pt x="0" y="1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77"/>
                  </a:lnTo>
                  <a:lnTo>
                    <a:pt x="192" y="354"/>
                  </a:lnTo>
                  <a:lnTo>
                    <a:pt x="192" y="11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9" name="Freeform 32"/>
            <p:cNvSpPr>
              <a:spLocks noEditPoints="1"/>
            </p:cNvSpPr>
            <p:nvPr/>
          </p:nvSpPr>
          <p:spPr bwMode="auto">
            <a:xfrm>
              <a:off x="561975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0" name="Rectangle 33"/>
            <p:cNvSpPr>
              <a:spLocks noChangeArrowheads="1"/>
            </p:cNvSpPr>
            <p:nvPr/>
          </p:nvSpPr>
          <p:spPr bwMode="auto">
            <a:xfrm>
              <a:off x="642938" y="6610350"/>
              <a:ext cx="23813" cy="2428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41" name="Freeform 34"/>
            <p:cNvSpPr>
              <a:spLocks noEditPoints="1"/>
            </p:cNvSpPr>
            <p:nvPr/>
          </p:nvSpPr>
          <p:spPr bwMode="auto">
            <a:xfrm>
              <a:off x="76200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2" name="Freeform 35"/>
            <p:cNvSpPr/>
            <p:nvPr/>
          </p:nvSpPr>
          <p:spPr bwMode="auto">
            <a:xfrm>
              <a:off x="0" y="5978525"/>
              <a:ext cx="190500" cy="461963"/>
            </a:xfrm>
            <a:custGeom>
              <a:avLst/>
              <a:gdLst/>
              <a:ahLst/>
              <a:cxnLst/>
              <a:rect l="0" t="0" r="r" b="b"/>
              <a:pathLst>
                <a:path w="120" h="291">
                  <a:moveTo>
                    <a:pt x="120" y="291"/>
                  </a:moveTo>
                  <a:lnTo>
                    <a:pt x="105" y="291"/>
                  </a:lnTo>
                  <a:lnTo>
                    <a:pt x="105" y="114"/>
                  </a:lnTo>
                  <a:lnTo>
                    <a:pt x="0" y="9"/>
                  </a:lnTo>
                  <a:lnTo>
                    <a:pt x="12" y="0"/>
                  </a:lnTo>
                  <a:lnTo>
                    <a:pt x="120" y="108"/>
                  </a:lnTo>
                  <a:lnTo>
                    <a:pt x="120" y="29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3" name="Freeform 36"/>
            <p:cNvSpPr/>
            <p:nvPr/>
          </p:nvSpPr>
          <p:spPr bwMode="auto">
            <a:xfrm>
              <a:off x="1014413" y="1801813"/>
              <a:ext cx="214313" cy="755650"/>
            </a:xfrm>
            <a:custGeom>
              <a:avLst/>
              <a:gdLst/>
              <a:ahLst/>
              <a:cxnLst/>
              <a:rect l="0" t="0" r="r" b="b"/>
              <a:pathLst>
                <a:path w="135" h="476">
                  <a:moveTo>
                    <a:pt x="12" y="476"/>
                  </a:moveTo>
                  <a:lnTo>
                    <a:pt x="0" y="476"/>
                  </a:lnTo>
                  <a:lnTo>
                    <a:pt x="0" y="128"/>
                  </a:lnTo>
                  <a:lnTo>
                    <a:pt x="126" y="0"/>
                  </a:lnTo>
                  <a:lnTo>
                    <a:pt x="135" y="9"/>
                  </a:lnTo>
                  <a:lnTo>
                    <a:pt x="12" y="131"/>
                  </a:lnTo>
                  <a:lnTo>
                    <a:pt x="12" y="47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4" name="Freeform 37"/>
            <p:cNvSpPr>
              <a:spLocks noEditPoints="1"/>
            </p:cNvSpPr>
            <p:nvPr/>
          </p:nvSpPr>
          <p:spPr bwMode="auto">
            <a:xfrm>
              <a:off x="938213" y="2547938"/>
              <a:ext cx="166688" cy="160338"/>
            </a:xfrm>
            <a:custGeom>
              <a:avLst/>
              <a:gdLst/>
              <a:ahLst/>
              <a:cxnLst/>
              <a:rect l="0" t="0" r="r" b="b"/>
              <a:pathLst>
                <a:path w="35" h="34">
                  <a:moveTo>
                    <a:pt x="18" y="34"/>
                  </a:moveTo>
                  <a:cubicBezTo>
                    <a:pt x="8" y="34"/>
                    <a:pt x="0" y="26"/>
                    <a:pt x="0" y="17"/>
                  </a:cubicBezTo>
                  <a:cubicBezTo>
                    <a:pt x="0" y="7"/>
                    <a:pt x="8" y="0"/>
                    <a:pt x="18" y="0"/>
                  </a:cubicBezTo>
                  <a:cubicBezTo>
                    <a:pt x="27" y="0"/>
                    <a:pt x="35" y="7"/>
                    <a:pt x="35" y="17"/>
                  </a:cubicBezTo>
                  <a:cubicBezTo>
                    <a:pt x="35" y="26"/>
                    <a:pt x="27" y="34"/>
                    <a:pt x="18" y="34"/>
                  </a:cubicBezTo>
                  <a:close/>
                  <a:moveTo>
                    <a:pt x="18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30"/>
                    <a:pt x="18" y="30"/>
                  </a:cubicBezTo>
                  <a:cubicBezTo>
                    <a:pt x="25" y="30"/>
                    <a:pt x="31" y="24"/>
                    <a:pt x="31" y="17"/>
                  </a:cubicBezTo>
                  <a:cubicBezTo>
                    <a:pt x="31" y="10"/>
                    <a:pt x="25" y="4"/>
                    <a:pt x="18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5" name="Freeform 38"/>
            <p:cNvSpPr/>
            <p:nvPr/>
          </p:nvSpPr>
          <p:spPr bwMode="auto">
            <a:xfrm>
              <a:off x="595313" y="4763"/>
              <a:ext cx="638175" cy="4025900"/>
            </a:xfrm>
            <a:custGeom>
              <a:avLst/>
              <a:gdLst/>
              <a:ahLst/>
              <a:cxnLst/>
              <a:rect l="0" t="0" r="r" b="b"/>
              <a:pathLst>
                <a:path w="402" h="2536">
                  <a:moveTo>
                    <a:pt x="402" y="2536"/>
                  </a:moveTo>
                  <a:lnTo>
                    <a:pt x="387" y="2536"/>
                  </a:lnTo>
                  <a:lnTo>
                    <a:pt x="387" y="2311"/>
                  </a:lnTo>
                  <a:lnTo>
                    <a:pt x="0" y="1925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916"/>
                  </a:lnTo>
                  <a:lnTo>
                    <a:pt x="402" y="2302"/>
                  </a:lnTo>
                  <a:lnTo>
                    <a:pt x="402" y="25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6" name="Freeform 39"/>
            <p:cNvSpPr/>
            <p:nvPr/>
          </p:nvSpPr>
          <p:spPr bwMode="auto">
            <a:xfrm>
              <a:off x="1223963" y="1382713"/>
              <a:ext cx="142875" cy="476250"/>
            </a:xfrm>
            <a:custGeom>
              <a:avLst/>
              <a:gdLst/>
              <a:ahLst/>
              <a:cxnLst/>
              <a:rect l="0" t="0" r="r" b="b"/>
              <a:pathLst>
                <a:path w="90" h="300">
                  <a:moveTo>
                    <a:pt x="90" y="300"/>
                  </a:moveTo>
                  <a:lnTo>
                    <a:pt x="78" y="300"/>
                  </a:lnTo>
                  <a:lnTo>
                    <a:pt x="78" y="84"/>
                  </a:lnTo>
                  <a:lnTo>
                    <a:pt x="0" y="9"/>
                  </a:lnTo>
                  <a:lnTo>
                    <a:pt x="9" y="0"/>
                  </a:lnTo>
                  <a:lnTo>
                    <a:pt x="90" y="81"/>
                  </a:lnTo>
                  <a:lnTo>
                    <a:pt x="90" y="3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7" name="Freeform 40"/>
            <p:cNvSpPr>
              <a:spLocks noEditPoints="1"/>
            </p:cNvSpPr>
            <p:nvPr/>
          </p:nvSpPr>
          <p:spPr bwMode="auto">
            <a:xfrm>
              <a:off x="1300163" y="1849438"/>
              <a:ext cx="109538" cy="107950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8" name="Freeform 41"/>
            <p:cNvSpPr/>
            <p:nvPr/>
          </p:nvSpPr>
          <p:spPr bwMode="auto">
            <a:xfrm>
              <a:off x="280988" y="3417888"/>
              <a:ext cx="142875" cy="474663"/>
            </a:xfrm>
            <a:custGeom>
              <a:avLst/>
              <a:gdLst/>
              <a:ahLst/>
              <a:cxnLst/>
              <a:rect l="0" t="0" r="r" b="b"/>
              <a:pathLst>
                <a:path w="90" h="299">
                  <a:moveTo>
                    <a:pt x="12" y="299"/>
                  </a:moveTo>
                  <a:lnTo>
                    <a:pt x="0" y="299"/>
                  </a:lnTo>
                  <a:lnTo>
                    <a:pt x="0" y="80"/>
                  </a:lnTo>
                  <a:lnTo>
                    <a:pt x="81" y="0"/>
                  </a:lnTo>
                  <a:lnTo>
                    <a:pt x="90" y="8"/>
                  </a:lnTo>
                  <a:lnTo>
                    <a:pt x="12" y="83"/>
                  </a:lnTo>
                  <a:lnTo>
                    <a:pt x="12" y="29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9" name="Freeform 42"/>
            <p:cNvSpPr>
              <a:spLocks noEditPoints="1"/>
            </p:cNvSpPr>
            <p:nvPr/>
          </p:nvSpPr>
          <p:spPr bwMode="auto">
            <a:xfrm>
              <a:off x="238125" y="38830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1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1" y="0"/>
                  </a:cubicBezTo>
                  <a:cubicBezTo>
                    <a:pt x="17" y="0"/>
                    <a:pt x="23" y="5"/>
                    <a:pt x="23" y="12"/>
                  </a:cubicBezTo>
                  <a:cubicBezTo>
                    <a:pt x="23" y="18"/>
                    <a:pt x="17" y="23"/>
                    <a:pt x="11" y="23"/>
                  </a:cubicBezTo>
                  <a:close/>
                  <a:moveTo>
                    <a:pt x="11" y="4"/>
                  </a:moveTo>
                  <a:cubicBezTo>
                    <a:pt x="7" y="4"/>
                    <a:pt x="4" y="8"/>
                    <a:pt x="4" y="12"/>
                  </a:cubicBezTo>
                  <a:cubicBezTo>
                    <a:pt x="4" y="16"/>
                    <a:pt x="7" y="19"/>
                    <a:pt x="11" y="19"/>
                  </a:cubicBezTo>
                  <a:cubicBezTo>
                    <a:pt x="15" y="19"/>
                    <a:pt x="19" y="16"/>
                    <a:pt x="19" y="12"/>
                  </a:cubicBezTo>
                  <a:cubicBezTo>
                    <a:pt x="19" y="8"/>
                    <a:pt x="15" y="4"/>
                    <a:pt x="11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0" name="Freeform 43"/>
            <p:cNvSpPr/>
            <p:nvPr/>
          </p:nvSpPr>
          <p:spPr bwMode="auto">
            <a:xfrm>
              <a:off x="4763" y="2166938"/>
              <a:ext cx="114300" cy="452438"/>
            </a:xfrm>
            <a:custGeom>
              <a:avLst/>
              <a:gdLst/>
              <a:ahLst/>
              <a:cxnLst/>
              <a:rect l="0" t="0" r="r" b="b"/>
              <a:pathLst>
                <a:path w="72" h="285">
                  <a:moveTo>
                    <a:pt x="6" y="285"/>
                  </a:moveTo>
                  <a:lnTo>
                    <a:pt x="0" y="276"/>
                  </a:lnTo>
                  <a:lnTo>
                    <a:pt x="60" y="216"/>
                  </a:lnTo>
                  <a:lnTo>
                    <a:pt x="60" y="0"/>
                  </a:lnTo>
                  <a:lnTo>
                    <a:pt x="72" y="0"/>
                  </a:lnTo>
                  <a:lnTo>
                    <a:pt x="72" y="222"/>
                  </a:lnTo>
                  <a:lnTo>
                    <a:pt x="6" y="28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1" name="Freeform 44"/>
            <p:cNvSpPr>
              <a:spLocks noEditPoints="1"/>
            </p:cNvSpPr>
            <p:nvPr/>
          </p:nvSpPr>
          <p:spPr bwMode="auto">
            <a:xfrm>
              <a:off x="52388" y="20669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2" name="Rectangle 45"/>
            <p:cNvSpPr>
              <a:spLocks noChangeArrowheads="1"/>
            </p:cNvSpPr>
            <p:nvPr/>
          </p:nvSpPr>
          <p:spPr bwMode="auto">
            <a:xfrm>
              <a:off x="1228725" y="4662488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53" name="Freeform 46"/>
            <p:cNvSpPr/>
            <p:nvPr/>
          </p:nvSpPr>
          <p:spPr bwMode="auto">
            <a:xfrm>
              <a:off x="1319213" y="5041900"/>
              <a:ext cx="371475" cy="1801813"/>
            </a:xfrm>
            <a:custGeom>
              <a:avLst/>
              <a:gdLst/>
              <a:ahLst/>
              <a:cxnLst/>
              <a:rect l="0" t="0" r="r" b="b"/>
              <a:pathLst>
                <a:path w="234" h="1135">
                  <a:moveTo>
                    <a:pt x="15" y="1135"/>
                  </a:moveTo>
                  <a:lnTo>
                    <a:pt x="0" y="1135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19" y="0"/>
                  </a:lnTo>
                  <a:lnTo>
                    <a:pt x="234" y="6"/>
                  </a:lnTo>
                  <a:lnTo>
                    <a:pt x="15" y="518"/>
                  </a:lnTo>
                  <a:lnTo>
                    <a:pt x="15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4" name="Freeform 47"/>
            <p:cNvSpPr>
              <a:spLocks noEditPoints="1"/>
            </p:cNvSpPr>
            <p:nvPr/>
          </p:nvSpPr>
          <p:spPr bwMode="auto">
            <a:xfrm>
              <a:off x="1147763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5" name="Freeform 48"/>
            <p:cNvSpPr/>
            <p:nvPr/>
          </p:nvSpPr>
          <p:spPr bwMode="auto">
            <a:xfrm>
              <a:off x="819150" y="3983038"/>
              <a:ext cx="347663" cy="2860675"/>
            </a:xfrm>
            <a:custGeom>
              <a:avLst/>
              <a:gdLst/>
              <a:ahLst/>
              <a:cxnLst/>
              <a:rect l="0" t="0" r="r" b="b"/>
              <a:pathLst>
                <a:path w="219" h="1802">
                  <a:moveTo>
                    <a:pt x="219" y="1802"/>
                  </a:moveTo>
                  <a:lnTo>
                    <a:pt x="201" y="1802"/>
                  </a:lnTo>
                  <a:lnTo>
                    <a:pt x="201" y="1185"/>
                  </a:lnTo>
                  <a:lnTo>
                    <a:pt x="0" y="3"/>
                  </a:lnTo>
                  <a:lnTo>
                    <a:pt x="15" y="0"/>
                  </a:lnTo>
                  <a:lnTo>
                    <a:pt x="219" y="1185"/>
                  </a:lnTo>
                  <a:lnTo>
                    <a:pt x="219" y="180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6" name="Freeform 49"/>
            <p:cNvSpPr>
              <a:spLocks noEditPoints="1"/>
            </p:cNvSpPr>
            <p:nvPr/>
          </p:nvSpPr>
          <p:spPr bwMode="auto">
            <a:xfrm>
              <a:off x="728663" y="3806825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7" name="Freeform 50"/>
            <p:cNvSpPr>
              <a:spLocks noEditPoints="1"/>
            </p:cNvSpPr>
            <p:nvPr/>
          </p:nvSpPr>
          <p:spPr bwMode="auto">
            <a:xfrm>
              <a:off x="1624013" y="486727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8" name="Freeform 51"/>
            <p:cNvSpPr/>
            <p:nvPr/>
          </p:nvSpPr>
          <p:spPr bwMode="auto">
            <a:xfrm>
              <a:off x="1404938" y="5422900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18" y="898"/>
                  </a:moveTo>
                  <a:lnTo>
                    <a:pt x="0" y="898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22" y="0"/>
                  </a:lnTo>
                  <a:lnTo>
                    <a:pt x="234" y="6"/>
                  </a:lnTo>
                  <a:lnTo>
                    <a:pt x="18" y="518"/>
                  </a:lnTo>
                  <a:lnTo>
                    <a:pt x="18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9" name="Freeform 52"/>
            <p:cNvSpPr/>
            <p:nvPr/>
          </p:nvSpPr>
          <p:spPr bwMode="auto">
            <a:xfrm>
              <a:off x="1666875" y="5945188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15" y="575"/>
                  </a:moveTo>
                  <a:lnTo>
                    <a:pt x="0" y="569"/>
                  </a:lnTo>
                  <a:lnTo>
                    <a:pt x="81" y="383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6"/>
                  </a:lnTo>
                  <a:lnTo>
                    <a:pt x="15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0" name="Freeform 53"/>
            <p:cNvSpPr>
              <a:spLocks noEditPoints="1"/>
            </p:cNvSpPr>
            <p:nvPr/>
          </p:nvSpPr>
          <p:spPr bwMode="auto">
            <a:xfrm>
              <a:off x="1709738" y="52466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1" name="Freeform 54"/>
            <p:cNvSpPr>
              <a:spLocks noEditPoints="1"/>
            </p:cNvSpPr>
            <p:nvPr/>
          </p:nvSpPr>
          <p:spPr bwMode="auto">
            <a:xfrm>
              <a:off x="1709738" y="57642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2" name="Freeform 55"/>
            <p:cNvSpPr/>
            <p:nvPr/>
          </p:nvSpPr>
          <p:spPr bwMode="auto">
            <a:xfrm>
              <a:off x="1766888" y="6330950"/>
              <a:ext cx="419100" cy="527050"/>
            </a:xfrm>
            <a:custGeom>
              <a:avLst/>
              <a:gdLst/>
              <a:ahLst/>
              <a:cxnLst/>
              <a:rect l="0" t="0" r="r" b="b"/>
              <a:pathLst>
                <a:path w="264" h="332">
                  <a:moveTo>
                    <a:pt x="12" y="332"/>
                  </a:moveTo>
                  <a:lnTo>
                    <a:pt x="0" y="326"/>
                  </a:lnTo>
                  <a:lnTo>
                    <a:pt x="45" y="206"/>
                  </a:lnTo>
                  <a:lnTo>
                    <a:pt x="255" y="0"/>
                  </a:lnTo>
                  <a:lnTo>
                    <a:pt x="264" y="12"/>
                  </a:lnTo>
                  <a:lnTo>
                    <a:pt x="60" y="215"/>
                  </a:lnTo>
                  <a:lnTo>
                    <a:pt x="12" y="3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3" name="Freeform 56"/>
            <p:cNvSpPr>
              <a:spLocks noEditPoints="1"/>
            </p:cNvSpPr>
            <p:nvPr/>
          </p:nvSpPr>
          <p:spPr bwMode="auto">
            <a:xfrm>
              <a:off x="2147888" y="6221413"/>
              <a:ext cx="157163" cy="147638"/>
            </a:xfrm>
            <a:custGeom>
              <a:avLst/>
              <a:gdLst/>
              <a:ahLst/>
              <a:cxnLst/>
              <a:rect l="0" t="0" r="r" b="b"/>
              <a:pathLst>
                <a:path w="33" h="31">
                  <a:moveTo>
                    <a:pt x="16" y="31"/>
                  </a:moveTo>
                  <a:cubicBezTo>
                    <a:pt x="12" y="31"/>
                    <a:pt x="8" y="29"/>
                    <a:pt x="5" y="26"/>
                  </a:cubicBezTo>
                  <a:cubicBezTo>
                    <a:pt x="2" y="24"/>
                    <a:pt x="0" y="20"/>
                    <a:pt x="0" y="15"/>
                  </a:cubicBezTo>
                  <a:cubicBezTo>
                    <a:pt x="0" y="11"/>
                    <a:pt x="2" y="7"/>
                    <a:pt x="5" y="4"/>
                  </a:cubicBezTo>
                  <a:cubicBezTo>
                    <a:pt x="8" y="1"/>
                    <a:pt x="12" y="0"/>
                    <a:pt x="16" y="0"/>
                  </a:cubicBezTo>
                  <a:cubicBezTo>
                    <a:pt x="20" y="0"/>
                    <a:pt x="24" y="1"/>
                    <a:pt x="27" y="4"/>
                  </a:cubicBezTo>
                  <a:cubicBezTo>
                    <a:pt x="33" y="10"/>
                    <a:pt x="33" y="20"/>
                    <a:pt x="27" y="26"/>
                  </a:cubicBezTo>
                  <a:cubicBezTo>
                    <a:pt x="24" y="29"/>
                    <a:pt x="20" y="31"/>
                    <a:pt x="16" y="31"/>
                  </a:cubicBezTo>
                  <a:close/>
                  <a:moveTo>
                    <a:pt x="16" y="4"/>
                  </a:moveTo>
                  <a:cubicBezTo>
                    <a:pt x="13" y="4"/>
                    <a:pt x="10" y="5"/>
                    <a:pt x="8" y="7"/>
                  </a:cubicBezTo>
                  <a:cubicBezTo>
                    <a:pt x="6" y="9"/>
                    <a:pt x="4" y="12"/>
                    <a:pt x="4" y="15"/>
                  </a:cubicBezTo>
                  <a:cubicBezTo>
                    <a:pt x="4" y="19"/>
                    <a:pt x="6" y="21"/>
                    <a:pt x="8" y="24"/>
                  </a:cubicBezTo>
                  <a:cubicBezTo>
                    <a:pt x="10" y="26"/>
                    <a:pt x="13" y="27"/>
                    <a:pt x="16" y="27"/>
                  </a:cubicBezTo>
                  <a:cubicBezTo>
                    <a:pt x="19" y="27"/>
                    <a:pt x="22" y="26"/>
                    <a:pt x="24" y="24"/>
                  </a:cubicBezTo>
                  <a:cubicBezTo>
                    <a:pt x="29" y="19"/>
                    <a:pt x="29" y="12"/>
                    <a:pt x="24" y="7"/>
                  </a:cubicBezTo>
                  <a:cubicBezTo>
                    <a:pt x="22" y="5"/>
                    <a:pt x="19" y="4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4" name="Freeform 57"/>
            <p:cNvSpPr/>
            <p:nvPr/>
          </p:nvSpPr>
          <p:spPr bwMode="auto">
            <a:xfrm>
              <a:off x="504825" y="9525"/>
              <a:ext cx="233363" cy="5103813"/>
            </a:xfrm>
            <a:custGeom>
              <a:avLst/>
              <a:gdLst/>
              <a:ahLst/>
              <a:cxnLst/>
              <a:rect l="0" t="0" r="r" b="b"/>
              <a:pathLst>
                <a:path w="147" h="3215">
                  <a:moveTo>
                    <a:pt x="132" y="3215"/>
                  </a:moveTo>
                  <a:lnTo>
                    <a:pt x="129" y="2754"/>
                  </a:lnTo>
                  <a:lnTo>
                    <a:pt x="0" y="1901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898"/>
                  </a:lnTo>
                  <a:lnTo>
                    <a:pt x="144" y="2754"/>
                  </a:lnTo>
                  <a:lnTo>
                    <a:pt x="147" y="3215"/>
                  </a:lnTo>
                  <a:lnTo>
                    <a:pt x="132" y="321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5" name="Freeform 58"/>
            <p:cNvSpPr>
              <a:spLocks noEditPoints="1"/>
            </p:cNvSpPr>
            <p:nvPr/>
          </p:nvSpPr>
          <p:spPr bwMode="auto">
            <a:xfrm>
              <a:off x="633413" y="5103813"/>
              <a:ext cx="185738" cy="185738"/>
            </a:xfrm>
            <a:custGeom>
              <a:avLst/>
              <a:gdLst/>
              <a:ahLst/>
              <a:cxnLst/>
              <a:rect l="0" t="0" r="r" b="b"/>
              <a:pathLst>
                <a:path w="39" h="39">
                  <a:moveTo>
                    <a:pt x="20" y="39"/>
                  </a:moveTo>
                  <a:cubicBezTo>
                    <a:pt x="9" y="39"/>
                    <a:pt x="0" y="30"/>
                    <a:pt x="0" y="19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0" y="0"/>
                    <a:pt x="39" y="9"/>
                    <a:pt x="39" y="19"/>
                  </a:cubicBezTo>
                  <a:cubicBezTo>
                    <a:pt x="39" y="30"/>
                    <a:pt x="30" y="39"/>
                    <a:pt x="20" y="39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19"/>
                  </a:cubicBezTo>
                  <a:cubicBezTo>
                    <a:pt x="4" y="28"/>
                    <a:pt x="11" y="35"/>
                    <a:pt x="20" y="35"/>
                  </a:cubicBezTo>
                  <a:cubicBezTo>
                    <a:pt x="28" y="35"/>
                    <a:pt x="35" y="28"/>
                    <a:pt x="35" y="19"/>
                  </a:cubicBezTo>
                  <a:cubicBezTo>
                    <a:pt x="35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876424" y="1122363"/>
            <a:ext cx="8791575" cy="2387600"/>
          </a:xfrm>
        </p:spPr>
        <p:txBody>
          <a:bodyPr anchor="b">
            <a:normAutofit/>
          </a:bodyPr>
          <a:lstStyle>
            <a:lvl1pPr algn="l"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76424" y="3602038"/>
            <a:ext cx="8791575" cy="1655762"/>
          </a:xfrm>
        </p:spPr>
        <p:txBody>
          <a:bodyPr>
            <a:normAutofit/>
          </a:bodyPr>
          <a:lstStyle>
            <a:lvl1pPr marL="0" indent="0" algn="l">
              <a:buNone/>
              <a:defRPr sz="2000" cap="all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077511" y="5410201"/>
            <a:ext cx="2743200" cy="365125"/>
          </a:xfrm>
        </p:spPr>
        <p:txBody>
          <a:bodyPr/>
          <a:lstStyle/>
          <a:p>
            <a:fld id="{971C5EDB-7A68-4DD5-9649-351111853A25}" type="datetime1">
              <a:rPr lang="en-US" smtClean="0"/>
              <a:t>5/11/2018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876424" y="5410201"/>
            <a:ext cx="5124886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96911" y="5410199"/>
            <a:ext cx="771089" cy="365125"/>
          </a:xfrm>
        </p:spPr>
        <p:txBody>
          <a:bodyPr/>
          <a:lstStyle/>
          <a:p>
            <a:fld id="{B3DBBBCF-96E2-4298-873E-6CD7757E87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45072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FFFEDE-BC71-49AA-9CCF-1CFB6BAD8CE6}" type="datetime1">
              <a:rPr lang="en-US" smtClean="0"/>
              <a:t>5/11/2018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DBBBCF-96E2-4298-873E-6CD7757E87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13188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1419226"/>
            <a:ext cx="9906000" cy="2852737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424362"/>
            <a:ext cx="9906000" cy="1374776"/>
          </a:xfrm>
        </p:spPr>
        <p:txBody>
          <a:bodyPr>
            <a:normAutofit/>
          </a:bodyPr>
          <a:lstStyle>
            <a:lvl1pPr marL="0" indent="0">
              <a:buNone/>
              <a:defRPr sz="1800" cap="all" baseline="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142A09-1D9C-46DF-8AB2-FC5DBB383AF5}" type="datetime1">
              <a:rPr lang="en-US" smtClean="0"/>
              <a:t>5/11/2018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DBBBCF-96E2-4298-873E-6CD7757E87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8696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1410" y="2249486"/>
            <a:ext cx="4878389" cy="3541714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2249486"/>
            <a:ext cx="4875211" cy="3541714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B081BE-B545-48E8-A6D8-7A5BD7732725}" type="datetime1">
              <a:rPr lang="en-US" smtClean="0"/>
              <a:t>5/11/2018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DBBBCF-96E2-4298-873E-6CD7757E87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01813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19126"/>
            <a:ext cx="9906000" cy="1477961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0019" y="2249486"/>
            <a:ext cx="4649783" cy="823912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1410" y="3073397"/>
            <a:ext cx="4878391" cy="2717801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0808" y="2249485"/>
            <a:ext cx="4646602" cy="823912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3073397"/>
            <a:ext cx="4875210" cy="2717801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FD19A9-C6AA-4FBA-B682-0632ED8C18FC}" type="datetime1">
              <a:rPr lang="en-US" smtClean="0"/>
              <a:t>5/11/2018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DBBBCF-96E2-4298-873E-6CD7757E87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53107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0F8CB1-7A02-405F-B604-B60E566BDD78}" type="datetime1">
              <a:rPr lang="en-US" smtClean="0"/>
              <a:t>5/11/2018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DBBBCF-96E2-4298-873E-6CD7757E87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44976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538580-98AF-49F0-A4E3-D8E8AE1C0C6F}" type="datetime1">
              <a:rPr lang="en-US" smtClean="0"/>
              <a:t>5/11/2018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DBBBCF-96E2-4298-873E-6CD7757E87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34929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6705" y="609601"/>
            <a:ext cx="3856037" cy="1639884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56200" y="592666"/>
            <a:ext cx="5891209" cy="5198534"/>
          </a:xfrm>
        </p:spPr>
        <p:txBody>
          <a:bodyPr anchor="ctr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6705" y="2249486"/>
            <a:ext cx="3856037" cy="35417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4C64C7-6DED-4CD6-8C9B-E03FB615F3D5}" type="datetime1">
              <a:rPr lang="en-US" smtClean="0"/>
              <a:t>5/11/2018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DBBBCF-96E2-4298-873E-6CD7757E87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66369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5934508" cy="1639886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380721" y="609601"/>
            <a:ext cx="3666690" cy="5181599"/>
          </a:xfrm>
          <a:prstGeom prst="round2DiagRect">
            <a:avLst>
              <a:gd name="adj1" fmla="val 5608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0" y="2249486"/>
            <a:ext cx="5934511" cy="35417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40686B-79D2-4AF0-AF4E-F6A3B1C1E4D6}" type="datetime1">
              <a:rPr lang="en-US" smtClean="0"/>
              <a:t>5/11/2018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DBBBCF-96E2-4298-873E-6CD7757E87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15291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0" y="4304664"/>
            <a:ext cx="9912355" cy="819355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41411" y="606426"/>
            <a:ext cx="9912354" cy="3299778"/>
          </a:xfrm>
          <a:prstGeom prst="round2DiagRect">
            <a:avLst>
              <a:gd name="adj1" fmla="val 4860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3200"/>
            </a:lvl1pPr>
          </a:lstStyle>
          <a:p>
            <a:pPr marL="0" lvl="0" indent="0"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364" y="5124020"/>
            <a:ext cx="9910859" cy="682472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B99402-5D9E-4773-8F90-DCE4F2181207}" type="datetime1">
              <a:rPr lang="en-US" smtClean="0"/>
              <a:t>5/11/2018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DBBBCF-96E2-4298-873E-6CD7757E87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42082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56" y="609600"/>
            <a:ext cx="9905955" cy="342900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0" y="4419599"/>
            <a:ext cx="9904459" cy="1371599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24B225-384D-44C9-82E4-E00813109253}" type="datetime1">
              <a:rPr lang="en-US" smtClean="0"/>
              <a:t>5/11/2018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DBBBCF-96E2-4298-873E-6CD7757E87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437566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599"/>
            <a:ext cx="9302752" cy="2748429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365557"/>
            <a:ext cx="875229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1" y="4309919"/>
            <a:ext cx="9906002" cy="1489496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F0FC12-D446-4C08-A005-D687C22176A8}" type="datetime1">
              <a:rPr lang="en-US" smtClean="0"/>
              <a:t>5/11/2018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DBBBCF-96E2-4298-873E-6CD7757E8737}" type="slidenum">
              <a:rPr lang="en-US" smtClean="0"/>
              <a:t>‹#›</a:t>
            </a:fld>
            <a:endParaRPr lang="en-US"/>
          </a:p>
        </p:txBody>
      </p:sp>
      <p:sp>
        <p:nvSpPr>
          <p:cNvPr id="60" name="TextBox 59"/>
          <p:cNvSpPr txBox="1"/>
          <p:nvPr/>
        </p:nvSpPr>
        <p:spPr>
          <a:xfrm>
            <a:off x="903512" y="73239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10537370" y="276497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43431821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0" y="2134041"/>
            <a:ext cx="9906001" cy="2511835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364" y="4657655"/>
            <a:ext cx="9904505" cy="1140644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557827-E5E5-4A36-9EC7-8B90B458539F}" type="datetime1">
              <a:rPr lang="en-US" smtClean="0"/>
              <a:t>5/11/2018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DBBBCF-96E2-4298-873E-6CD7757E87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330300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9905998" cy="1905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1141410" y="2674463"/>
            <a:ext cx="3196899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27918" y="3360263"/>
            <a:ext cx="3208735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4766" y="2677635"/>
            <a:ext cx="3184385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04213" y="3363435"/>
            <a:ext cx="3195830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52442" y="2674463"/>
            <a:ext cx="3194968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52442" y="3360263"/>
            <a:ext cx="3194968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31F495-FAC1-4F75-8FC2-EBB15A1B43AD}" type="datetime1">
              <a:rPr lang="en-US" smtClean="0"/>
              <a:t>5/11/2018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DBBBCF-96E2-4298-873E-6CD7757E87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592715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1141411" y="609600"/>
            <a:ext cx="9905999" cy="1905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1141413" y="4404596"/>
            <a:ext cx="3195240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141413" y="2666998"/>
            <a:ext cx="3195240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41413" y="4980858"/>
            <a:ext cx="3195240" cy="81784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89053" y="4404596"/>
            <a:ext cx="3200400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89053" y="2666998"/>
            <a:ext cx="3198940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87593" y="4980857"/>
            <a:ext cx="3200400" cy="81034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52567" y="4404595"/>
            <a:ext cx="3190741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852442" y="2666998"/>
            <a:ext cx="3194969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852442" y="4980854"/>
            <a:ext cx="3194968" cy="810345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C0BAF3-9700-4E2C-B299-68EBF18B8B1B}" type="datetime1">
              <a:rPr lang="en-US" smtClean="0"/>
              <a:t>5/11/2018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DBBBCF-96E2-4298-873E-6CD7757E87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191143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5D079E-58B0-4A8D-98DC-5BFE48164251}" type="datetime1">
              <a:rPr lang="en-US" smtClean="0"/>
              <a:t>5/11/2018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DBBBCF-96E2-4298-873E-6CD7757E87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471350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042400" y="609599"/>
            <a:ext cx="2005011" cy="5181601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1410" y="609599"/>
            <a:ext cx="7748590" cy="5181601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497185-B89E-4E3F-9AE3-A23DEA48C81F}" type="datetime1">
              <a:rPr lang="en-US" smtClean="0"/>
              <a:t>5/11/2018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DBBBCF-96E2-4298-873E-6CD7757E87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42737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pSp>
        <p:nvGrpSpPr>
          <p:cNvPr id="8" name="Group 7"/>
          <p:cNvGrpSpPr/>
          <p:nvPr/>
        </p:nvGrpSpPr>
        <p:grpSpPr>
          <a:xfrm>
            <a:off x="-14288" y="0"/>
            <a:ext cx="12053888" cy="6858001"/>
            <a:chOff x="-14288" y="0"/>
            <a:chExt cx="12053888" cy="6858001"/>
          </a:xfrm>
        </p:grpSpPr>
        <p:grpSp>
          <p:nvGrpSpPr>
            <p:cNvPr id="9" name="Group 8"/>
            <p:cNvGrpSpPr/>
            <p:nvPr/>
          </p:nvGrpSpPr>
          <p:grpSpPr>
            <a:xfrm>
              <a:off x="-14288" y="0"/>
              <a:ext cx="1220788" cy="6858001"/>
              <a:chOff x="-14288" y="0"/>
              <a:chExt cx="1220788" cy="6858001"/>
            </a:xfrm>
            <a:gradFill flip="none" rotWithShape="1">
              <a:gsLst>
                <a:gs pos="0">
                  <a:schemeClr val="tx2"/>
                </a:gs>
                <a:gs pos="100000">
                  <a:schemeClr val="bg2">
                    <a:lumMod val="60000"/>
                    <a:lumOff val="4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21" name="Rectangle 5"/>
              <p:cNvSpPr>
                <a:spLocks noChangeArrowheads="1"/>
              </p:cNvSpPr>
              <p:nvPr/>
            </p:nvSpPr>
            <p:spPr bwMode="auto">
              <a:xfrm>
                <a:off x="114300" y="4763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22" name="Freeform 6"/>
              <p:cNvSpPr>
                <a:spLocks noEditPoints="1"/>
              </p:cNvSpPr>
              <p:nvPr/>
            </p:nvSpPr>
            <p:spPr bwMode="auto">
              <a:xfrm>
                <a:off x="33337" y="217646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3" name="Freeform 7"/>
              <p:cNvSpPr>
                <a:spLocks noEditPoints="1"/>
              </p:cNvSpPr>
              <p:nvPr/>
            </p:nvSpPr>
            <p:spPr bwMode="auto">
              <a:xfrm>
                <a:off x="28575" y="4021138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4" name="Freeform 8"/>
              <p:cNvSpPr/>
              <p:nvPr/>
            </p:nvSpPr>
            <p:spPr bwMode="auto">
              <a:xfrm>
                <a:off x="200025" y="4763"/>
                <a:ext cx="369888" cy="1811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41">
                    <a:moveTo>
                      <a:pt x="218" y="1141"/>
                    </a:moveTo>
                    <a:lnTo>
                      <a:pt x="0" y="626"/>
                    </a:lnTo>
                    <a:lnTo>
                      <a:pt x="0" y="0"/>
                    </a:lnTo>
                    <a:lnTo>
                      <a:pt x="15" y="0"/>
                    </a:lnTo>
                    <a:lnTo>
                      <a:pt x="15" y="623"/>
                    </a:lnTo>
                    <a:lnTo>
                      <a:pt x="233" y="1135"/>
                    </a:lnTo>
                    <a:lnTo>
                      <a:pt x="218" y="114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5" name="Freeform 9"/>
              <p:cNvSpPr>
                <a:spLocks noEditPoints="1"/>
              </p:cNvSpPr>
              <p:nvPr/>
            </p:nvSpPr>
            <p:spPr bwMode="auto">
              <a:xfrm>
                <a:off x="503237" y="1801813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6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6" name="Freeform 10"/>
              <p:cNvSpPr/>
              <p:nvPr/>
            </p:nvSpPr>
            <p:spPr bwMode="auto">
              <a:xfrm>
                <a:off x="285750" y="4763"/>
                <a:ext cx="369888" cy="1430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901">
                    <a:moveTo>
                      <a:pt x="221" y="901"/>
                    </a:moveTo>
                    <a:lnTo>
                      <a:pt x="0" y="383"/>
                    </a:lnTo>
                    <a:lnTo>
                      <a:pt x="0" y="0"/>
                    </a:lnTo>
                    <a:lnTo>
                      <a:pt x="18" y="0"/>
                    </a:lnTo>
                    <a:lnTo>
                      <a:pt x="18" y="380"/>
                    </a:lnTo>
                    <a:lnTo>
                      <a:pt x="233" y="895"/>
                    </a:lnTo>
                    <a:lnTo>
                      <a:pt x="221" y="90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7" name="Freeform 11"/>
              <p:cNvSpPr/>
              <p:nvPr/>
            </p:nvSpPr>
            <p:spPr bwMode="auto">
              <a:xfrm>
                <a:off x="546100" y="0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96" y="575"/>
                    </a:moveTo>
                    <a:lnTo>
                      <a:pt x="78" y="575"/>
                    </a:lnTo>
                    <a:lnTo>
                      <a:pt x="78" y="192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96" y="189"/>
                    </a:lnTo>
                    <a:lnTo>
                      <a:pt x="96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8" name="Freeform 12"/>
              <p:cNvSpPr>
                <a:spLocks noEditPoints="1"/>
              </p:cNvSpPr>
              <p:nvPr/>
            </p:nvSpPr>
            <p:spPr bwMode="auto">
              <a:xfrm>
                <a:off x="588962" y="14208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7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9" name="Freeform 13"/>
              <p:cNvSpPr>
                <a:spLocks noEditPoints="1"/>
              </p:cNvSpPr>
              <p:nvPr/>
            </p:nvSpPr>
            <p:spPr bwMode="auto">
              <a:xfrm>
                <a:off x="588962" y="9032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0" name="Freeform 14"/>
              <p:cNvSpPr/>
              <p:nvPr/>
            </p:nvSpPr>
            <p:spPr bwMode="auto">
              <a:xfrm>
                <a:off x="641350" y="0"/>
                <a:ext cx="422275" cy="527050"/>
              </a:xfrm>
              <a:custGeom>
                <a:avLst/>
                <a:gdLst/>
                <a:ahLst/>
                <a:cxnLst/>
                <a:rect l="0" t="0" r="r" b="b"/>
                <a:pathLst>
                  <a:path w="266" h="332">
                    <a:moveTo>
                      <a:pt x="257" y="332"/>
                    </a:moveTo>
                    <a:lnTo>
                      <a:pt x="48" y="123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63" y="114"/>
                    </a:lnTo>
                    <a:lnTo>
                      <a:pt x="266" y="320"/>
                    </a:lnTo>
                    <a:lnTo>
                      <a:pt x="257" y="33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1" name="Freeform 15"/>
              <p:cNvSpPr>
                <a:spLocks noEditPoints="1"/>
              </p:cNvSpPr>
              <p:nvPr/>
            </p:nvSpPr>
            <p:spPr bwMode="auto">
              <a:xfrm>
                <a:off x="1020762" y="488950"/>
                <a:ext cx="161925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4" h="31">
                    <a:moveTo>
                      <a:pt x="17" y="31"/>
                    </a:moveTo>
                    <a:cubicBezTo>
                      <a:pt x="13" y="31"/>
                      <a:pt x="9" y="30"/>
                      <a:pt x="6" y="27"/>
                    </a:cubicBezTo>
                    <a:cubicBezTo>
                      <a:pt x="0" y="20"/>
                      <a:pt x="0" y="10"/>
                      <a:pt x="6" y="4"/>
                    </a:cubicBezTo>
                    <a:cubicBezTo>
                      <a:pt x="9" y="1"/>
                      <a:pt x="13" y="0"/>
                      <a:pt x="17" y="0"/>
                    </a:cubicBezTo>
                    <a:cubicBezTo>
                      <a:pt x="21" y="0"/>
                      <a:pt x="25" y="1"/>
                      <a:pt x="28" y="4"/>
                    </a:cubicBezTo>
                    <a:cubicBezTo>
                      <a:pt x="34" y="10"/>
                      <a:pt x="34" y="20"/>
                      <a:pt x="28" y="27"/>
                    </a:cubicBezTo>
                    <a:cubicBezTo>
                      <a:pt x="25" y="30"/>
                      <a:pt x="21" y="31"/>
                      <a:pt x="17" y="31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5"/>
                      <a:pt x="9" y="7"/>
                    </a:cubicBezTo>
                    <a:cubicBezTo>
                      <a:pt x="4" y="12"/>
                      <a:pt x="4" y="19"/>
                      <a:pt x="9" y="24"/>
                    </a:cubicBezTo>
                    <a:cubicBezTo>
                      <a:pt x="11" y="26"/>
                      <a:pt x="14" y="27"/>
                      <a:pt x="17" y="27"/>
                    </a:cubicBezTo>
                    <a:cubicBezTo>
                      <a:pt x="20" y="27"/>
                      <a:pt x="23" y="26"/>
                      <a:pt x="25" y="24"/>
                    </a:cubicBezTo>
                    <a:cubicBezTo>
                      <a:pt x="30" y="19"/>
                      <a:pt x="30" y="12"/>
                      <a:pt x="25" y="7"/>
                    </a:cubicBezTo>
                    <a:cubicBezTo>
                      <a:pt x="23" y="5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2" name="Line 16"/>
              <p:cNvSpPr>
                <a:spLocks noChangeShapeType="1"/>
              </p:cNvSpPr>
              <p:nvPr/>
            </p:nvSpPr>
            <p:spPr bwMode="auto">
              <a:xfrm>
                <a:off x="-4763" y="9525"/>
                <a:ext cx="0" cy="0"/>
              </a:xfrm>
              <a:prstGeom prst="line">
                <a:avLst/>
              </a:prstGeom>
              <a:grpFill/>
              <a:ln w="1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</p:sp>
          <p:sp>
            <p:nvSpPr>
              <p:cNvPr id="33" name="Freeform 17"/>
              <p:cNvSpPr/>
              <p:nvPr/>
            </p:nvSpPr>
            <p:spPr bwMode="auto">
              <a:xfrm>
                <a:off x="9525" y="1801813"/>
                <a:ext cx="123825" cy="127000"/>
              </a:xfrm>
              <a:custGeom>
                <a:avLst/>
                <a:gdLst/>
                <a:ahLst/>
                <a:cxnLst/>
                <a:rect l="0" t="0" r="r" b="b"/>
                <a:pathLst>
                  <a:path w="78" h="80">
                    <a:moveTo>
                      <a:pt x="6" y="80"/>
                    </a:moveTo>
                    <a:lnTo>
                      <a:pt x="0" y="71"/>
                    </a:lnTo>
                    <a:lnTo>
                      <a:pt x="69" y="0"/>
                    </a:lnTo>
                    <a:lnTo>
                      <a:pt x="78" y="9"/>
                    </a:lnTo>
                    <a:lnTo>
                      <a:pt x="6" y="8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4" name="Freeform 18"/>
              <p:cNvSpPr/>
              <p:nvPr/>
            </p:nvSpPr>
            <p:spPr bwMode="auto">
              <a:xfrm>
                <a:off x="-9525" y="3549650"/>
                <a:ext cx="147638" cy="481013"/>
              </a:xfrm>
              <a:custGeom>
                <a:avLst/>
                <a:gdLst/>
                <a:ahLst/>
                <a:cxnLst/>
                <a:rect l="0" t="0" r="r" b="b"/>
                <a:pathLst>
                  <a:path w="93" h="303">
                    <a:moveTo>
                      <a:pt x="93" y="303"/>
                    </a:moveTo>
                    <a:lnTo>
                      <a:pt x="78" y="303"/>
                    </a:lnTo>
                    <a:lnTo>
                      <a:pt x="78" y="78"/>
                    </a:lnTo>
                    <a:lnTo>
                      <a:pt x="0" y="12"/>
                    </a:lnTo>
                    <a:lnTo>
                      <a:pt x="12" y="0"/>
                    </a:lnTo>
                    <a:lnTo>
                      <a:pt x="93" y="69"/>
                    </a:lnTo>
                    <a:lnTo>
                      <a:pt x="93" y="30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5" name="Freeform 19"/>
              <p:cNvSpPr/>
              <p:nvPr/>
            </p:nvSpPr>
            <p:spPr bwMode="auto">
              <a:xfrm>
                <a:off x="128587" y="1382713"/>
                <a:ext cx="142875" cy="476250"/>
              </a:xfrm>
              <a:custGeom>
                <a:avLst/>
                <a:gdLst/>
                <a:ahLst/>
                <a:cxnLst/>
                <a:rect l="0" t="0" r="r" b="b"/>
                <a:pathLst>
                  <a:path w="90" h="300">
                    <a:moveTo>
                      <a:pt x="90" y="300"/>
                    </a:moveTo>
                    <a:lnTo>
                      <a:pt x="78" y="300"/>
                    </a:lnTo>
                    <a:lnTo>
                      <a:pt x="78" y="84"/>
                    </a:lnTo>
                    <a:lnTo>
                      <a:pt x="0" y="9"/>
                    </a:lnTo>
                    <a:lnTo>
                      <a:pt x="9" y="0"/>
                    </a:lnTo>
                    <a:lnTo>
                      <a:pt x="90" y="81"/>
                    </a:lnTo>
                    <a:lnTo>
                      <a:pt x="90" y="30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6" name="Freeform 20"/>
              <p:cNvSpPr>
                <a:spLocks noEditPoints="1"/>
              </p:cNvSpPr>
              <p:nvPr/>
            </p:nvSpPr>
            <p:spPr bwMode="auto">
              <a:xfrm>
                <a:off x="204787" y="1849438"/>
                <a:ext cx="114300" cy="107950"/>
              </a:xfrm>
              <a:custGeom>
                <a:avLst/>
                <a:gdLst/>
                <a:ahLst/>
                <a:cxnLst/>
                <a:rect l="0" t="0" r="r" b="b"/>
                <a:pathLst>
                  <a:path w="24" h="23">
                    <a:moveTo>
                      <a:pt x="12" y="23"/>
                    </a:moveTo>
                    <a:cubicBezTo>
                      <a:pt x="6" y="23"/>
                      <a:pt x="0" y="18"/>
                      <a:pt x="0" y="12"/>
                    </a:cubicBezTo>
                    <a:cubicBezTo>
                      <a:pt x="0" y="5"/>
                      <a:pt x="6" y="0"/>
                      <a:pt x="12" y="0"/>
                    </a:cubicBezTo>
                    <a:cubicBezTo>
                      <a:pt x="18" y="0"/>
                      <a:pt x="24" y="5"/>
                      <a:pt x="24" y="12"/>
                    </a:cubicBezTo>
                    <a:cubicBezTo>
                      <a:pt x="24" y="18"/>
                      <a:pt x="18" y="23"/>
                      <a:pt x="12" y="23"/>
                    </a:cubicBezTo>
                    <a:close/>
                    <a:moveTo>
                      <a:pt x="12" y="4"/>
                    </a:moveTo>
                    <a:cubicBezTo>
                      <a:pt x="8" y="4"/>
                      <a:pt x="4" y="8"/>
                      <a:pt x="4" y="12"/>
                    </a:cubicBezTo>
                    <a:cubicBezTo>
                      <a:pt x="4" y="16"/>
                      <a:pt x="8" y="19"/>
                      <a:pt x="12" y="19"/>
                    </a:cubicBezTo>
                    <a:cubicBezTo>
                      <a:pt x="16" y="19"/>
                      <a:pt x="20" y="16"/>
                      <a:pt x="20" y="12"/>
                    </a:cubicBezTo>
                    <a:cubicBezTo>
                      <a:pt x="20" y="8"/>
                      <a:pt x="16" y="4"/>
                      <a:pt x="12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7" name="Rectangle 21"/>
              <p:cNvSpPr>
                <a:spLocks noChangeArrowheads="1"/>
              </p:cNvSpPr>
              <p:nvPr/>
            </p:nvSpPr>
            <p:spPr bwMode="auto">
              <a:xfrm>
                <a:off x="133350" y="4662488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38" name="Freeform 22"/>
              <p:cNvSpPr/>
              <p:nvPr/>
            </p:nvSpPr>
            <p:spPr bwMode="auto">
              <a:xfrm>
                <a:off x="223837" y="5041900"/>
                <a:ext cx="369888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35">
                    <a:moveTo>
                      <a:pt x="15" y="1135"/>
                    </a:moveTo>
                    <a:lnTo>
                      <a:pt x="0" y="1135"/>
                    </a:lnTo>
                    <a:lnTo>
                      <a:pt x="0" y="515"/>
                    </a:lnTo>
                    <a:lnTo>
                      <a:pt x="0" y="512"/>
                    </a:lnTo>
                    <a:lnTo>
                      <a:pt x="218" y="0"/>
                    </a:lnTo>
                    <a:lnTo>
                      <a:pt x="233" y="6"/>
                    </a:lnTo>
                    <a:lnTo>
                      <a:pt x="15" y="518"/>
                    </a:lnTo>
                    <a:lnTo>
                      <a:pt x="15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9" name="Freeform 23"/>
              <p:cNvSpPr>
                <a:spLocks noEditPoints="1"/>
              </p:cNvSpPr>
              <p:nvPr/>
            </p:nvSpPr>
            <p:spPr bwMode="auto">
              <a:xfrm>
                <a:off x="52387" y="44815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0" name="Freeform 24"/>
              <p:cNvSpPr/>
              <p:nvPr/>
            </p:nvSpPr>
            <p:spPr bwMode="auto">
              <a:xfrm>
                <a:off x="-14288" y="5627688"/>
                <a:ext cx="85725" cy="1216025"/>
              </a:xfrm>
              <a:custGeom>
                <a:avLst/>
                <a:gdLst/>
                <a:ahLst/>
                <a:cxnLst/>
                <a:rect l="0" t="0" r="r" b="b"/>
                <a:pathLst>
                  <a:path w="54" h="766">
                    <a:moveTo>
                      <a:pt x="54" y="766"/>
                    </a:moveTo>
                    <a:lnTo>
                      <a:pt x="36" y="766"/>
                    </a:lnTo>
                    <a:lnTo>
                      <a:pt x="36" y="149"/>
                    </a:lnTo>
                    <a:lnTo>
                      <a:pt x="0" y="3"/>
                    </a:lnTo>
                    <a:lnTo>
                      <a:pt x="18" y="0"/>
                    </a:lnTo>
                    <a:lnTo>
                      <a:pt x="54" y="146"/>
                    </a:lnTo>
                    <a:lnTo>
                      <a:pt x="54" y="76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1" name="Freeform 25"/>
              <p:cNvSpPr>
                <a:spLocks noEditPoints="1"/>
              </p:cNvSpPr>
              <p:nvPr/>
            </p:nvSpPr>
            <p:spPr bwMode="auto">
              <a:xfrm>
                <a:off x="527050" y="48672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2" name="Freeform 26"/>
              <p:cNvSpPr/>
              <p:nvPr/>
            </p:nvSpPr>
            <p:spPr bwMode="auto">
              <a:xfrm>
                <a:off x="309562" y="5422900"/>
                <a:ext cx="374650" cy="1425575"/>
              </a:xfrm>
              <a:custGeom>
                <a:avLst/>
                <a:gdLst/>
                <a:ahLst/>
                <a:cxnLst/>
                <a:rect l="0" t="0" r="r" b="b"/>
                <a:pathLst>
                  <a:path w="236" h="898">
                    <a:moveTo>
                      <a:pt x="18" y="898"/>
                    </a:moveTo>
                    <a:lnTo>
                      <a:pt x="0" y="898"/>
                    </a:lnTo>
                    <a:lnTo>
                      <a:pt x="0" y="515"/>
                    </a:lnTo>
                    <a:lnTo>
                      <a:pt x="3" y="512"/>
                    </a:lnTo>
                    <a:lnTo>
                      <a:pt x="221" y="0"/>
                    </a:lnTo>
                    <a:lnTo>
                      <a:pt x="236" y="6"/>
                    </a:lnTo>
                    <a:lnTo>
                      <a:pt x="18" y="518"/>
                    </a:lnTo>
                    <a:lnTo>
                      <a:pt x="18" y="89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3" name="Freeform 27"/>
              <p:cNvSpPr/>
              <p:nvPr/>
            </p:nvSpPr>
            <p:spPr bwMode="auto">
              <a:xfrm>
                <a:off x="569912" y="5945188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15" y="575"/>
                    </a:moveTo>
                    <a:lnTo>
                      <a:pt x="0" y="569"/>
                    </a:lnTo>
                    <a:lnTo>
                      <a:pt x="81" y="383"/>
                    </a:lnTo>
                    <a:lnTo>
                      <a:pt x="81" y="0"/>
                    </a:lnTo>
                    <a:lnTo>
                      <a:pt x="96" y="0"/>
                    </a:lnTo>
                    <a:lnTo>
                      <a:pt x="96" y="386"/>
                    </a:lnTo>
                    <a:lnTo>
                      <a:pt x="15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4" name="Freeform 28"/>
              <p:cNvSpPr>
                <a:spLocks noEditPoints="1"/>
              </p:cNvSpPr>
              <p:nvPr/>
            </p:nvSpPr>
            <p:spPr bwMode="auto">
              <a:xfrm>
                <a:off x="612775" y="52466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5" name="Freeform 29"/>
              <p:cNvSpPr>
                <a:spLocks noEditPoints="1"/>
              </p:cNvSpPr>
              <p:nvPr/>
            </p:nvSpPr>
            <p:spPr bwMode="auto">
              <a:xfrm>
                <a:off x="612775" y="57642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6" name="Freeform 30"/>
              <p:cNvSpPr/>
              <p:nvPr/>
            </p:nvSpPr>
            <p:spPr bwMode="auto">
              <a:xfrm>
                <a:off x="669925" y="6330950"/>
                <a:ext cx="417513" cy="517525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6">
                    <a:moveTo>
                      <a:pt x="15" y="326"/>
                    </a:moveTo>
                    <a:lnTo>
                      <a:pt x="0" y="320"/>
                    </a:lnTo>
                    <a:lnTo>
                      <a:pt x="45" y="206"/>
                    </a:lnTo>
                    <a:lnTo>
                      <a:pt x="48" y="206"/>
                    </a:lnTo>
                    <a:lnTo>
                      <a:pt x="254" y="0"/>
                    </a:lnTo>
                    <a:lnTo>
                      <a:pt x="263" y="12"/>
                    </a:lnTo>
                    <a:lnTo>
                      <a:pt x="60" y="215"/>
                    </a:lnTo>
                    <a:lnTo>
                      <a:pt x="15" y="32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7" name="Freeform 31"/>
              <p:cNvSpPr>
                <a:spLocks noEditPoints="1"/>
              </p:cNvSpPr>
              <p:nvPr/>
            </p:nvSpPr>
            <p:spPr bwMode="auto">
              <a:xfrm>
                <a:off x="1049337" y="6221413"/>
                <a:ext cx="157163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3" h="31">
                    <a:moveTo>
                      <a:pt x="16" y="31"/>
                    </a:moveTo>
                    <a:cubicBezTo>
                      <a:pt x="12" y="31"/>
                      <a:pt x="8" y="29"/>
                      <a:pt x="5" y="26"/>
                    </a:cubicBezTo>
                    <a:cubicBezTo>
                      <a:pt x="2" y="24"/>
                      <a:pt x="0" y="20"/>
                      <a:pt x="0" y="15"/>
                    </a:cubicBezTo>
                    <a:cubicBezTo>
                      <a:pt x="0" y="11"/>
                      <a:pt x="2" y="7"/>
                      <a:pt x="5" y="4"/>
                    </a:cubicBezTo>
                    <a:cubicBezTo>
                      <a:pt x="8" y="1"/>
                      <a:pt x="12" y="0"/>
                      <a:pt x="16" y="0"/>
                    </a:cubicBezTo>
                    <a:cubicBezTo>
                      <a:pt x="20" y="0"/>
                      <a:pt x="24" y="1"/>
                      <a:pt x="27" y="4"/>
                    </a:cubicBezTo>
                    <a:cubicBezTo>
                      <a:pt x="33" y="10"/>
                      <a:pt x="33" y="20"/>
                      <a:pt x="27" y="26"/>
                    </a:cubicBezTo>
                    <a:cubicBezTo>
                      <a:pt x="24" y="29"/>
                      <a:pt x="20" y="31"/>
                      <a:pt x="16" y="31"/>
                    </a:cubicBezTo>
                    <a:close/>
                    <a:moveTo>
                      <a:pt x="16" y="4"/>
                    </a:moveTo>
                    <a:cubicBezTo>
                      <a:pt x="13" y="4"/>
                      <a:pt x="10" y="5"/>
                      <a:pt x="8" y="7"/>
                    </a:cubicBezTo>
                    <a:cubicBezTo>
                      <a:pt x="6" y="9"/>
                      <a:pt x="4" y="12"/>
                      <a:pt x="4" y="15"/>
                    </a:cubicBezTo>
                    <a:cubicBezTo>
                      <a:pt x="4" y="19"/>
                      <a:pt x="6" y="21"/>
                      <a:pt x="8" y="24"/>
                    </a:cubicBezTo>
                    <a:cubicBezTo>
                      <a:pt x="10" y="26"/>
                      <a:pt x="13" y="27"/>
                      <a:pt x="16" y="27"/>
                    </a:cubicBezTo>
                    <a:cubicBezTo>
                      <a:pt x="19" y="27"/>
                      <a:pt x="22" y="26"/>
                      <a:pt x="24" y="24"/>
                    </a:cubicBezTo>
                    <a:cubicBezTo>
                      <a:pt x="29" y="19"/>
                      <a:pt x="29" y="12"/>
                      <a:pt x="24" y="7"/>
                    </a:cubicBezTo>
                    <a:cubicBezTo>
                      <a:pt x="22" y="5"/>
                      <a:pt x="19" y="4"/>
                      <a:pt x="16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</p:grpSp>
        <p:grpSp>
          <p:nvGrpSpPr>
            <p:cNvPr id="10" name="Group 9"/>
            <p:cNvGrpSpPr/>
            <p:nvPr/>
          </p:nvGrpSpPr>
          <p:grpSpPr>
            <a:xfrm>
              <a:off x="11364912" y="0"/>
              <a:ext cx="674688" cy="6848476"/>
              <a:chOff x="11364912" y="0"/>
              <a:chExt cx="674688" cy="6848476"/>
            </a:xfrm>
            <a:gradFill flip="none" rotWithShape="1">
              <a:gsLst>
                <a:gs pos="0">
                  <a:schemeClr val="tx2">
                    <a:alpha val="80000"/>
                  </a:schemeClr>
                </a:gs>
                <a:gs pos="100000">
                  <a:schemeClr val="bg2">
                    <a:lumMod val="60000"/>
                    <a:lumOff val="40000"/>
                    <a:alpha val="6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11" name="Freeform 32"/>
              <p:cNvSpPr/>
              <p:nvPr/>
            </p:nvSpPr>
            <p:spPr bwMode="auto">
              <a:xfrm>
                <a:off x="11483975" y="0"/>
                <a:ext cx="417513" cy="512763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3">
                    <a:moveTo>
                      <a:pt x="12" y="323"/>
                    </a:moveTo>
                    <a:lnTo>
                      <a:pt x="0" y="314"/>
                    </a:lnTo>
                    <a:lnTo>
                      <a:pt x="203" y="108"/>
                    </a:lnTo>
                    <a:lnTo>
                      <a:pt x="248" y="0"/>
                    </a:lnTo>
                    <a:lnTo>
                      <a:pt x="263" y="6"/>
                    </a:lnTo>
                    <a:lnTo>
                      <a:pt x="218" y="117"/>
                    </a:lnTo>
                    <a:lnTo>
                      <a:pt x="218" y="117"/>
                    </a:lnTo>
                    <a:lnTo>
                      <a:pt x="12" y="32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2" name="Freeform 33"/>
              <p:cNvSpPr>
                <a:spLocks noEditPoints="1"/>
              </p:cNvSpPr>
              <p:nvPr/>
            </p:nvSpPr>
            <p:spPr bwMode="auto">
              <a:xfrm>
                <a:off x="11364912" y="474663"/>
                <a:ext cx="157163" cy="152400"/>
              </a:xfrm>
              <a:custGeom>
                <a:avLst/>
                <a:gdLst/>
                <a:ahLst/>
                <a:cxnLst/>
                <a:rect l="0" t="0" r="r" b="b"/>
                <a:pathLst>
                  <a:path w="33" h="32">
                    <a:moveTo>
                      <a:pt x="17" y="32"/>
                    </a:moveTo>
                    <a:cubicBezTo>
                      <a:pt x="13" y="32"/>
                      <a:pt x="9" y="30"/>
                      <a:pt x="6" y="27"/>
                    </a:cubicBezTo>
                    <a:cubicBezTo>
                      <a:pt x="0" y="21"/>
                      <a:pt x="0" y="11"/>
                      <a:pt x="6" y="5"/>
                    </a:cubicBezTo>
                    <a:cubicBezTo>
                      <a:pt x="9" y="2"/>
                      <a:pt x="13" y="0"/>
                      <a:pt x="17" y="0"/>
                    </a:cubicBezTo>
                    <a:cubicBezTo>
                      <a:pt x="21" y="0"/>
                      <a:pt x="25" y="2"/>
                      <a:pt x="28" y="5"/>
                    </a:cubicBezTo>
                    <a:cubicBezTo>
                      <a:pt x="31" y="8"/>
                      <a:pt x="33" y="12"/>
                      <a:pt x="33" y="16"/>
                    </a:cubicBezTo>
                    <a:cubicBezTo>
                      <a:pt x="33" y="20"/>
                      <a:pt x="31" y="24"/>
                      <a:pt x="28" y="27"/>
                    </a:cubicBezTo>
                    <a:cubicBezTo>
                      <a:pt x="25" y="30"/>
                      <a:pt x="21" y="32"/>
                      <a:pt x="17" y="32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6"/>
                      <a:pt x="9" y="8"/>
                    </a:cubicBezTo>
                    <a:cubicBezTo>
                      <a:pt x="4" y="12"/>
                      <a:pt x="4" y="20"/>
                      <a:pt x="9" y="24"/>
                    </a:cubicBezTo>
                    <a:cubicBezTo>
                      <a:pt x="11" y="27"/>
                      <a:pt x="14" y="28"/>
                      <a:pt x="17" y="28"/>
                    </a:cubicBezTo>
                    <a:cubicBezTo>
                      <a:pt x="20" y="28"/>
                      <a:pt x="23" y="27"/>
                      <a:pt x="26" y="24"/>
                    </a:cubicBezTo>
                    <a:cubicBezTo>
                      <a:pt x="30" y="20"/>
                      <a:pt x="30" y="12"/>
                      <a:pt x="26" y="8"/>
                    </a:cubicBezTo>
                    <a:cubicBezTo>
                      <a:pt x="23" y="6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3" name="Freeform 34"/>
              <p:cNvSpPr>
                <a:spLocks noEditPoints="1"/>
              </p:cNvSpPr>
              <p:nvPr/>
            </p:nvSpPr>
            <p:spPr bwMode="auto">
              <a:xfrm>
                <a:off x="11631612" y="1539875"/>
                <a:ext cx="188913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4" name="Freeform 35"/>
              <p:cNvSpPr/>
              <p:nvPr/>
            </p:nvSpPr>
            <p:spPr bwMode="auto">
              <a:xfrm>
                <a:off x="11531600" y="5694363"/>
                <a:ext cx="298450" cy="1154113"/>
              </a:xfrm>
              <a:custGeom>
                <a:avLst/>
                <a:gdLst/>
                <a:ahLst/>
                <a:cxnLst/>
                <a:rect l="0" t="0" r="r" b="b"/>
                <a:pathLst>
                  <a:path w="188" h="727">
                    <a:moveTo>
                      <a:pt x="15" y="727"/>
                    </a:moveTo>
                    <a:lnTo>
                      <a:pt x="0" y="727"/>
                    </a:lnTo>
                    <a:lnTo>
                      <a:pt x="0" y="407"/>
                    </a:lnTo>
                    <a:lnTo>
                      <a:pt x="0" y="407"/>
                    </a:lnTo>
                    <a:lnTo>
                      <a:pt x="176" y="0"/>
                    </a:lnTo>
                    <a:lnTo>
                      <a:pt x="188" y="6"/>
                    </a:lnTo>
                    <a:lnTo>
                      <a:pt x="15" y="410"/>
                    </a:lnTo>
                    <a:lnTo>
                      <a:pt x="15" y="72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5" name="Freeform 36"/>
              <p:cNvSpPr>
                <a:spLocks noEditPoints="1"/>
              </p:cNvSpPr>
              <p:nvPr/>
            </p:nvSpPr>
            <p:spPr bwMode="auto">
              <a:xfrm>
                <a:off x="11772900" y="5551488"/>
                <a:ext cx="157163" cy="155575"/>
              </a:xfrm>
              <a:custGeom>
                <a:avLst/>
                <a:gdLst/>
                <a:ahLst/>
                <a:cxnLst/>
                <a:rect l="0" t="0" r="r" b="b"/>
                <a:pathLst>
                  <a:path w="33" h="33">
                    <a:moveTo>
                      <a:pt x="17" y="33"/>
                    </a:moveTo>
                    <a:cubicBezTo>
                      <a:pt x="8" y="33"/>
                      <a:pt x="0" y="25"/>
                      <a:pt x="0" y="16"/>
                    </a:cubicBezTo>
                    <a:cubicBezTo>
                      <a:pt x="0" y="7"/>
                      <a:pt x="8" y="0"/>
                      <a:pt x="17" y="0"/>
                    </a:cubicBezTo>
                    <a:cubicBezTo>
                      <a:pt x="26" y="0"/>
                      <a:pt x="33" y="7"/>
                      <a:pt x="33" y="16"/>
                    </a:cubicBezTo>
                    <a:cubicBezTo>
                      <a:pt x="33" y="25"/>
                      <a:pt x="26" y="33"/>
                      <a:pt x="17" y="33"/>
                    </a:cubicBezTo>
                    <a:close/>
                    <a:moveTo>
                      <a:pt x="17" y="4"/>
                    </a:moveTo>
                    <a:cubicBezTo>
                      <a:pt x="10" y="4"/>
                      <a:pt x="4" y="9"/>
                      <a:pt x="4" y="16"/>
                    </a:cubicBezTo>
                    <a:cubicBezTo>
                      <a:pt x="4" y="23"/>
                      <a:pt x="10" y="29"/>
                      <a:pt x="17" y="29"/>
                    </a:cubicBezTo>
                    <a:cubicBezTo>
                      <a:pt x="23" y="29"/>
                      <a:pt x="29" y="23"/>
                      <a:pt x="29" y="16"/>
                    </a:cubicBezTo>
                    <a:cubicBezTo>
                      <a:pt x="29" y="9"/>
                      <a:pt x="23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6" name="Freeform 37"/>
              <p:cNvSpPr/>
              <p:nvPr/>
            </p:nvSpPr>
            <p:spPr bwMode="auto">
              <a:xfrm>
                <a:off x="11710987" y="4763"/>
                <a:ext cx="304800" cy="1544638"/>
              </a:xfrm>
              <a:custGeom>
                <a:avLst/>
                <a:gdLst/>
                <a:ahLst/>
                <a:cxnLst/>
                <a:rect l="0" t="0" r="r" b="b"/>
                <a:pathLst>
                  <a:path w="192" h="973">
                    <a:moveTo>
                      <a:pt x="15" y="973"/>
                    </a:moveTo>
                    <a:lnTo>
                      <a:pt x="0" y="973"/>
                    </a:lnTo>
                    <a:lnTo>
                      <a:pt x="0" y="790"/>
                    </a:lnTo>
                    <a:lnTo>
                      <a:pt x="174" y="614"/>
                    </a:lnTo>
                    <a:lnTo>
                      <a:pt x="174" y="0"/>
                    </a:lnTo>
                    <a:lnTo>
                      <a:pt x="192" y="0"/>
                    </a:lnTo>
                    <a:lnTo>
                      <a:pt x="192" y="620"/>
                    </a:lnTo>
                    <a:lnTo>
                      <a:pt x="15" y="796"/>
                    </a:lnTo>
                    <a:lnTo>
                      <a:pt x="15" y="97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7" name="Freeform 38"/>
              <p:cNvSpPr>
                <a:spLocks noEditPoints="1"/>
              </p:cNvSpPr>
              <p:nvPr/>
            </p:nvSpPr>
            <p:spPr bwMode="auto">
              <a:xfrm>
                <a:off x="11636375" y="4867275"/>
                <a:ext cx="188913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8" name="Freeform 39"/>
              <p:cNvSpPr/>
              <p:nvPr/>
            </p:nvSpPr>
            <p:spPr bwMode="auto">
              <a:xfrm>
                <a:off x="11441112" y="5046663"/>
                <a:ext cx="307975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194" h="1135">
                    <a:moveTo>
                      <a:pt x="18" y="1135"/>
                    </a:moveTo>
                    <a:lnTo>
                      <a:pt x="0" y="1135"/>
                    </a:lnTo>
                    <a:lnTo>
                      <a:pt x="0" y="354"/>
                    </a:lnTo>
                    <a:lnTo>
                      <a:pt x="176" y="177"/>
                    </a:lnTo>
                    <a:lnTo>
                      <a:pt x="176" y="0"/>
                    </a:lnTo>
                    <a:lnTo>
                      <a:pt x="194" y="0"/>
                    </a:lnTo>
                    <a:lnTo>
                      <a:pt x="194" y="183"/>
                    </a:lnTo>
                    <a:lnTo>
                      <a:pt x="18" y="360"/>
                    </a:lnTo>
                    <a:lnTo>
                      <a:pt x="18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9" name="Freeform 40"/>
              <p:cNvSpPr>
                <a:spLocks noEditPoints="1"/>
              </p:cNvSpPr>
              <p:nvPr/>
            </p:nvSpPr>
            <p:spPr bwMode="auto">
              <a:xfrm>
                <a:off x="11849100" y="64166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0" name="Rectangle 41"/>
              <p:cNvSpPr>
                <a:spLocks noChangeArrowheads="1"/>
              </p:cNvSpPr>
              <p:nvPr/>
            </p:nvSpPr>
            <p:spPr bwMode="auto">
              <a:xfrm>
                <a:off x="11939587" y="6596063"/>
                <a:ext cx="23813" cy="25241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</p:grp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1413" y="618518"/>
            <a:ext cx="9905998" cy="14785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2" y="2249487"/>
            <a:ext cx="9905999" cy="354171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456921" y="588327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EF3D1B0-042F-4C70-9271-BF5FA2269A40}" type="datetime1">
              <a:rPr lang="en-US" smtClean="0"/>
              <a:t>5/11/2018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41411" y="5883275"/>
            <a:ext cx="623930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 cap="all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276321" y="5883274"/>
            <a:ext cx="77108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3DBBBCF-96E2-4298-873E-6CD7757E87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2148793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  <p:sldLayoutId id="2147483690" r:id="rId12"/>
    <p:sldLayoutId id="2147483691" r:id="rId13"/>
    <p:sldLayoutId id="2147483692" r:id="rId14"/>
    <p:sldLayoutId id="2147483693" r:id="rId15"/>
    <p:sldLayoutId id="2147483694" r:id="rId16"/>
    <p:sldLayoutId id="2147483695" r:id="rId17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SzPct val="125000"/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47E183-4676-4169-9BE3-C85D520A63A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Association Study of Drugs and Adverse Events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3ACC2AD-F5C2-43EC-90DF-95F60CFA7C4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sz="1600" dirty="0"/>
              <a:t>Minh Pham, Department of Mathematics &amp; statistics, University of south Florida</a:t>
            </a:r>
          </a:p>
          <a:p>
            <a:r>
              <a:rPr lang="en-US" sz="1600" dirty="0"/>
              <a:t>Feng Cheng, </a:t>
            </a:r>
            <a:r>
              <a:rPr lang="en-US" sz="1600" dirty="0" err="1"/>
              <a:t>Dept</a:t>
            </a:r>
            <a:r>
              <a:rPr lang="en-US" sz="1600" dirty="0"/>
              <a:t> of </a:t>
            </a:r>
            <a:r>
              <a:rPr lang="en-US" sz="1600"/>
              <a:t>Pharmaceutical Science &amp; </a:t>
            </a:r>
            <a:r>
              <a:rPr lang="en-US" sz="1600" dirty="0" err="1"/>
              <a:t>dept</a:t>
            </a:r>
            <a:r>
              <a:rPr lang="en-US" sz="1600" dirty="0"/>
              <a:t> of Epidemiology &amp; Biostatistics, University of south </a:t>
            </a:r>
            <a:r>
              <a:rPr lang="en-US" sz="1600" dirty="0" err="1"/>
              <a:t>florida</a:t>
            </a:r>
            <a:endParaRPr lang="en-US" sz="1600" dirty="0"/>
          </a:p>
          <a:p>
            <a:r>
              <a:rPr lang="en-US" sz="1600" dirty="0" err="1"/>
              <a:t>Kandethody</a:t>
            </a:r>
            <a:r>
              <a:rPr lang="en-US" sz="1600" dirty="0"/>
              <a:t> Ramachandran, Department of Mathematics &amp; statistics, University of south Florida</a:t>
            </a:r>
          </a:p>
          <a:p>
            <a:endParaRPr lang="en-US" sz="1600" dirty="0"/>
          </a:p>
          <a:p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219316676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C6ADBD-C732-485C-95D8-8DC19575F3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is the problem and why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FCA6048-C71A-49C4-98BC-A72D2A5313F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41412" y="1998133"/>
            <a:ext cx="9905999" cy="4470400"/>
          </a:xfrm>
        </p:spPr>
        <p:txBody>
          <a:bodyPr>
            <a:normAutofit/>
          </a:bodyPr>
          <a:lstStyle/>
          <a:p>
            <a:r>
              <a:rPr lang="en-US" dirty="0"/>
              <a:t>Preliminary detection of drugs’ side effects</a:t>
            </a:r>
          </a:p>
          <a:p>
            <a:pPr lvl="1"/>
            <a:r>
              <a:rPr lang="en-US" dirty="0"/>
              <a:t>For regulators</a:t>
            </a:r>
          </a:p>
          <a:p>
            <a:pPr lvl="1"/>
            <a:r>
              <a:rPr lang="en-US" dirty="0"/>
              <a:t>For the public</a:t>
            </a:r>
          </a:p>
          <a:p>
            <a:endParaRPr lang="en-US" dirty="0"/>
          </a:p>
          <a:p>
            <a:pPr lvl="1"/>
            <a:r>
              <a:rPr lang="en-US" dirty="0"/>
              <a:t>Automate signal detection from the FAERS database</a:t>
            </a:r>
          </a:p>
          <a:p>
            <a:pPr lvl="2"/>
            <a:r>
              <a:rPr lang="en-US" dirty="0"/>
              <a:t>Which statistical method can drive this process?</a:t>
            </a:r>
          </a:p>
          <a:p>
            <a:r>
              <a:rPr lang="en-US" dirty="0"/>
              <a:t>Challenges:</a:t>
            </a:r>
          </a:p>
          <a:p>
            <a:pPr lvl="1"/>
            <a:r>
              <a:rPr lang="en-US" dirty="0"/>
              <a:t>Too many drugs and AEs</a:t>
            </a:r>
          </a:p>
          <a:p>
            <a:pPr lvl="1"/>
            <a:r>
              <a:rPr lang="en-US" dirty="0"/>
              <a:t>Sparseness of the data</a:t>
            </a:r>
          </a:p>
          <a:p>
            <a:endParaRPr lang="en-US" dirty="0"/>
          </a:p>
        </p:txBody>
      </p:sp>
      <p:graphicFrame>
        <p:nvGraphicFramePr>
          <p:cNvPr id="5" name="Diagram 4">
            <a:extLst>
              <a:ext uri="{FF2B5EF4-FFF2-40B4-BE49-F238E27FC236}">
                <a16:creationId xmlns:a16="http://schemas.microsoft.com/office/drawing/2014/main" id="{7C66F05D-0337-4EDF-BB61-313AE36FDFB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615242785"/>
              </p:ext>
            </p:extLst>
          </p:nvPr>
        </p:nvGraphicFramePr>
        <p:xfrm>
          <a:off x="7797800" y="1659468"/>
          <a:ext cx="3691467" cy="433916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17559A31-4C9A-4D3C-8014-2BF60818765F}"/>
              </a:ext>
            </a:extLst>
          </p:cNvPr>
          <p:cNvCxnSpPr>
            <a:cxnSpLocks/>
          </p:cNvCxnSpPr>
          <p:nvPr/>
        </p:nvCxnSpPr>
        <p:spPr>
          <a:xfrm>
            <a:off x="9508067" y="2700867"/>
            <a:ext cx="474133" cy="77583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Connector: Curved 14">
            <a:extLst>
              <a:ext uri="{FF2B5EF4-FFF2-40B4-BE49-F238E27FC236}">
                <a16:creationId xmlns:a16="http://schemas.microsoft.com/office/drawing/2014/main" id="{2BED5E0E-2F51-4893-8E9A-A64993993B2B}"/>
              </a:ext>
            </a:extLst>
          </p:cNvPr>
          <p:cNvCxnSpPr>
            <a:cxnSpLocks/>
          </p:cNvCxnSpPr>
          <p:nvPr/>
        </p:nvCxnSpPr>
        <p:spPr>
          <a:xfrm rot="16200000" flipH="1">
            <a:off x="9426085" y="3558684"/>
            <a:ext cx="731231" cy="567266"/>
          </a:xfrm>
          <a:prstGeom prst="curvedConnector3">
            <a:avLst>
              <a:gd name="adj1" fmla="val 97472"/>
            </a:avLst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CE12A621-9085-4D31-8DE5-0309651289FF}"/>
              </a:ext>
            </a:extLst>
          </p:cNvPr>
          <p:cNvCxnSpPr/>
          <p:nvPr/>
        </p:nvCxnSpPr>
        <p:spPr>
          <a:xfrm>
            <a:off x="9508067" y="4207933"/>
            <a:ext cx="474133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Slide Number Placeholder 27">
            <a:extLst>
              <a:ext uri="{FF2B5EF4-FFF2-40B4-BE49-F238E27FC236}">
                <a16:creationId xmlns:a16="http://schemas.microsoft.com/office/drawing/2014/main" id="{F7B00963-048D-4102-8A7E-3312688188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DBBBCF-96E2-4298-873E-6CD7757E8737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101156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62214D-80A7-41AB-9D51-472CD78E3E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is the problem and why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C407F56A-871C-434A-8DC1-FE792FF2D89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79166051"/>
              </p:ext>
            </p:extLst>
          </p:nvPr>
        </p:nvGraphicFramePr>
        <p:xfrm>
          <a:off x="1464734" y="2097088"/>
          <a:ext cx="9355665" cy="4439179"/>
        </p:xfrm>
        <a:graphic>
          <a:graphicData uri="http://schemas.openxmlformats.org/drawingml/2006/table">
            <a:tbl>
              <a:tblPr>
                <a:tableStyleId>{7DF18680-E054-41AD-8BC1-D1AEF772440D}</a:tableStyleId>
              </a:tblPr>
              <a:tblGrid>
                <a:gridCol w="850515">
                  <a:extLst>
                    <a:ext uri="{9D8B030D-6E8A-4147-A177-3AD203B41FA5}">
                      <a16:colId xmlns:a16="http://schemas.microsoft.com/office/drawing/2014/main" val="3203117244"/>
                    </a:ext>
                  </a:extLst>
                </a:gridCol>
                <a:gridCol w="850515">
                  <a:extLst>
                    <a:ext uri="{9D8B030D-6E8A-4147-A177-3AD203B41FA5}">
                      <a16:colId xmlns:a16="http://schemas.microsoft.com/office/drawing/2014/main" val="3460838584"/>
                    </a:ext>
                  </a:extLst>
                </a:gridCol>
                <a:gridCol w="850515">
                  <a:extLst>
                    <a:ext uri="{9D8B030D-6E8A-4147-A177-3AD203B41FA5}">
                      <a16:colId xmlns:a16="http://schemas.microsoft.com/office/drawing/2014/main" val="2662129217"/>
                    </a:ext>
                  </a:extLst>
                </a:gridCol>
                <a:gridCol w="850515">
                  <a:extLst>
                    <a:ext uri="{9D8B030D-6E8A-4147-A177-3AD203B41FA5}">
                      <a16:colId xmlns:a16="http://schemas.microsoft.com/office/drawing/2014/main" val="3309985742"/>
                    </a:ext>
                  </a:extLst>
                </a:gridCol>
                <a:gridCol w="850515">
                  <a:extLst>
                    <a:ext uri="{9D8B030D-6E8A-4147-A177-3AD203B41FA5}">
                      <a16:colId xmlns:a16="http://schemas.microsoft.com/office/drawing/2014/main" val="1553386315"/>
                    </a:ext>
                  </a:extLst>
                </a:gridCol>
                <a:gridCol w="850515">
                  <a:extLst>
                    <a:ext uri="{9D8B030D-6E8A-4147-A177-3AD203B41FA5}">
                      <a16:colId xmlns:a16="http://schemas.microsoft.com/office/drawing/2014/main" val="872164707"/>
                    </a:ext>
                  </a:extLst>
                </a:gridCol>
                <a:gridCol w="850515">
                  <a:extLst>
                    <a:ext uri="{9D8B030D-6E8A-4147-A177-3AD203B41FA5}">
                      <a16:colId xmlns:a16="http://schemas.microsoft.com/office/drawing/2014/main" val="1265263116"/>
                    </a:ext>
                  </a:extLst>
                </a:gridCol>
                <a:gridCol w="850515">
                  <a:extLst>
                    <a:ext uri="{9D8B030D-6E8A-4147-A177-3AD203B41FA5}">
                      <a16:colId xmlns:a16="http://schemas.microsoft.com/office/drawing/2014/main" val="277722639"/>
                    </a:ext>
                  </a:extLst>
                </a:gridCol>
                <a:gridCol w="850515">
                  <a:extLst>
                    <a:ext uri="{9D8B030D-6E8A-4147-A177-3AD203B41FA5}">
                      <a16:colId xmlns:a16="http://schemas.microsoft.com/office/drawing/2014/main" val="2490104647"/>
                    </a:ext>
                  </a:extLst>
                </a:gridCol>
                <a:gridCol w="850515">
                  <a:extLst>
                    <a:ext uri="{9D8B030D-6E8A-4147-A177-3AD203B41FA5}">
                      <a16:colId xmlns:a16="http://schemas.microsoft.com/office/drawing/2014/main" val="4140074481"/>
                    </a:ext>
                  </a:extLst>
                </a:gridCol>
                <a:gridCol w="850515">
                  <a:extLst>
                    <a:ext uri="{9D8B030D-6E8A-4147-A177-3AD203B41FA5}">
                      <a16:colId xmlns:a16="http://schemas.microsoft.com/office/drawing/2014/main" val="27023996"/>
                    </a:ext>
                  </a:extLst>
                </a:gridCol>
              </a:tblGrid>
              <a:tr h="28290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dirty="0" err="1">
                          <a:effectLst/>
                        </a:rPr>
                        <a:t>primaryid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dirty="0">
                          <a:effectLst/>
                        </a:rPr>
                        <a:t>D1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dirty="0">
                          <a:effectLst/>
                        </a:rPr>
                        <a:t>D2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dirty="0">
                          <a:effectLst/>
                        </a:rPr>
                        <a:t>D3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dirty="0">
                          <a:effectLst/>
                        </a:rPr>
                        <a:t>…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dirty="0" err="1">
                          <a:effectLst/>
                        </a:rPr>
                        <a:t>Dp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>
                          <a:effectLst/>
                        </a:rPr>
                        <a:t>AE1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dirty="0">
                          <a:effectLst/>
                        </a:rPr>
                        <a:t>AE2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dirty="0">
                          <a:effectLst/>
                        </a:rPr>
                        <a:t>AE3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dirty="0">
                          <a:effectLst/>
                        </a:rPr>
                        <a:t>…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dirty="0" err="1">
                          <a:effectLst/>
                        </a:rPr>
                        <a:t>Aeq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1871503369"/>
                  </a:ext>
                </a:extLst>
              </a:tr>
              <a:tr h="524826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</a:rPr>
                        <a:t>88438052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</a:rPr>
                        <a:t>0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</a:rPr>
                        <a:t>0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</a:rPr>
                        <a:t>1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</a:rPr>
                        <a:t>…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</a:rPr>
                        <a:t>0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</a:rPr>
                        <a:t>0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</a:rPr>
                        <a:t>0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</a:rPr>
                        <a:t>0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</a:rPr>
                        <a:t>…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</a:rPr>
                        <a:t>0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1863486336"/>
                  </a:ext>
                </a:extLst>
              </a:tr>
              <a:tr h="524826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</a:rPr>
                        <a:t>53841413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</a:rPr>
                        <a:t>0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</a:rPr>
                        <a:t>0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</a:rPr>
                        <a:t>0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</a:rPr>
                        <a:t>…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</a:rPr>
                        <a:t>0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</a:rPr>
                        <a:t>0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</a:rPr>
                        <a:t>0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</a:rPr>
                        <a:t>1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</a:rPr>
                        <a:t>…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</a:rPr>
                        <a:t>0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1839376073"/>
                  </a:ext>
                </a:extLst>
              </a:tr>
              <a:tr h="524826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</a:rPr>
                        <a:t>77175049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</a:rPr>
                        <a:t>0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</a:rPr>
                        <a:t>0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</a:rPr>
                        <a:t>1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</a:rPr>
                        <a:t>…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</a:rPr>
                        <a:t>0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</a:rPr>
                        <a:t>1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</a:rPr>
                        <a:t>0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</a:rPr>
                        <a:t>0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</a:rPr>
                        <a:t>…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</a:rPr>
                        <a:t>0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2265170202"/>
                  </a:ext>
                </a:extLst>
              </a:tr>
              <a:tr h="524826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</a:rPr>
                        <a:t>62598515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</a:rPr>
                        <a:t>0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</a:rPr>
                        <a:t>0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</a:rPr>
                        <a:t>0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</a:rPr>
                        <a:t>…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</a:rPr>
                        <a:t>0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</a:rPr>
                        <a:t>0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</a:rPr>
                        <a:t>0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</a:rPr>
                        <a:t>0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</a:rPr>
                        <a:t>…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</a:rPr>
                        <a:t>0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3141434448"/>
                  </a:ext>
                </a:extLst>
              </a:tr>
              <a:tr h="524826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</a:rPr>
                        <a:t>37699682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</a:rPr>
                        <a:t>0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</a:rPr>
                        <a:t>0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</a:rPr>
                        <a:t>0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</a:rPr>
                        <a:t>…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</a:rPr>
                        <a:t>0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</a:rPr>
                        <a:t>0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</a:rPr>
                        <a:t>0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</a:rPr>
                        <a:t>0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</a:rPr>
                        <a:t>…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</a:rPr>
                        <a:t>0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4070059813"/>
                  </a:ext>
                </a:extLst>
              </a:tr>
              <a:tr h="524826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</a:rPr>
                        <a:t>65866064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</a:rPr>
                        <a:t>1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</a:rPr>
                        <a:t>0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</a:rPr>
                        <a:t>0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</a:rPr>
                        <a:t>…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</a:rPr>
                        <a:t>0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</a:rPr>
                        <a:t>0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</a:rPr>
                        <a:t>1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</a:rPr>
                        <a:t>0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</a:rPr>
                        <a:t>…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</a:rPr>
                        <a:t>0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4257075892"/>
                  </a:ext>
                </a:extLst>
              </a:tr>
              <a:tr h="524826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</a:rPr>
                        <a:t>18502693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</a:rPr>
                        <a:t>0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</a:rPr>
                        <a:t>0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</a:rPr>
                        <a:t>…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</a:rPr>
                        <a:t>0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</a:rPr>
                        <a:t>0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</a:rPr>
                        <a:t>0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</a:rPr>
                        <a:t>0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</a:rPr>
                        <a:t>…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</a:rPr>
                        <a:t>0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4018808496"/>
                  </a:ext>
                </a:extLst>
              </a:tr>
              <a:tr h="482497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</a:rPr>
                        <a:t>59014545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</a:rPr>
                        <a:t>0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</a:rPr>
                        <a:t>0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</a:rPr>
                        <a:t>0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</a:rPr>
                        <a:t>…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</a:rPr>
                        <a:t>0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</a:rPr>
                        <a:t>0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</a:rPr>
                        <a:t>0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</a:rPr>
                        <a:t>0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</a:rPr>
                        <a:t>…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</a:rPr>
                        <a:t>0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1885854441"/>
                  </a:ext>
                </a:extLst>
              </a:tr>
            </a:tbl>
          </a:graphicData>
        </a:graphic>
      </p:graphicFrame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862FBA7-4802-4363-8CB5-1171FF4EA7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DBBBCF-96E2-4298-873E-6CD7757E8737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128992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2C53A0-5D87-4376-985F-D722DD52D6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outline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BDE4367-0B89-4577-AF53-CBC703DF426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Methods in the literature</a:t>
            </a:r>
          </a:p>
          <a:p>
            <a:r>
              <a:rPr lang="en-US" dirty="0"/>
              <a:t>A gold standard for comparison study</a:t>
            </a:r>
          </a:p>
          <a:p>
            <a:r>
              <a:rPr lang="en-US" dirty="0"/>
              <a:t>Results of comparison study</a:t>
            </a:r>
          </a:p>
          <a:p>
            <a:r>
              <a:rPr lang="en-US" dirty="0"/>
              <a:t>Future consideration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65DA10B-1E51-4E7F-8138-FD209B0645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DBBBCF-96E2-4298-873E-6CD7757E8737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21329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2C9708-5665-4386-AE3D-05943FAFE5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Methods in the literature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B8BC1D65-581D-44A2-9853-F307DB89416C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1141412" y="2249487"/>
                <a:ext cx="9905999" cy="4219046"/>
              </a:xfrm>
            </p:spPr>
            <p:txBody>
              <a:bodyPr/>
              <a:lstStyle/>
              <a:p>
                <a:r>
                  <a:rPr lang="en-US" dirty="0"/>
                  <a:t>Disproportionality (Univariate) methods:</a:t>
                </a:r>
              </a:p>
              <a:p>
                <a:endParaRPr lang="en-US" dirty="0"/>
              </a:p>
              <a:p>
                <a:endParaRPr lang="en-US" dirty="0"/>
              </a:p>
              <a:p>
                <a:r>
                  <a:rPr lang="en-US" dirty="0"/>
                  <a:t>Proportional Reporting Ratio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𝑃𝑅𝑅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i="1">
                            <a:latin typeface="Cambria Math" panose="02040503050406030204" pitchFamily="18" charset="0"/>
                          </a:rPr>
                          <m:t>𝑎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/(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𝑎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𝑐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)</m:t>
                        </m:r>
                      </m:num>
                      <m:den>
                        <m:r>
                          <a:rPr lang="en-US" i="1">
                            <a:latin typeface="Cambria Math" panose="02040503050406030204" pitchFamily="18" charset="0"/>
                          </a:rPr>
                          <m:t>𝑏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/(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𝑏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𝑑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)</m:t>
                        </m:r>
                      </m:den>
                    </m:f>
                  </m:oMath>
                </a14:m>
                <a:endParaRPr lang="en-US" dirty="0"/>
              </a:p>
              <a:p>
                <a:r>
                  <a:rPr lang="en-US" dirty="0"/>
                  <a:t>Reporting Odds Ratio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𝑅𝑂𝑅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i="1">
                            <a:latin typeface="Cambria Math" panose="02040503050406030204" pitchFamily="18" charset="0"/>
                          </a:rPr>
                          <m:t>𝑎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/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𝑐</m:t>
                        </m:r>
                      </m:num>
                      <m:den>
                        <m:r>
                          <a:rPr lang="en-US" i="1">
                            <a:latin typeface="Cambria Math" panose="02040503050406030204" pitchFamily="18" charset="0"/>
                          </a:rPr>
                          <m:t>𝑏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/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𝑑</m:t>
                        </m:r>
                      </m:den>
                    </m:f>
                  </m:oMath>
                </a14:m>
                <a:endParaRPr lang="en-US" dirty="0"/>
              </a:p>
              <a:p>
                <a:endParaRPr lang="en-US" dirty="0"/>
              </a:p>
              <a:p>
                <a:pPr marL="0" indent="0">
                  <a:buNone/>
                </a:pPr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B8BC1D65-581D-44A2-9853-F307DB89416C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141412" y="2249487"/>
                <a:ext cx="9905999" cy="4219046"/>
              </a:xfrm>
              <a:blipFill>
                <a:blip r:embed="rId2"/>
                <a:stretch>
                  <a:fillRect l="-1231" t="-187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4" name="Table 3">
                <a:extLst>
                  <a:ext uri="{FF2B5EF4-FFF2-40B4-BE49-F238E27FC236}">
                    <a16:creationId xmlns:a16="http://schemas.microsoft.com/office/drawing/2014/main" id="{837CB606-453A-40F5-A43C-7AF17005C186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776539111"/>
                  </p:ext>
                </p:extLst>
              </p:nvPr>
            </p:nvGraphicFramePr>
            <p:xfrm>
              <a:off x="3814126" y="2715164"/>
              <a:ext cx="4560570" cy="1502283"/>
            </p:xfrm>
            <a:graphic>
              <a:graphicData uri="http://schemas.openxmlformats.org/drawingml/2006/table">
                <a:tbl>
                  <a:tblPr firstRow="1" firstCol="1" bandRow="1">
                    <a:tableStyleId>{5C22544A-7EE6-4342-B048-85BDC9FD1C3A}</a:tableStyleId>
                  </a:tblPr>
                  <a:tblGrid>
                    <a:gridCol w="1520190">
                      <a:extLst>
                        <a:ext uri="{9D8B030D-6E8A-4147-A177-3AD203B41FA5}">
                          <a16:colId xmlns:a16="http://schemas.microsoft.com/office/drawing/2014/main" val="239757884"/>
                        </a:ext>
                      </a:extLst>
                    </a:gridCol>
                    <a:gridCol w="1520190">
                      <a:extLst>
                        <a:ext uri="{9D8B030D-6E8A-4147-A177-3AD203B41FA5}">
                          <a16:colId xmlns:a16="http://schemas.microsoft.com/office/drawing/2014/main" val="1712803625"/>
                        </a:ext>
                      </a:extLst>
                    </a:gridCol>
                    <a:gridCol w="1520190">
                      <a:extLst>
                        <a:ext uri="{9D8B030D-6E8A-4147-A177-3AD203B41FA5}">
                          <a16:colId xmlns:a16="http://schemas.microsoft.com/office/drawing/2014/main" val="324377748"/>
                        </a:ext>
                      </a:extLst>
                    </a:gridCol>
                  </a:tblGrid>
                  <a:tr h="0"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2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600" dirty="0">
                              <a:effectLst/>
                            </a:rPr>
                            <a:t> </a:t>
                          </a:r>
                          <a:endParaRPr lang="en-US" sz="1400" dirty="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2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600">
                              <a:effectLst/>
                            </a:rPr>
                            <a:t>Drug </a:t>
                          </a:r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en-US" sz="1600" i="1">
                                      <a:effectLst/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600">
                                      <a:effectLst/>
                                      <a:latin typeface="Cambria Math" panose="02040503050406030204" pitchFamily="18" charset="0"/>
                                    </a:rPr>
                                    <m:t>𝑋</m:t>
                                  </m:r>
                                </m:e>
                                <m:sub>
                                  <m:r>
                                    <a:rPr lang="en-US" sz="1600">
                                      <a:effectLst/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</m:oMath>
                          </a14:m>
                          <a:endParaRPr lang="en-US" sz="140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2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600">
                              <a:effectLst/>
                            </a:rPr>
                            <a:t>Other drugs</a:t>
                          </a:r>
                          <a:endParaRPr lang="en-US" sz="140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/>
                    </a:tc>
                    <a:extLst>
                      <a:ext uri="{0D108BD9-81ED-4DB2-BD59-A6C34878D82A}">
                        <a16:rowId xmlns:a16="http://schemas.microsoft.com/office/drawing/2014/main" val="4060878809"/>
                      </a:ext>
                    </a:extLst>
                  </a:tr>
                  <a:tr h="0"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2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600">
                              <a:effectLst/>
                            </a:rPr>
                            <a:t>Effect </a:t>
                          </a:r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en-US" sz="1600" i="1">
                                      <a:effectLst/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600">
                                      <a:effectLst/>
                                      <a:latin typeface="Cambria Math" panose="02040503050406030204" pitchFamily="18" charset="0"/>
                                    </a:rPr>
                                    <m:t>𝑌</m:t>
                                  </m:r>
                                </m:e>
                                <m:sub>
                                  <m:r>
                                    <a:rPr lang="en-US" sz="1600">
                                      <a:effectLst/>
                                      <a:latin typeface="Cambria Math" panose="02040503050406030204" pitchFamily="18" charset="0"/>
                                    </a:rPr>
                                    <m:t>𝑗</m:t>
                                  </m:r>
                                </m:sub>
                              </m:sSub>
                            </m:oMath>
                          </a14:m>
                          <a:endParaRPr lang="en-US" sz="140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2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600" dirty="0">
                              <a:effectLst/>
                            </a:rPr>
                            <a:t>a</a:t>
                          </a:r>
                          <a:endParaRPr lang="en-US" sz="1400" dirty="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2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600" dirty="0">
                              <a:effectLst/>
                            </a:rPr>
                            <a:t>b</a:t>
                          </a:r>
                          <a:endParaRPr lang="en-US" sz="1400" dirty="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/>
                    </a:tc>
                    <a:extLst>
                      <a:ext uri="{0D108BD9-81ED-4DB2-BD59-A6C34878D82A}">
                        <a16:rowId xmlns:a16="http://schemas.microsoft.com/office/drawing/2014/main" val="1578450304"/>
                      </a:ext>
                    </a:extLst>
                  </a:tr>
                  <a:tr h="0"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2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600">
                              <a:effectLst/>
                            </a:rPr>
                            <a:t>Other effects</a:t>
                          </a:r>
                          <a:endParaRPr lang="en-US" sz="140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2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600">
                              <a:effectLst/>
                            </a:rPr>
                            <a:t>c</a:t>
                          </a:r>
                          <a:endParaRPr lang="en-US" sz="140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2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600" dirty="0">
                              <a:effectLst/>
                            </a:rPr>
                            <a:t>d</a:t>
                          </a:r>
                          <a:endParaRPr lang="en-US" sz="1400" dirty="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/>
                    </a:tc>
                    <a:extLst>
                      <a:ext uri="{0D108BD9-81ED-4DB2-BD59-A6C34878D82A}">
                        <a16:rowId xmlns:a16="http://schemas.microsoft.com/office/drawing/2014/main" val="3265881060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4" name="Table 3">
                <a:extLst>
                  <a:ext uri="{FF2B5EF4-FFF2-40B4-BE49-F238E27FC236}">
                    <a16:creationId xmlns:a16="http://schemas.microsoft.com/office/drawing/2014/main" id="{837CB606-453A-40F5-A43C-7AF17005C186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776539111"/>
                  </p:ext>
                </p:extLst>
              </p:nvPr>
            </p:nvGraphicFramePr>
            <p:xfrm>
              <a:off x="3814126" y="2715164"/>
              <a:ext cx="4560570" cy="1305180"/>
            </p:xfrm>
            <a:graphic>
              <a:graphicData uri="http://schemas.openxmlformats.org/drawingml/2006/table">
                <a:tbl>
                  <a:tblPr firstRow="1" firstCol="1" bandRow="1">
                    <a:tableStyleId>{5C22544A-7EE6-4342-B048-85BDC9FD1C3A}</a:tableStyleId>
                  </a:tblPr>
                  <a:tblGrid>
                    <a:gridCol w="1520190">
                      <a:extLst>
                        <a:ext uri="{9D8B030D-6E8A-4147-A177-3AD203B41FA5}">
                          <a16:colId xmlns:a16="http://schemas.microsoft.com/office/drawing/2014/main" val="239757884"/>
                        </a:ext>
                      </a:extLst>
                    </a:gridCol>
                    <a:gridCol w="1520190">
                      <a:extLst>
                        <a:ext uri="{9D8B030D-6E8A-4147-A177-3AD203B41FA5}">
                          <a16:colId xmlns:a16="http://schemas.microsoft.com/office/drawing/2014/main" val="1712803625"/>
                        </a:ext>
                      </a:extLst>
                    </a:gridCol>
                    <a:gridCol w="1520190">
                      <a:extLst>
                        <a:ext uri="{9D8B030D-6E8A-4147-A177-3AD203B41FA5}">
                          <a16:colId xmlns:a16="http://schemas.microsoft.com/office/drawing/2014/main" val="324377748"/>
                        </a:ext>
                      </a:extLst>
                    </a:gridCol>
                  </a:tblGrid>
                  <a:tr h="419037"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2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600" dirty="0">
                              <a:effectLst/>
                            </a:rPr>
                            <a:t> </a:t>
                          </a:r>
                          <a:endParaRPr lang="en-US" sz="1400" dirty="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0" marB="0">
                        <a:blipFill>
                          <a:blip r:embed="rId3"/>
                          <a:stretch>
                            <a:fillRect l="-100803" t="-1449" r="-102008" b="-24058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2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600">
                              <a:effectLst/>
                            </a:rPr>
                            <a:t>Other drugs</a:t>
                          </a:r>
                          <a:endParaRPr lang="en-US" sz="140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/>
                    </a:tc>
                    <a:extLst>
                      <a:ext uri="{0D108BD9-81ED-4DB2-BD59-A6C34878D82A}">
                        <a16:rowId xmlns:a16="http://schemas.microsoft.com/office/drawing/2014/main" val="4060878809"/>
                      </a:ext>
                    </a:extLst>
                  </a:tr>
                  <a:tr h="467106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0" marB="0">
                        <a:blipFill>
                          <a:blip r:embed="rId3"/>
                          <a:stretch>
                            <a:fillRect l="-400" t="-90909" r="-201200" b="-11558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2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600" dirty="0">
                              <a:effectLst/>
                            </a:rPr>
                            <a:t>a</a:t>
                          </a:r>
                          <a:endParaRPr lang="en-US" sz="1400" dirty="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2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600" dirty="0">
                              <a:effectLst/>
                            </a:rPr>
                            <a:t>b</a:t>
                          </a:r>
                          <a:endParaRPr lang="en-US" sz="1400" dirty="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/>
                    </a:tc>
                    <a:extLst>
                      <a:ext uri="{0D108BD9-81ED-4DB2-BD59-A6C34878D82A}">
                        <a16:rowId xmlns:a16="http://schemas.microsoft.com/office/drawing/2014/main" val="1578450304"/>
                      </a:ext>
                    </a:extLst>
                  </a:tr>
                  <a:tr h="419037"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2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600">
                              <a:effectLst/>
                            </a:rPr>
                            <a:t>Other effects</a:t>
                          </a:r>
                          <a:endParaRPr lang="en-US" sz="140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2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600">
                              <a:effectLst/>
                            </a:rPr>
                            <a:t>c</a:t>
                          </a:r>
                          <a:endParaRPr lang="en-US" sz="140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2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600" dirty="0">
                              <a:effectLst/>
                            </a:rPr>
                            <a:t>d</a:t>
                          </a:r>
                          <a:endParaRPr lang="en-US" sz="1400" dirty="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/>
                    </a:tc>
                    <a:extLst>
                      <a:ext uri="{0D108BD9-81ED-4DB2-BD59-A6C34878D82A}">
                        <a16:rowId xmlns:a16="http://schemas.microsoft.com/office/drawing/2014/main" val="3265881060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8B15BBA-3E63-468A-8C03-5B26914F45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DBBBCF-96E2-4298-873E-6CD7757E8737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218927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2C9708-5665-4386-AE3D-05943FAFE5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Methods in the literature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B8BC1D65-581D-44A2-9853-F307DB89416C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1141412" y="1896533"/>
                <a:ext cx="9905999" cy="4876800"/>
              </a:xfrm>
            </p:spPr>
            <p:txBody>
              <a:bodyPr/>
              <a:lstStyle/>
              <a:p>
                <a:r>
                  <a:rPr lang="en-US" dirty="0"/>
                  <a:t>Bayesian Confidence Propagation Neural Network (BCPNN)</a:t>
                </a:r>
              </a:p>
              <a:p>
                <a:endParaRPr lang="en-US" dirty="0"/>
              </a:p>
              <a:p>
                <a:pPr marL="0" indent="0">
                  <a:buNone/>
                </a:pPr>
                <a:endParaRPr lang="en-US" dirty="0"/>
              </a:p>
              <a:p>
                <a:pPr marL="0" indent="0">
                  <a:buNone/>
                </a:pPr>
                <a:endParaRPr lang="en-US" dirty="0"/>
              </a:p>
              <a:p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𝑛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11</m:t>
                            </m:r>
                          </m:sub>
                        </m:sSub>
                        <m:r>
                          <a:rPr lang="en-US" i="1">
                            <a:latin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𝑛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10</m:t>
                            </m:r>
                          </m:sub>
                        </m:sSub>
                        <m:r>
                          <a:rPr lang="en-US" i="1">
                            <a:latin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𝑛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01</m:t>
                            </m:r>
                          </m:sub>
                        </m:sSub>
                        <m:r>
                          <a:rPr lang="en-US" i="1">
                            <a:latin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𝑛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00</m:t>
                            </m:r>
                          </m:sub>
                        </m:sSub>
                        <m:r>
                          <a:rPr lang="en-US" i="1">
                            <a:latin typeface="Cambria Math" panose="02040503050406030204" pitchFamily="18" charset="0"/>
                          </a:rPr>
                          <m:t>|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𝑝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11</m:t>
                            </m:r>
                          </m:sub>
                        </m:sSub>
                        <m:r>
                          <a:rPr lang="en-US" i="1">
                            <a:latin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𝑝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10</m:t>
                            </m:r>
                          </m:sub>
                        </m:sSub>
                        <m:r>
                          <a:rPr lang="en-US" i="1">
                            <a:latin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𝑝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01</m:t>
                            </m:r>
                          </m:sub>
                        </m:sSub>
                        <m:r>
                          <a:rPr lang="en-US" i="1">
                            <a:latin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𝑝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00</m:t>
                            </m:r>
                          </m:sub>
                        </m:sSub>
                      </m:e>
                    </m:d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i="1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!</m:t>
                        </m:r>
                      </m:num>
                      <m:den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𝑛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11</m:t>
                            </m:r>
                          </m:sub>
                        </m:sSub>
                        <m:r>
                          <a:rPr lang="en-US" i="1">
                            <a:latin typeface="Cambria Math" panose="02040503050406030204" pitchFamily="18" charset="0"/>
                          </a:rPr>
                          <m:t>!</m:t>
                        </m:r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𝑛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10</m:t>
                            </m:r>
                          </m:sub>
                        </m:sSub>
                        <m:r>
                          <a:rPr lang="en-US" i="1">
                            <a:latin typeface="Cambria Math" panose="02040503050406030204" pitchFamily="18" charset="0"/>
                          </a:rPr>
                          <m:t>!</m:t>
                        </m:r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𝑛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01</m:t>
                            </m:r>
                          </m:sub>
                        </m:sSub>
                        <m:r>
                          <a:rPr lang="en-US" i="1">
                            <a:latin typeface="Cambria Math" panose="02040503050406030204" pitchFamily="18" charset="0"/>
                          </a:rPr>
                          <m:t>!</m:t>
                        </m:r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𝑛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00</m:t>
                            </m:r>
                          </m:sub>
                        </m:sSub>
                        <m:r>
                          <a:rPr lang="en-US" i="1">
                            <a:latin typeface="Cambria Math" panose="02040503050406030204" pitchFamily="18" charset="0"/>
                          </a:rPr>
                          <m:t>!</m:t>
                        </m:r>
                      </m:den>
                    </m:f>
                    <m:sSubSup>
                      <m:sSub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11</m:t>
                        </m:r>
                      </m:sub>
                      <m:sup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𝑛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11</m:t>
                            </m:r>
                          </m:sub>
                        </m:sSub>
                      </m:sup>
                    </m:sSubSup>
                    <m:sSubSup>
                      <m:sSub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10</m:t>
                        </m:r>
                      </m:sub>
                      <m:sup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𝑛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10</m:t>
                            </m:r>
                          </m:sub>
                        </m:sSub>
                      </m:sup>
                    </m:sSubSup>
                    <m:sSubSup>
                      <m:sSub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01</m:t>
                        </m:r>
                      </m:sub>
                      <m:sup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𝑛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01</m:t>
                            </m:r>
                          </m:sub>
                        </m:sSub>
                      </m:sup>
                    </m:sSubSup>
                    <m:sSubSup>
                      <m:sSub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00</m:t>
                        </m:r>
                      </m:sub>
                      <m:sup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𝑛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00</m:t>
                            </m:r>
                          </m:sub>
                        </m:sSub>
                      </m:sup>
                    </m:sSubSup>
                  </m:oMath>
                </a14:m>
                <a:endParaRPr lang="en-US" dirty="0"/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11</m:t>
                        </m:r>
                      </m:sub>
                    </m:sSub>
                    <m:r>
                      <a:rPr lang="en-US" i="1"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10</m:t>
                        </m:r>
                      </m:sub>
                    </m:sSub>
                    <m:r>
                      <a:rPr lang="en-US" i="1"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01</m:t>
                        </m:r>
                      </m:sub>
                    </m:sSub>
                    <m:r>
                      <a:rPr lang="en-US" i="1"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00</m:t>
                        </m:r>
                      </m:sub>
                    </m:sSub>
                    <m:r>
                      <a:rPr lang="en-US" i="1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~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𝐷𝑖𝑟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(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𝛼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11</m:t>
                        </m:r>
                      </m:sub>
                    </m:sSub>
                    <m:r>
                      <a:rPr lang="en-US" i="1">
                        <a:latin typeface="Cambria Math" panose="02040503050406030204" pitchFamily="18" charset="0"/>
                      </a:rPr>
                      <m:t>, 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𝛼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10</m:t>
                        </m:r>
                      </m:sub>
                    </m:sSub>
                    <m:r>
                      <a:rPr lang="en-US" i="1">
                        <a:latin typeface="Cambria Math" panose="02040503050406030204" pitchFamily="18" charset="0"/>
                      </a:rPr>
                      <m:t>, 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𝛼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01</m:t>
                        </m:r>
                      </m:sub>
                    </m:sSub>
                    <m:r>
                      <a:rPr lang="en-US" i="1"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𝛼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00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dirty="0"/>
              </a:p>
              <a:p>
                <a:pPr marL="0" indent="0">
                  <a:buNone/>
                </a:pPr>
                <a:r>
                  <a:rPr lang="en-US" dirty="0"/>
                  <a:t>                    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𝐸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𝑤𝑒𝑖𝑔h𝑡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)=</m:t>
                    </m:r>
                    <m:func>
                      <m:func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en-US">
                                <a:latin typeface="Cambria Math" panose="02040503050406030204" pitchFamily="18" charset="0"/>
                              </a:rPr>
                              <m:t>log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fName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(</m:t>
                        </m:r>
                        <m:f>
                          <m:f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𝐸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(</m:t>
                            </m:r>
                            <m:sSub>
                              <m:sSub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𝑝</m:t>
                                </m:r>
                              </m:e>
                              <m:sub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11</m:t>
                                </m:r>
                              </m:sub>
                            </m:s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)</m:t>
                            </m:r>
                          </m:num>
                          <m:den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𝐸</m:t>
                            </m:r>
                            <m:d>
                              <m:d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𝑝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1.</m:t>
                                    </m:r>
                                  </m:sub>
                                </m:sSub>
                              </m:e>
                            </m:d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𝐸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(</m:t>
                            </m:r>
                            <m:sSub>
                              <m:sSub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𝑝</m:t>
                                </m:r>
                              </m:e>
                              <m:sub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.1</m:t>
                                </m:r>
                              </m:sub>
                            </m:s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)</m:t>
                            </m:r>
                          </m:den>
                        </m:f>
                        <m:r>
                          <a:rPr lang="en-US" i="1">
                            <a:latin typeface="Cambria Math" panose="02040503050406030204" pitchFamily="18" charset="0"/>
                          </a:rPr>
                          <m:t>)</m:t>
                        </m:r>
                      </m:e>
                    </m:func>
                  </m:oMath>
                </a14:m>
                <a:endParaRPr lang="en-US" dirty="0"/>
              </a:p>
              <a:p>
                <a:endParaRPr lang="en-US" dirty="0"/>
              </a:p>
              <a:p>
                <a:pPr marL="0" indent="0">
                  <a:buNone/>
                </a:pPr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B8BC1D65-581D-44A2-9853-F307DB89416C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141412" y="1896533"/>
                <a:ext cx="9905999" cy="4876800"/>
              </a:xfrm>
              <a:blipFill>
                <a:blip r:embed="rId2"/>
                <a:stretch>
                  <a:fillRect l="-1231" t="-162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4" name="Table 3">
                <a:extLst>
                  <a:ext uri="{FF2B5EF4-FFF2-40B4-BE49-F238E27FC236}">
                    <a16:creationId xmlns:a16="http://schemas.microsoft.com/office/drawing/2014/main" id="{837CB606-453A-40F5-A43C-7AF17005C186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394948847"/>
                  </p:ext>
                </p:extLst>
              </p:nvPr>
            </p:nvGraphicFramePr>
            <p:xfrm>
              <a:off x="2552593" y="2444230"/>
              <a:ext cx="3983673" cy="1502283"/>
            </p:xfrm>
            <a:graphic>
              <a:graphicData uri="http://schemas.openxmlformats.org/drawingml/2006/table">
                <a:tbl>
                  <a:tblPr firstRow="1" firstCol="1" bandRow="1">
                    <a:tableStyleId>{5C22544A-7EE6-4342-B048-85BDC9FD1C3A}</a:tableStyleId>
                  </a:tblPr>
                  <a:tblGrid>
                    <a:gridCol w="1327891">
                      <a:extLst>
                        <a:ext uri="{9D8B030D-6E8A-4147-A177-3AD203B41FA5}">
                          <a16:colId xmlns:a16="http://schemas.microsoft.com/office/drawing/2014/main" val="239757884"/>
                        </a:ext>
                      </a:extLst>
                    </a:gridCol>
                    <a:gridCol w="1327891">
                      <a:extLst>
                        <a:ext uri="{9D8B030D-6E8A-4147-A177-3AD203B41FA5}">
                          <a16:colId xmlns:a16="http://schemas.microsoft.com/office/drawing/2014/main" val="1712803625"/>
                        </a:ext>
                      </a:extLst>
                    </a:gridCol>
                    <a:gridCol w="1327891">
                      <a:extLst>
                        <a:ext uri="{9D8B030D-6E8A-4147-A177-3AD203B41FA5}">
                          <a16:colId xmlns:a16="http://schemas.microsoft.com/office/drawing/2014/main" val="324377748"/>
                        </a:ext>
                      </a:extLst>
                    </a:gridCol>
                  </a:tblGrid>
                  <a:tr h="403046"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2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600" dirty="0">
                              <a:effectLst/>
                            </a:rPr>
                            <a:t> </a:t>
                          </a:r>
                          <a:endParaRPr lang="en-US" sz="1400" dirty="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2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600" dirty="0">
                              <a:effectLst/>
                            </a:rPr>
                            <a:t>Drug </a:t>
                          </a:r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en-US" sz="1600" i="1">
                                      <a:effectLst/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600">
                                      <a:effectLst/>
                                      <a:latin typeface="Cambria Math" panose="02040503050406030204" pitchFamily="18" charset="0"/>
                                    </a:rPr>
                                    <m:t>𝑋</m:t>
                                  </m:r>
                                </m:e>
                                <m:sub>
                                  <m:r>
                                    <a:rPr lang="en-US" sz="1600">
                                      <a:effectLst/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</m:oMath>
                          </a14:m>
                          <a:endParaRPr lang="en-US" sz="1400" dirty="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2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600">
                              <a:effectLst/>
                            </a:rPr>
                            <a:t>Other drugs</a:t>
                          </a:r>
                          <a:endParaRPr lang="en-US" sz="140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/>
                    </a:tc>
                    <a:extLst>
                      <a:ext uri="{0D108BD9-81ED-4DB2-BD59-A6C34878D82A}">
                        <a16:rowId xmlns:a16="http://schemas.microsoft.com/office/drawing/2014/main" val="4060878809"/>
                      </a:ext>
                    </a:extLst>
                  </a:tr>
                  <a:tr h="441146"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2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600">
                              <a:effectLst/>
                            </a:rPr>
                            <a:t>Effect </a:t>
                          </a:r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en-US" sz="1600" i="1">
                                      <a:effectLst/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600">
                                      <a:effectLst/>
                                      <a:latin typeface="Cambria Math" panose="02040503050406030204" pitchFamily="18" charset="0"/>
                                    </a:rPr>
                                    <m:t>𝑌</m:t>
                                  </m:r>
                                </m:e>
                                <m:sub>
                                  <m:r>
                                    <a:rPr lang="en-US" sz="1600">
                                      <a:effectLst/>
                                      <a:latin typeface="Cambria Math" panose="02040503050406030204" pitchFamily="18" charset="0"/>
                                    </a:rPr>
                                    <m:t>𝑗</m:t>
                                  </m:r>
                                </m:sub>
                              </m:sSub>
                            </m:oMath>
                          </a14:m>
                          <a:endParaRPr lang="en-US" sz="140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2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1600" i="1">
                                        <a:effectLst/>
                                        <a:latin typeface="Cambria Math" panose="02040503050406030204" pitchFamily="18" charset="0"/>
                                        <a:ea typeface="Calibri" panose="020F0502020204030204" pitchFamily="34" charset="0"/>
                                        <a:cs typeface="Times New Roman" panose="020206030504050203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600" i="1">
                                        <a:effectLst/>
                                        <a:latin typeface="Cambria Math" panose="02040503050406030204" pitchFamily="18" charset="0"/>
                                        <a:ea typeface="Calibri" panose="020F0502020204030204" pitchFamily="34" charset="0"/>
                                        <a:cs typeface="Times New Roman" panose="02020603050405020304" pitchFamily="18" charset="0"/>
                                      </a:rPr>
                                      <m:t>𝑛</m:t>
                                    </m:r>
                                  </m:e>
                                  <m:sub>
                                    <m:r>
                                      <a:rPr lang="en-US" sz="1600" i="1">
                                        <a:effectLst/>
                                        <a:latin typeface="Cambria Math" panose="02040503050406030204" pitchFamily="18" charset="0"/>
                                        <a:ea typeface="Calibri" panose="020F0502020204030204" pitchFamily="34" charset="0"/>
                                        <a:cs typeface="Times New Roman" panose="02020603050405020304" pitchFamily="18" charset="0"/>
                                      </a:rPr>
                                      <m:t>11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140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2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1600" i="1">
                                        <a:effectLst/>
                                        <a:latin typeface="Cambria Math" panose="02040503050406030204" pitchFamily="18" charset="0"/>
                                        <a:ea typeface="Calibri" panose="020F0502020204030204" pitchFamily="34" charset="0"/>
                                        <a:cs typeface="Times New Roman" panose="020206030504050203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600" i="1">
                                        <a:effectLst/>
                                        <a:latin typeface="Cambria Math" panose="02040503050406030204" pitchFamily="18" charset="0"/>
                                        <a:ea typeface="Calibri" panose="020F0502020204030204" pitchFamily="34" charset="0"/>
                                        <a:cs typeface="Times New Roman" panose="02020603050405020304" pitchFamily="18" charset="0"/>
                                      </a:rPr>
                                      <m:t>𝑛</m:t>
                                    </m:r>
                                  </m:e>
                                  <m:sub>
                                    <m:r>
                                      <a:rPr lang="en-US" sz="1600" i="1">
                                        <a:effectLst/>
                                        <a:latin typeface="Cambria Math" panose="02040503050406030204" pitchFamily="18" charset="0"/>
                                        <a:ea typeface="Calibri" panose="020F0502020204030204" pitchFamily="34" charset="0"/>
                                        <a:cs typeface="Times New Roman" panose="02020603050405020304" pitchFamily="18" charset="0"/>
                                      </a:rPr>
                                      <m:t>10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140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/>
                    </a:tc>
                    <a:extLst>
                      <a:ext uri="{0D108BD9-81ED-4DB2-BD59-A6C34878D82A}">
                        <a16:rowId xmlns:a16="http://schemas.microsoft.com/office/drawing/2014/main" val="1578450304"/>
                      </a:ext>
                    </a:extLst>
                  </a:tr>
                  <a:tr h="403046"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2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600" dirty="0">
                              <a:effectLst/>
                            </a:rPr>
                            <a:t>Other effects</a:t>
                          </a:r>
                          <a:endParaRPr lang="en-US" sz="1400" dirty="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2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1600" i="1">
                                        <a:effectLst/>
                                        <a:latin typeface="Cambria Math" panose="02040503050406030204" pitchFamily="18" charset="0"/>
                                        <a:ea typeface="Calibri" panose="020F0502020204030204" pitchFamily="34" charset="0"/>
                                        <a:cs typeface="Times New Roman" panose="020206030504050203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600" i="1">
                                        <a:effectLst/>
                                        <a:latin typeface="Cambria Math" panose="02040503050406030204" pitchFamily="18" charset="0"/>
                                        <a:ea typeface="Calibri" panose="020F0502020204030204" pitchFamily="34" charset="0"/>
                                        <a:cs typeface="Times New Roman" panose="02020603050405020304" pitchFamily="18" charset="0"/>
                                      </a:rPr>
                                      <m:t>𝑛</m:t>
                                    </m:r>
                                  </m:e>
                                  <m:sub>
                                    <m:r>
                                      <a:rPr lang="en-US" sz="1600" i="1">
                                        <a:effectLst/>
                                        <a:latin typeface="Cambria Math" panose="02040503050406030204" pitchFamily="18" charset="0"/>
                                        <a:ea typeface="Calibri" panose="020F0502020204030204" pitchFamily="34" charset="0"/>
                                        <a:cs typeface="Times New Roman" panose="02020603050405020304" pitchFamily="18" charset="0"/>
                                      </a:rPr>
                                      <m:t>01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140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2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1600" i="1">
                                        <a:effectLst/>
                                        <a:latin typeface="Cambria Math" panose="02040503050406030204" pitchFamily="18" charset="0"/>
                                        <a:ea typeface="Calibri" panose="020F0502020204030204" pitchFamily="34" charset="0"/>
                                        <a:cs typeface="Times New Roman" panose="020206030504050203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600" i="1">
                                        <a:effectLst/>
                                        <a:latin typeface="Cambria Math" panose="02040503050406030204" pitchFamily="18" charset="0"/>
                                        <a:ea typeface="Calibri" panose="020F0502020204030204" pitchFamily="34" charset="0"/>
                                        <a:cs typeface="Times New Roman" panose="02020603050405020304" pitchFamily="18" charset="0"/>
                                      </a:rPr>
                                      <m:t>𝑛</m:t>
                                    </m:r>
                                  </m:e>
                                  <m:sub>
                                    <m:r>
                                      <a:rPr lang="en-US" sz="1600" i="1">
                                        <a:effectLst/>
                                        <a:latin typeface="Cambria Math" panose="02040503050406030204" pitchFamily="18" charset="0"/>
                                        <a:ea typeface="Calibri" panose="020F0502020204030204" pitchFamily="34" charset="0"/>
                                        <a:cs typeface="Times New Roman" panose="02020603050405020304" pitchFamily="18" charset="0"/>
                                      </a:rPr>
                                      <m:t>00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1400" dirty="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/>
                    </a:tc>
                    <a:extLst>
                      <a:ext uri="{0D108BD9-81ED-4DB2-BD59-A6C34878D82A}">
                        <a16:rowId xmlns:a16="http://schemas.microsoft.com/office/drawing/2014/main" val="3265881060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4" name="Table 3">
                <a:extLst>
                  <a:ext uri="{FF2B5EF4-FFF2-40B4-BE49-F238E27FC236}">
                    <a16:creationId xmlns:a16="http://schemas.microsoft.com/office/drawing/2014/main" id="{837CB606-453A-40F5-A43C-7AF17005C186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394948847"/>
                  </p:ext>
                </p:extLst>
              </p:nvPr>
            </p:nvGraphicFramePr>
            <p:xfrm>
              <a:off x="2552593" y="2444230"/>
              <a:ext cx="3983673" cy="1394397"/>
            </p:xfrm>
            <a:graphic>
              <a:graphicData uri="http://schemas.openxmlformats.org/drawingml/2006/table">
                <a:tbl>
                  <a:tblPr firstRow="1" firstCol="1" bandRow="1">
                    <a:tableStyleId>{5C22544A-7EE6-4342-B048-85BDC9FD1C3A}</a:tableStyleId>
                  </a:tblPr>
                  <a:tblGrid>
                    <a:gridCol w="1327891">
                      <a:extLst>
                        <a:ext uri="{9D8B030D-6E8A-4147-A177-3AD203B41FA5}">
                          <a16:colId xmlns:a16="http://schemas.microsoft.com/office/drawing/2014/main" val="239757884"/>
                        </a:ext>
                      </a:extLst>
                    </a:gridCol>
                    <a:gridCol w="1327891">
                      <a:extLst>
                        <a:ext uri="{9D8B030D-6E8A-4147-A177-3AD203B41FA5}">
                          <a16:colId xmlns:a16="http://schemas.microsoft.com/office/drawing/2014/main" val="1712803625"/>
                        </a:ext>
                      </a:extLst>
                    </a:gridCol>
                    <a:gridCol w="1327891">
                      <a:extLst>
                        <a:ext uri="{9D8B030D-6E8A-4147-A177-3AD203B41FA5}">
                          <a16:colId xmlns:a16="http://schemas.microsoft.com/office/drawing/2014/main" val="324377748"/>
                        </a:ext>
                      </a:extLst>
                    </a:gridCol>
                  </a:tblGrid>
                  <a:tr h="419037"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2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600" dirty="0">
                              <a:effectLst/>
                            </a:rPr>
                            <a:t> </a:t>
                          </a:r>
                          <a:endParaRPr lang="en-US" sz="1400" dirty="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0" marB="0">
                        <a:blipFill>
                          <a:blip r:embed="rId3"/>
                          <a:stretch>
                            <a:fillRect l="-100000" t="-1449" r="-101370" b="-24637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2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600">
                              <a:effectLst/>
                            </a:rPr>
                            <a:t>Other drugs</a:t>
                          </a:r>
                          <a:endParaRPr lang="en-US" sz="140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/>
                    </a:tc>
                    <a:extLst>
                      <a:ext uri="{0D108BD9-81ED-4DB2-BD59-A6C34878D82A}">
                        <a16:rowId xmlns:a16="http://schemas.microsoft.com/office/drawing/2014/main" val="4060878809"/>
                      </a:ext>
                    </a:extLst>
                  </a:tr>
                  <a:tr h="48768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0" marB="0">
                        <a:blipFill>
                          <a:blip r:embed="rId3"/>
                          <a:stretch>
                            <a:fillRect l="-459" t="-86420" r="-202294" b="-10987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0" marB="0">
                        <a:blipFill>
                          <a:blip r:embed="rId3"/>
                          <a:stretch>
                            <a:fillRect l="-100000" t="-86420" r="-101370" b="-10987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0" marB="0">
                        <a:blipFill>
                          <a:blip r:embed="rId3"/>
                          <a:stretch>
                            <a:fillRect l="-200917" t="-86420" r="-1835" b="-10987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578450304"/>
                      </a:ext>
                    </a:extLst>
                  </a:tr>
                  <a:tr h="487680"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2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600" dirty="0">
                              <a:effectLst/>
                            </a:rPr>
                            <a:t>Other effects</a:t>
                          </a:r>
                          <a:endParaRPr lang="en-US" sz="1400" dirty="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0" marB="0">
                        <a:blipFill>
                          <a:blip r:embed="rId3"/>
                          <a:stretch>
                            <a:fillRect l="-100000" t="-188750" r="-101370" b="-1125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0" marB="0">
                        <a:blipFill>
                          <a:blip r:embed="rId3"/>
                          <a:stretch>
                            <a:fillRect l="-200917" t="-188750" r="-1835" b="-1125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265881060"/>
                      </a:ext>
                    </a:extLst>
                  </a:tr>
                </a:tbl>
              </a:graphicData>
            </a:graphic>
          </p:graphicFrame>
        </mc:Fallback>
      </mc:AlternateContent>
      <p:pic>
        <p:nvPicPr>
          <p:cNvPr id="5" name="Picture 4">
            <a:extLst>
              <a:ext uri="{FF2B5EF4-FFF2-40B4-BE49-F238E27FC236}">
                <a16:creationId xmlns:a16="http://schemas.microsoft.com/office/drawing/2014/main" id="{B433C2C6-3924-4E15-BC48-6E21EEDDDD0E}"/>
              </a:ext>
            </a:extLst>
          </p:cNvPr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7566" y="5536353"/>
            <a:ext cx="3564890" cy="1236980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022A23A-0C14-4713-8501-1771A4A43B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DBBBCF-96E2-4298-873E-6CD7757E8737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374854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2C9708-5665-4386-AE3D-05943FAFE5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Methods in the literature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B8BC1D65-581D-44A2-9853-F307DB89416C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1141412" y="1896533"/>
                <a:ext cx="9905999" cy="4876800"/>
              </a:xfrm>
            </p:spPr>
            <p:txBody>
              <a:bodyPr/>
              <a:lstStyle/>
              <a:p>
                <a:r>
                  <a:rPr lang="en-US" dirty="0"/>
                  <a:t>Gamma-Poisson Shrinkage model (GPS)</a:t>
                </a:r>
              </a:p>
              <a:p>
                <a:pPr lvl="1"/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𝑁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𝑖𝑗</m:t>
                        </m:r>
                      </m:sub>
                    </m:sSub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nary>
                      <m:naryPr>
                        <m:chr m:val="∑"/>
                        <m:limLoc m:val="subSup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𝑙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=1</m:t>
                        </m:r>
                      </m:sub>
                      <m:sup>
                        <m:r>
                          <a:rPr lang="en-US" i="1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  <m:e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𝑋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𝑖𝑙</m:t>
                            </m:r>
                          </m:sub>
                        </m:sSub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𝑌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𝑗𝑙</m:t>
                            </m:r>
                          </m:sub>
                        </m:sSub>
                      </m:e>
                    </m:nary>
                  </m:oMath>
                </a14:m>
                <a:r>
                  <a:rPr lang="en-US" dirty="0"/>
                  <a:t> : count of drug </a:t>
                </a:r>
                <a:r>
                  <a:rPr lang="en-US" i="1" dirty="0" err="1"/>
                  <a:t>i</a:t>
                </a:r>
                <a:r>
                  <a:rPr lang="en-US" dirty="0"/>
                  <a:t> and event </a:t>
                </a:r>
                <a:r>
                  <a:rPr lang="en-US" i="1" dirty="0"/>
                  <a:t>j</a:t>
                </a:r>
              </a:p>
              <a:p>
                <a:pPr lvl="1"/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𝑁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𝑖𝑗</m:t>
                        </m:r>
                      </m:sub>
                    </m:sSub>
                    <m:r>
                      <a:rPr lang="en-US" i="1">
                        <a:latin typeface="Cambria Math" panose="02040503050406030204" pitchFamily="18" charset="0"/>
                      </a:rPr>
                      <m:t>~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𝑃𝑜𝑖𝑠𝑠𝑜𝑛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𝜆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𝑖𝑗</m:t>
                            </m:r>
                          </m:sub>
                        </m:sSub>
                        <m:r>
                          <a:rPr lang="en-US" i="1">
                            <a:latin typeface="Cambria Math" panose="02040503050406030204" pitchFamily="18" charset="0"/>
                          </a:rPr>
                          <m:t>∗</m:t>
                        </m:r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𝐸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𝑖𝑗</m:t>
                            </m:r>
                          </m:sub>
                        </m:sSub>
                      </m:e>
                    </m:d>
                  </m:oMath>
                </a14:m>
                <a:endParaRPr lang="en-US" dirty="0"/>
              </a:p>
              <a:p>
                <a:pPr lvl="1"/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𝜆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 ~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𝑚𝑖𝑥𝑡𝑢𝑟𝑒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𝑜𝑓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 2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𝐺𝑎𝑚𝑚𝑎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𝑑𝑖𝑠𝑡𝑟𝑖𝑏𝑢𝑡𝑖𝑜𝑛</m:t>
                    </m:r>
                  </m:oMath>
                </a14:m>
                <a:endParaRPr lang="en-US" dirty="0"/>
              </a:p>
              <a:p>
                <a:pPr lvl="1"/>
                <a:r>
                  <a:rPr lang="en-US" dirty="0"/>
                  <a:t>Use posterior distribution of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𝜆</m:t>
                    </m:r>
                  </m:oMath>
                </a14:m>
                <a:r>
                  <a:rPr lang="en-US" dirty="0"/>
                  <a:t> to raise signal</a:t>
                </a:r>
              </a:p>
              <a:p>
                <a:pPr marL="0" indent="0">
                  <a:buNone/>
                </a:pPr>
                <a:endParaRPr lang="en-US" dirty="0"/>
              </a:p>
              <a:p>
                <a:pPr marL="0" indent="0">
                  <a:buNone/>
                </a:pPr>
                <a:endParaRPr lang="en-US" dirty="0"/>
              </a:p>
              <a:p>
                <a:pPr marL="0" indent="0">
                  <a:buNone/>
                </a:pPr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B8BC1D65-581D-44A2-9853-F307DB89416C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141412" y="1896533"/>
                <a:ext cx="9905999" cy="4876800"/>
              </a:xfrm>
              <a:blipFill>
                <a:blip r:embed="rId2"/>
                <a:stretch>
                  <a:fillRect l="-1231" t="-162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093F558-C7FB-4C57-BCFB-2046E99A71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DBBBCF-96E2-4298-873E-6CD7757E8737}" type="slidenum">
              <a:rPr lang="en-US" smtClean="0"/>
              <a:t>7</a:t>
            </a:fld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8" name="Table 7">
                <a:extLst>
                  <a:ext uri="{FF2B5EF4-FFF2-40B4-BE49-F238E27FC236}">
                    <a16:creationId xmlns:a16="http://schemas.microsoft.com/office/drawing/2014/main" id="{D89471B9-825A-45D4-94F6-CF865441BA50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977986371"/>
                  </p:ext>
                </p:extLst>
              </p:nvPr>
            </p:nvGraphicFramePr>
            <p:xfrm>
              <a:off x="7039926" y="2171499"/>
              <a:ext cx="4560570" cy="1502283"/>
            </p:xfrm>
            <a:graphic>
              <a:graphicData uri="http://schemas.openxmlformats.org/drawingml/2006/table">
                <a:tbl>
                  <a:tblPr firstRow="1" firstCol="1" bandRow="1">
                    <a:tableStyleId>{5C22544A-7EE6-4342-B048-85BDC9FD1C3A}</a:tableStyleId>
                  </a:tblPr>
                  <a:tblGrid>
                    <a:gridCol w="1520190">
                      <a:extLst>
                        <a:ext uri="{9D8B030D-6E8A-4147-A177-3AD203B41FA5}">
                          <a16:colId xmlns:a16="http://schemas.microsoft.com/office/drawing/2014/main" val="239757884"/>
                        </a:ext>
                      </a:extLst>
                    </a:gridCol>
                    <a:gridCol w="1520190">
                      <a:extLst>
                        <a:ext uri="{9D8B030D-6E8A-4147-A177-3AD203B41FA5}">
                          <a16:colId xmlns:a16="http://schemas.microsoft.com/office/drawing/2014/main" val="1712803625"/>
                        </a:ext>
                      </a:extLst>
                    </a:gridCol>
                    <a:gridCol w="1520190">
                      <a:extLst>
                        <a:ext uri="{9D8B030D-6E8A-4147-A177-3AD203B41FA5}">
                          <a16:colId xmlns:a16="http://schemas.microsoft.com/office/drawing/2014/main" val="324377748"/>
                        </a:ext>
                      </a:extLst>
                    </a:gridCol>
                  </a:tblGrid>
                  <a:tr h="0"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2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600" dirty="0">
                              <a:effectLst/>
                            </a:rPr>
                            <a:t> </a:t>
                          </a:r>
                          <a:endParaRPr lang="en-US" sz="1400" dirty="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2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600">
                              <a:effectLst/>
                            </a:rPr>
                            <a:t>Drug </a:t>
                          </a:r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en-US" sz="1600" i="1">
                                      <a:effectLst/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600">
                                      <a:effectLst/>
                                      <a:latin typeface="Cambria Math" panose="02040503050406030204" pitchFamily="18" charset="0"/>
                                    </a:rPr>
                                    <m:t>𝑋</m:t>
                                  </m:r>
                                </m:e>
                                <m:sub>
                                  <m:r>
                                    <a:rPr lang="en-US" sz="1600">
                                      <a:effectLst/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</m:oMath>
                          </a14:m>
                          <a:endParaRPr lang="en-US" sz="140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2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600">
                              <a:effectLst/>
                            </a:rPr>
                            <a:t>Other drugs</a:t>
                          </a:r>
                          <a:endParaRPr lang="en-US" sz="140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/>
                    </a:tc>
                    <a:extLst>
                      <a:ext uri="{0D108BD9-81ED-4DB2-BD59-A6C34878D82A}">
                        <a16:rowId xmlns:a16="http://schemas.microsoft.com/office/drawing/2014/main" val="4060878809"/>
                      </a:ext>
                    </a:extLst>
                  </a:tr>
                  <a:tr h="0"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2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600">
                              <a:effectLst/>
                            </a:rPr>
                            <a:t>Effect </a:t>
                          </a:r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en-US" sz="1600" i="1">
                                      <a:effectLst/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600">
                                      <a:effectLst/>
                                      <a:latin typeface="Cambria Math" panose="02040503050406030204" pitchFamily="18" charset="0"/>
                                    </a:rPr>
                                    <m:t>𝑌</m:t>
                                  </m:r>
                                </m:e>
                                <m:sub>
                                  <m:r>
                                    <a:rPr lang="en-US" sz="1600">
                                      <a:effectLst/>
                                      <a:latin typeface="Cambria Math" panose="02040503050406030204" pitchFamily="18" charset="0"/>
                                    </a:rPr>
                                    <m:t>𝑗</m:t>
                                  </m:r>
                                </m:sub>
                              </m:sSub>
                            </m:oMath>
                          </a14:m>
                          <a:endParaRPr lang="en-US" sz="140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2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600" dirty="0">
                              <a:effectLst/>
                            </a:rPr>
                            <a:t>a</a:t>
                          </a:r>
                          <a:endParaRPr lang="en-US" sz="1400" dirty="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2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600" dirty="0">
                              <a:effectLst/>
                            </a:rPr>
                            <a:t>b</a:t>
                          </a:r>
                          <a:endParaRPr lang="en-US" sz="1400" dirty="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/>
                    </a:tc>
                    <a:extLst>
                      <a:ext uri="{0D108BD9-81ED-4DB2-BD59-A6C34878D82A}">
                        <a16:rowId xmlns:a16="http://schemas.microsoft.com/office/drawing/2014/main" val="1578450304"/>
                      </a:ext>
                    </a:extLst>
                  </a:tr>
                  <a:tr h="0"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2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600">
                              <a:effectLst/>
                            </a:rPr>
                            <a:t>Other effects</a:t>
                          </a:r>
                          <a:endParaRPr lang="en-US" sz="140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2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600" dirty="0">
                              <a:effectLst/>
                            </a:rPr>
                            <a:t>c</a:t>
                          </a:r>
                          <a:endParaRPr lang="en-US" sz="1400" dirty="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2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600" dirty="0">
                              <a:effectLst/>
                            </a:rPr>
                            <a:t>d</a:t>
                          </a:r>
                          <a:endParaRPr lang="en-US" sz="1400" dirty="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/>
                    </a:tc>
                    <a:extLst>
                      <a:ext uri="{0D108BD9-81ED-4DB2-BD59-A6C34878D82A}">
                        <a16:rowId xmlns:a16="http://schemas.microsoft.com/office/drawing/2014/main" val="3265881060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8" name="Table 7">
                <a:extLst>
                  <a:ext uri="{FF2B5EF4-FFF2-40B4-BE49-F238E27FC236}">
                    <a16:creationId xmlns:a16="http://schemas.microsoft.com/office/drawing/2014/main" id="{D89471B9-825A-45D4-94F6-CF865441BA50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977986371"/>
                  </p:ext>
                </p:extLst>
              </p:nvPr>
            </p:nvGraphicFramePr>
            <p:xfrm>
              <a:off x="7039926" y="2171499"/>
              <a:ext cx="4560570" cy="1509141"/>
            </p:xfrm>
            <a:graphic>
              <a:graphicData uri="http://schemas.openxmlformats.org/drawingml/2006/table">
                <a:tbl>
                  <a:tblPr firstRow="1" firstCol="1" bandRow="1">
                    <a:tableStyleId>{5C22544A-7EE6-4342-B048-85BDC9FD1C3A}</a:tableStyleId>
                  </a:tblPr>
                  <a:tblGrid>
                    <a:gridCol w="1520190">
                      <a:extLst>
                        <a:ext uri="{9D8B030D-6E8A-4147-A177-3AD203B41FA5}">
                          <a16:colId xmlns:a16="http://schemas.microsoft.com/office/drawing/2014/main" val="239757884"/>
                        </a:ext>
                      </a:extLst>
                    </a:gridCol>
                    <a:gridCol w="1520190">
                      <a:extLst>
                        <a:ext uri="{9D8B030D-6E8A-4147-A177-3AD203B41FA5}">
                          <a16:colId xmlns:a16="http://schemas.microsoft.com/office/drawing/2014/main" val="1712803625"/>
                        </a:ext>
                      </a:extLst>
                    </a:gridCol>
                    <a:gridCol w="1520190">
                      <a:extLst>
                        <a:ext uri="{9D8B030D-6E8A-4147-A177-3AD203B41FA5}">
                          <a16:colId xmlns:a16="http://schemas.microsoft.com/office/drawing/2014/main" val="324377748"/>
                        </a:ext>
                      </a:extLst>
                    </a:gridCol>
                  </a:tblGrid>
                  <a:tr h="487680"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2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600" dirty="0">
                              <a:effectLst/>
                            </a:rPr>
                            <a:t> </a:t>
                          </a:r>
                          <a:endParaRPr lang="en-US" sz="1400" dirty="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0" marB="0">
                        <a:blipFill>
                          <a:blip r:embed="rId3"/>
                          <a:stretch>
                            <a:fillRect l="-100803" t="-1250" r="-102410" b="-22125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2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600">
                              <a:effectLst/>
                            </a:rPr>
                            <a:t>Other drugs</a:t>
                          </a:r>
                          <a:endParaRPr lang="en-US" sz="140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/>
                    </a:tc>
                    <a:extLst>
                      <a:ext uri="{0D108BD9-81ED-4DB2-BD59-A6C34878D82A}">
                        <a16:rowId xmlns:a16="http://schemas.microsoft.com/office/drawing/2014/main" val="4060878809"/>
                      </a:ext>
                    </a:extLst>
                  </a:tr>
                  <a:tr h="533781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0" marB="0">
                        <a:blipFill>
                          <a:blip r:embed="rId3"/>
                          <a:stretch>
                            <a:fillRect l="-400" t="-92045" r="-201600" b="-10113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2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600" dirty="0">
                              <a:effectLst/>
                            </a:rPr>
                            <a:t>a</a:t>
                          </a:r>
                          <a:endParaRPr lang="en-US" sz="1400" dirty="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2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600" dirty="0">
                              <a:effectLst/>
                            </a:rPr>
                            <a:t>b</a:t>
                          </a:r>
                          <a:endParaRPr lang="en-US" sz="1400" dirty="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/>
                    </a:tc>
                    <a:extLst>
                      <a:ext uri="{0D108BD9-81ED-4DB2-BD59-A6C34878D82A}">
                        <a16:rowId xmlns:a16="http://schemas.microsoft.com/office/drawing/2014/main" val="1578450304"/>
                      </a:ext>
                    </a:extLst>
                  </a:tr>
                  <a:tr h="487680"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2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600">
                              <a:effectLst/>
                            </a:rPr>
                            <a:t>Other effects</a:t>
                          </a:r>
                          <a:endParaRPr lang="en-US" sz="140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2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600" dirty="0">
                              <a:effectLst/>
                            </a:rPr>
                            <a:t>c</a:t>
                          </a:r>
                          <a:endParaRPr lang="en-US" sz="1400" dirty="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2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600" dirty="0">
                              <a:effectLst/>
                            </a:rPr>
                            <a:t>d</a:t>
                          </a:r>
                          <a:endParaRPr lang="en-US" sz="1400" dirty="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/>
                    </a:tc>
                    <a:extLst>
                      <a:ext uri="{0D108BD9-81ED-4DB2-BD59-A6C34878D82A}">
                        <a16:rowId xmlns:a16="http://schemas.microsoft.com/office/drawing/2014/main" val="3265881060"/>
                      </a:ext>
                    </a:extLst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70550224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2C9708-5665-4386-AE3D-05943FAFE5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Methods in the literature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8BC1D65-581D-44A2-9853-F307DB89416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41412" y="1896533"/>
            <a:ext cx="9905999" cy="4876800"/>
          </a:xfrm>
        </p:spPr>
        <p:txBody>
          <a:bodyPr/>
          <a:lstStyle/>
          <a:p>
            <a:r>
              <a:rPr lang="en-US" dirty="0"/>
              <a:t>Disproportionality analysis:</a:t>
            </a:r>
          </a:p>
          <a:p>
            <a:pPr lvl="1"/>
            <a:r>
              <a:rPr lang="en-US" dirty="0"/>
              <a:t>Frequentist: PRR and ROR</a:t>
            </a:r>
          </a:p>
          <a:p>
            <a:pPr lvl="1"/>
            <a:r>
              <a:rPr lang="en-US" dirty="0"/>
              <a:t>Bayesian: BCPNN and GPS</a:t>
            </a:r>
          </a:p>
          <a:p>
            <a:r>
              <a:rPr lang="en-US" dirty="0"/>
              <a:t>Going multivariate:</a:t>
            </a:r>
          </a:p>
          <a:p>
            <a:pPr lvl="1"/>
            <a:r>
              <a:rPr lang="en-US" dirty="0"/>
              <a:t>Reason: multi-</a:t>
            </a:r>
            <a:r>
              <a:rPr lang="en-US" dirty="0" err="1"/>
              <a:t>pharmarcy</a:t>
            </a: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CCF0B226-9C6B-4E15-B332-1106CCE64DFE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093484081"/>
              </p:ext>
            </p:extLst>
          </p:nvPr>
        </p:nvGraphicFramePr>
        <p:xfrm>
          <a:off x="1141412" y="4490451"/>
          <a:ext cx="10522017" cy="528180"/>
        </p:xfrm>
        <a:graphic>
          <a:graphicData uri="http://schemas.openxmlformats.org/drawingml/2006/table">
            <a:tbl>
              <a:tblPr>
                <a:tableStyleId>{7DF18680-E054-41AD-8BC1-D1AEF772440D}</a:tableStyleId>
              </a:tblPr>
              <a:tblGrid>
                <a:gridCol w="956547">
                  <a:extLst>
                    <a:ext uri="{9D8B030D-6E8A-4147-A177-3AD203B41FA5}">
                      <a16:colId xmlns:a16="http://schemas.microsoft.com/office/drawing/2014/main" val="3203117244"/>
                    </a:ext>
                  </a:extLst>
                </a:gridCol>
                <a:gridCol w="956547">
                  <a:extLst>
                    <a:ext uri="{9D8B030D-6E8A-4147-A177-3AD203B41FA5}">
                      <a16:colId xmlns:a16="http://schemas.microsoft.com/office/drawing/2014/main" val="3460838584"/>
                    </a:ext>
                  </a:extLst>
                </a:gridCol>
                <a:gridCol w="956547">
                  <a:extLst>
                    <a:ext uri="{9D8B030D-6E8A-4147-A177-3AD203B41FA5}">
                      <a16:colId xmlns:a16="http://schemas.microsoft.com/office/drawing/2014/main" val="2662129217"/>
                    </a:ext>
                  </a:extLst>
                </a:gridCol>
                <a:gridCol w="956547">
                  <a:extLst>
                    <a:ext uri="{9D8B030D-6E8A-4147-A177-3AD203B41FA5}">
                      <a16:colId xmlns:a16="http://schemas.microsoft.com/office/drawing/2014/main" val="3309985742"/>
                    </a:ext>
                  </a:extLst>
                </a:gridCol>
                <a:gridCol w="956547">
                  <a:extLst>
                    <a:ext uri="{9D8B030D-6E8A-4147-A177-3AD203B41FA5}">
                      <a16:colId xmlns:a16="http://schemas.microsoft.com/office/drawing/2014/main" val="1553386315"/>
                    </a:ext>
                  </a:extLst>
                </a:gridCol>
                <a:gridCol w="956547">
                  <a:extLst>
                    <a:ext uri="{9D8B030D-6E8A-4147-A177-3AD203B41FA5}">
                      <a16:colId xmlns:a16="http://schemas.microsoft.com/office/drawing/2014/main" val="872164707"/>
                    </a:ext>
                  </a:extLst>
                </a:gridCol>
                <a:gridCol w="956547">
                  <a:extLst>
                    <a:ext uri="{9D8B030D-6E8A-4147-A177-3AD203B41FA5}">
                      <a16:colId xmlns:a16="http://schemas.microsoft.com/office/drawing/2014/main" val="1265263116"/>
                    </a:ext>
                  </a:extLst>
                </a:gridCol>
                <a:gridCol w="956547">
                  <a:extLst>
                    <a:ext uri="{9D8B030D-6E8A-4147-A177-3AD203B41FA5}">
                      <a16:colId xmlns:a16="http://schemas.microsoft.com/office/drawing/2014/main" val="277722639"/>
                    </a:ext>
                  </a:extLst>
                </a:gridCol>
                <a:gridCol w="956547">
                  <a:extLst>
                    <a:ext uri="{9D8B030D-6E8A-4147-A177-3AD203B41FA5}">
                      <a16:colId xmlns:a16="http://schemas.microsoft.com/office/drawing/2014/main" val="2490104647"/>
                    </a:ext>
                  </a:extLst>
                </a:gridCol>
                <a:gridCol w="956547">
                  <a:extLst>
                    <a:ext uri="{9D8B030D-6E8A-4147-A177-3AD203B41FA5}">
                      <a16:colId xmlns:a16="http://schemas.microsoft.com/office/drawing/2014/main" val="4140074481"/>
                    </a:ext>
                  </a:extLst>
                </a:gridCol>
                <a:gridCol w="956547">
                  <a:extLst>
                    <a:ext uri="{9D8B030D-6E8A-4147-A177-3AD203B41FA5}">
                      <a16:colId xmlns:a16="http://schemas.microsoft.com/office/drawing/2014/main" val="27023996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dirty="0" err="1">
                          <a:effectLst/>
                        </a:rPr>
                        <a:t>primaryid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dirty="0">
                          <a:effectLst/>
                        </a:rPr>
                        <a:t>D1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dirty="0">
                          <a:effectLst/>
                        </a:rPr>
                        <a:t>D2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dirty="0">
                          <a:effectLst/>
                        </a:rPr>
                        <a:t>D3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dirty="0">
                          <a:effectLst/>
                        </a:rPr>
                        <a:t>…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dirty="0" err="1">
                          <a:effectLst/>
                        </a:rPr>
                        <a:t>Dp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>
                          <a:effectLst/>
                        </a:rPr>
                        <a:t>AE1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dirty="0">
                          <a:effectLst/>
                        </a:rPr>
                        <a:t>AE2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dirty="0">
                          <a:effectLst/>
                        </a:rPr>
                        <a:t>AE3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dirty="0">
                          <a:effectLst/>
                        </a:rPr>
                        <a:t>…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dirty="0" err="1">
                          <a:effectLst/>
                        </a:rPr>
                        <a:t>Aeq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1871503369"/>
                  </a:ext>
                </a:extLst>
              </a:tr>
              <a:tr h="30847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</a:rPr>
                        <a:t>88438052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</a:rPr>
                        <a:t>1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</a:rPr>
                        <a:t>0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</a:rPr>
                        <a:t>1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</a:rPr>
                        <a:t>…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</a:rPr>
                        <a:t>0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</a:rPr>
                        <a:t>1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</a:rPr>
                        <a:t>0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</a:rPr>
                        <a:t>0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</a:rPr>
                        <a:t>…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</a:rPr>
                        <a:t>0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1863486336"/>
                  </a:ext>
                </a:extLst>
              </a:tr>
            </a:tbl>
          </a:graphicData>
        </a:graphic>
      </p:graphicFrame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C3E58A0-BEF5-4121-A527-C4A76098C9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DBBBCF-96E2-4298-873E-6CD7757E8737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331171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2C9708-5665-4386-AE3D-05943FAFE5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Methods in the literature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B8BC1D65-581D-44A2-9853-F307DB89416C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1141412" y="1896533"/>
                <a:ext cx="9905999" cy="4876800"/>
              </a:xfrm>
            </p:spPr>
            <p:txBody>
              <a:bodyPr/>
              <a:lstStyle/>
              <a:p>
                <a:r>
                  <a:rPr lang="en-US" dirty="0"/>
                  <a:t>Logistic Regression (LR):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latin typeface="Cambria Math" panose="02040503050406030204" pitchFamily="18" charset="0"/>
                        </a:rPr>
                        <m:t>𝑙𝑜𝑔𝑖𝑡</m:t>
                      </m:r>
                      <m:d>
                        <m:d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𝑃</m:t>
                          </m:r>
                          <m:d>
                            <m:d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𝑌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𝑗</m:t>
                                  </m:r>
                                </m:sub>
                              </m:s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=1</m:t>
                              </m:r>
                            </m:e>
                          </m:d>
                        </m:e>
                      </m:d>
                      <m:r>
                        <a:rPr lang="en-US" i="1">
                          <a:latin typeface="Cambria Math" panose="02040503050406030204" pitchFamily="18" charset="0"/>
                        </a:rPr>
                        <m:t>=</m:t>
                      </m:r>
                      <m:func>
                        <m:func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>
                              <a:latin typeface="Cambria Math" panose="02040503050406030204" pitchFamily="18" charset="0"/>
                            </a:rPr>
                            <m:t>log</m:t>
                          </m:r>
                        </m:fName>
                        <m:e>
                          <m:d>
                            <m:d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𝑃</m:t>
                                  </m:r>
                                  <m:d>
                                    <m:dPr>
                                      <m:ctrlP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sSub>
                                        <m:sSubPr>
                                          <m:ctrlPr>
                                            <a:rPr lang="en-US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i="1">
                                              <a:latin typeface="Cambria Math" panose="02040503050406030204" pitchFamily="18" charset="0"/>
                                            </a:rPr>
                                            <m:t>𝑌</m:t>
                                          </m:r>
                                        </m:e>
                                        <m:sub>
                                          <m:r>
                                            <a:rPr lang="en-US" i="1">
                                              <a:latin typeface="Cambria Math" panose="02040503050406030204" pitchFamily="18" charset="0"/>
                                            </a:rPr>
                                            <m:t>𝑗</m:t>
                                          </m:r>
                                        </m:sub>
                                      </m:sSub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=1</m:t>
                                      </m:r>
                                    </m:e>
                                  </m:d>
                                </m:num>
                                <m:den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1−</m:t>
                                  </m:r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𝑃</m:t>
                                  </m:r>
                                  <m:d>
                                    <m:dPr>
                                      <m:ctrlP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sSub>
                                        <m:sSubPr>
                                          <m:ctrlPr>
                                            <a:rPr lang="en-US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i="1">
                                              <a:latin typeface="Cambria Math" panose="02040503050406030204" pitchFamily="18" charset="0"/>
                                            </a:rPr>
                                            <m:t>𝑌</m:t>
                                          </m:r>
                                        </m:e>
                                        <m:sub>
                                          <m:r>
                                            <a:rPr lang="en-US" i="1">
                                              <a:latin typeface="Cambria Math" panose="02040503050406030204" pitchFamily="18" charset="0"/>
                                            </a:rPr>
                                            <m:t>𝑗</m:t>
                                          </m:r>
                                        </m:sub>
                                      </m:sSub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=1</m:t>
                                      </m:r>
                                    </m:e>
                                  </m:d>
                                </m:den>
                              </m:f>
                            </m:e>
                          </m:d>
                        </m:e>
                      </m:func>
                      <m:r>
                        <a:rPr lang="en-US" i="1">
                          <a:latin typeface="Cambria Math" panose="02040503050406030204" pitchFamily="18" charset="0"/>
                        </a:rPr>
                        <m:t>=∑</m:t>
                      </m:r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𝛽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  <a:p>
                <a:r>
                  <a:rPr lang="en-US" dirty="0"/>
                  <a:t>Regression-adjusted Gamma-Poisson Shrinkage Model (RGPS):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𝑖𝑗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∑</m:t>
                              </m:r>
                              <m:sSub>
                                <m:sSub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𝛽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𝑙</m:t>
                                  </m:r>
                                </m:sub>
                              </m:sSub>
                              <m:sSub>
                                <m:sSub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𝑋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𝑙</m:t>
                                  </m:r>
                                </m:sub>
                              </m:s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∑</m:t>
                              </m:r>
                              <m:sSub>
                                <m:sSub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𝛽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  <m:sSub>
                                <m:sSub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𝑋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</m:sup>
                          </m:sSup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1+</m:t>
                          </m:r>
                          <m:sSup>
                            <m:sSup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∑</m:t>
                              </m:r>
                              <m:sSub>
                                <m:sSub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𝛽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𝑙</m:t>
                                  </m:r>
                                </m:sub>
                              </m:sSub>
                              <m:sSub>
                                <m:sSub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𝑋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𝑙</m:t>
                                  </m:r>
                                </m:sub>
                              </m:s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−∑</m:t>
                              </m:r>
                              <m:sSub>
                                <m:sSub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𝛽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  <m:sSub>
                                <m:sSub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𝑋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</m:sup>
                          </m:sSup>
                        </m:den>
                      </m:f>
                    </m:oMath>
                  </m:oMathPara>
                </a14:m>
                <a:endParaRPr lang="en-US" dirty="0"/>
              </a:p>
              <a:p>
                <a:pPr marL="0" indent="0">
                  <a:buNone/>
                </a:pPr>
                <a:r>
                  <a:rPr lang="en-US" dirty="0"/>
                  <a:t>Then regular GPS</a:t>
                </a:r>
              </a:p>
              <a:p>
                <a:pPr marL="0" indent="0">
                  <a:buNone/>
                </a:pPr>
                <a:endParaRPr lang="en-US" dirty="0"/>
              </a:p>
              <a:p>
                <a:pPr marL="0" indent="0">
                  <a:buNone/>
                </a:pPr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B8BC1D65-581D-44A2-9853-F307DB89416C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141412" y="1896533"/>
                <a:ext cx="9905999" cy="4876800"/>
              </a:xfrm>
              <a:blipFill>
                <a:blip r:embed="rId2"/>
                <a:stretch>
                  <a:fillRect l="-1231" t="-162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F60AE81-E813-451B-9375-990AB678AC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DBBBCF-96E2-4298-873E-6CD7757E8737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577995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AE0DE4-7472-42FC-BE3C-9911467738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Methods in (OTHER) literature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BC1B2211-9AFF-4430-9958-120C4EF1DDCC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1141412" y="2249486"/>
                <a:ext cx="9905999" cy="4488197"/>
              </a:xfrm>
            </p:spPr>
            <p:txBody>
              <a:bodyPr/>
              <a:lstStyle/>
              <a:p>
                <a:r>
                  <a:rPr lang="en-US" dirty="0"/>
                  <a:t>Need improvement: drug interaction</a:t>
                </a:r>
              </a:p>
              <a:p>
                <a:r>
                  <a:rPr lang="en-US" dirty="0"/>
                  <a:t>Borrowed ideas from Genome-wide Association Study:</a:t>
                </a:r>
              </a:p>
              <a:p>
                <a:pPr lvl="1"/>
                <a:r>
                  <a:rPr lang="en-US" dirty="0"/>
                  <a:t>Random Forests: rank drugs by variable important</a:t>
                </a:r>
              </a:p>
              <a:p>
                <a:pPr lvl="1"/>
                <a:endParaRPr lang="en-US" dirty="0"/>
              </a:p>
              <a:p>
                <a:pPr lvl="1"/>
                <a:endParaRPr lang="en-US" dirty="0"/>
              </a:p>
              <a:p>
                <a:pPr lvl="1"/>
                <a:r>
                  <a:rPr lang="en-US" dirty="0"/>
                  <a:t>Monte Carlo Logic Regression:</a:t>
                </a:r>
              </a:p>
              <a:p>
                <a:pPr marL="457200" lvl="1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latin typeface="Cambria Math" panose="02040503050406030204" pitchFamily="18" charset="0"/>
                        </a:rPr>
                        <m:t>𝑙𝑜𝑔𝑖𝑡</m:t>
                      </m:r>
                      <m:d>
                        <m:d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𝑃</m:t>
                          </m:r>
                          <m:d>
                            <m:d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𝑌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𝑗</m:t>
                                  </m:r>
                                </m:sub>
                              </m:s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=1</m:t>
                              </m:r>
                            </m:e>
                          </m:d>
                        </m:e>
                      </m:d>
                      <m:r>
                        <a:rPr lang="en-US" i="1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𝛽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en-US" i="1">
                          <a:latin typeface="Cambria Math" panose="02040503050406030204" pitchFamily="18" charset="0"/>
                        </a:rPr>
                        <m:t>+</m:t>
                      </m:r>
                      <m:nary>
                        <m:naryPr>
                          <m:chr m:val="∑"/>
                          <m:limLoc m:val="undOvr"/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𝐾</m:t>
                          </m:r>
                        </m:sup>
                        <m:e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𝛽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𝐿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e>
                      </m:nary>
                    </m:oMath>
                  </m:oMathPara>
                </a14:m>
                <a:endParaRPr lang="en-US" dirty="0"/>
              </a:p>
              <a:p>
                <a:pPr marL="457200" lvl="1" indent="0">
                  <a:buNone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𝐿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𝐼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𝑋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=1 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𝑎𝑛𝑑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𝑋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=1</m:t>
                        </m:r>
                      </m:e>
                    </m:d>
                  </m:oMath>
                </a14:m>
                <a:r>
                  <a:rPr lang="en-US" dirty="0"/>
                  <a:t> or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𝐿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𝐼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(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𝑋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US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≠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1 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𝑎𝑛𝑑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 </m:t>
                        </m:r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𝑋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  <m:r>
                          <a:rPr lang="en-US" i="1">
                            <a:latin typeface="Cambria Math" panose="02040503050406030204" pitchFamily="18" charset="0"/>
                          </a:rPr>
                          <m:t>=1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𝑜𝑟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 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≠1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dirty="0"/>
              </a:p>
              <a:p>
                <a:pPr marL="457200" lvl="1" indent="0">
                  <a:buNone/>
                </a:pPr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BC1B2211-9AFF-4430-9958-120C4EF1DDCC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141412" y="2249486"/>
                <a:ext cx="9905999" cy="4488197"/>
              </a:xfrm>
              <a:blipFill>
                <a:blip r:embed="rId2"/>
                <a:stretch>
                  <a:fillRect l="-1231" t="-176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82B02E9-D2CD-4B51-A98F-C5B0A71A3D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DBBBCF-96E2-4298-873E-6CD7757E8737}" type="slidenum">
              <a:rPr lang="en-US" smtClean="0"/>
              <a:t>10</a:t>
            </a:fld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9A8DF6C-3B3E-4B4E-803F-DD8F750742F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58892" y="1879600"/>
            <a:ext cx="2834857" cy="28781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124774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AE0DE4-7472-42FC-BE3C-9911467738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testing bed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C1B2211-9AFF-4430-9958-120C4EF1DDC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41412" y="2249486"/>
            <a:ext cx="9905999" cy="4488197"/>
          </a:xfrm>
        </p:spPr>
        <p:txBody>
          <a:bodyPr/>
          <a:lstStyle/>
          <a:p>
            <a:r>
              <a:rPr lang="en-US" dirty="0"/>
              <a:t>Observational Medical Outcomes Partnership (OMOP) Gold Standard</a:t>
            </a:r>
          </a:p>
          <a:p>
            <a:pPr lvl="1"/>
            <a:r>
              <a:rPr lang="en-US" dirty="0"/>
              <a:t>Made by expert consensus</a:t>
            </a:r>
          </a:p>
          <a:p>
            <a:pPr lvl="1"/>
            <a:r>
              <a:rPr lang="en-US" dirty="0"/>
              <a:t>165 positive controls</a:t>
            </a:r>
          </a:p>
          <a:p>
            <a:pPr lvl="1"/>
            <a:r>
              <a:rPr lang="en-US" dirty="0"/>
              <a:t>233 negative controls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28EEDBD-A80D-4C75-A8E0-A3165750D8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DBBBCF-96E2-4298-873E-6CD7757E8737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654326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4ACA81-585D-4026-AEAB-C26CBB7E83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1413" y="618518"/>
            <a:ext cx="9905998" cy="1478570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06C8116D-501A-4367-A337-C91A9155F15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192000" cy="6904027"/>
          </a:xfrm>
        </p:spPr>
      </p:pic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CD52D84-D924-453E-AEDA-93344ACDFD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DBBBCF-96E2-4298-873E-6CD7757E8737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136846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D3A79B-FBCD-40A3-A704-D79DE5AA28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D3722061-59B6-4EEB-9E4C-7B221779A07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3A7278C-76FF-4850-933A-42BFA2997B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DBBBCF-96E2-4298-873E-6CD7757E8737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589291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2F134A-8D66-4AC8-B925-C83CF7D0BD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CBCF29F0-0999-4868-BE2D-6730065665C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952" cy="6858000"/>
          </a:xfr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1E1BD3D-0437-4012-8051-DD556E0C92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DBBBCF-96E2-4298-873E-6CD7757E8737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280082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00DB11-D25C-4B66-9BA8-0C3EDC2C70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CE8ECBEB-CBB0-4D48-A271-D7B247831A2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952" cy="6858000"/>
          </a:xfr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660C8E1-590C-4BB9-8ED5-7F6D49F838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DBBBCF-96E2-4298-873E-6CD7757E8737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977052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49866E-427B-4743-B430-F3B341BDFE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E62D4A42-7AC1-409C-9B94-0CB1224444D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" y="0"/>
            <a:ext cx="12188952" cy="6858000"/>
          </a:xfr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B1DCF8D-20A2-465E-BCF5-95422BE4B1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DBBBCF-96E2-4298-873E-6CD7757E8737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057934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A3CD6195-D2F4-488B-98A6-96E277EEDAB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55165635"/>
              </p:ext>
            </p:extLst>
          </p:nvPr>
        </p:nvGraphicFramePr>
        <p:xfrm>
          <a:off x="0" y="2431625"/>
          <a:ext cx="6400800" cy="442703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00400">
                  <a:extLst>
                    <a:ext uri="{9D8B030D-6E8A-4147-A177-3AD203B41FA5}">
                      <a16:colId xmlns:a16="http://schemas.microsoft.com/office/drawing/2014/main" val="3059909032"/>
                    </a:ext>
                  </a:extLst>
                </a:gridCol>
                <a:gridCol w="3200400">
                  <a:extLst>
                    <a:ext uri="{9D8B030D-6E8A-4147-A177-3AD203B41FA5}">
                      <a16:colId xmlns:a16="http://schemas.microsoft.com/office/drawing/2014/main" val="2039606937"/>
                    </a:ext>
                  </a:extLst>
                </a:gridCol>
              </a:tblGrid>
              <a:tr h="422779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Method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AUC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34052979"/>
                  </a:ext>
                </a:extLst>
              </a:tr>
              <a:tr h="493012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highlight>
                            <a:srgbClr val="00FFFF"/>
                          </a:highlight>
                          <a:latin typeface="Times New Roman" panose="02020603050405020304" pitchFamily="18" charset="0"/>
                        </a:rPr>
                        <a:t>RGPS</a:t>
                      </a: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0" i="0" u="none" strike="noStrike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0.7091</a:t>
                      </a: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1923939445"/>
                  </a:ext>
                </a:extLst>
              </a:tr>
              <a:tr h="493012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highlight>
                            <a:srgbClr val="FFFF00"/>
                          </a:highlight>
                          <a:latin typeface="Times New Roman" panose="02020603050405020304" pitchFamily="18" charset="0"/>
                        </a:rPr>
                        <a:t>BCPNN</a:t>
                      </a: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0" i="0" u="none" strike="noStrike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0.6939</a:t>
                      </a: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1013141072"/>
                  </a:ext>
                </a:extLst>
              </a:tr>
              <a:tr h="493012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highlight>
                            <a:srgbClr val="FFFF00"/>
                          </a:highlight>
                          <a:latin typeface="Times New Roman" panose="02020603050405020304" pitchFamily="18" charset="0"/>
                        </a:rPr>
                        <a:t>GPS</a:t>
                      </a: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0" i="0" u="none" strike="noStrike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0.6803</a:t>
                      </a: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3152447566"/>
                  </a:ext>
                </a:extLst>
              </a:tr>
              <a:tr h="493012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highlight>
                            <a:srgbClr val="800080"/>
                          </a:highlight>
                          <a:latin typeface="Times New Roman" panose="02020603050405020304" pitchFamily="18" charset="0"/>
                        </a:rPr>
                        <a:t>ROR</a:t>
                      </a: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0" i="0" u="none" strike="noStrike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0.6653</a:t>
                      </a: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1839201094"/>
                  </a:ext>
                </a:extLst>
              </a:tr>
              <a:tr h="504930">
                <a:tc>
                  <a:txBody>
                    <a:bodyPr/>
                    <a:lstStyle/>
                    <a:p>
                      <a:pPr marL="0" marR="0" algn="ctr" defTabSz="914400" rtl="0" eaLnBrk="1" fontAlgn="b" latinLnBrk="0" hangingPunct="1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0" i="0" u="none" strike="noStrike" kern="1200" dirty="0">
                          <a:solidFill>
                            <a:srgbClr val="000000"/>
                          </a:solidFill>
                          <a:effectLst/>
                          <a:highlight>
                            <a:srgbClr val="00FFFF"/>
                          </a:highlight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Logistic Reg</a:t>
                      </a: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0" i="0" u="none" strike="noStrike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0.6604</a:t>
                      </a: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3548949219"/>
                  </a:ext>
                </a:extLst>
              </a:tr>
              <a:tr h="493012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highlight>
                            <a:srgbClr val="800080"/>
                          </a:highlight>
                          <a:latin typeface="Times New Roman" panose="02020603050405020304" pitchFamily="18" charset="0"/>
                        </a:rPr>
                        <a:t>PRR</a:t>
                      </a: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0" i="0" u="none" strike="noStrike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0.6514</a:t>
                      </a: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1532738736"/>
                  </a:ext>
                </a:extLst>
              </a:tr>
              <a:tr h="493012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highlight>
                            <a:srgbClr val="808000"/>
                          </a:highlight>
                          <a:latin typeface="Times New Roman" panose="02020603050405020304" pitchFamily="18" charset="0"/>
                        </a:rPr>
                        <a:t>MC Logic Reg</a:t>
                      </a: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0" i="0" u="none" strike="noStrike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0.5850</a:t>
                      </a: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602837375"/>
                  </a:ext>
                </a:extLst>
              </a:tr>
              <a:tr h="54125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highlight>
                            <a:srgbClr val="808000"/>
                          </a:highlight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Random Forests</a:t>
                      </a:r>
                      <a:endParaRPr lang="en-US" sz="1800" dirty="0">
                        <a:effectLst/>
                        <a:highlight>
                          <a:srgbClr val="808000"/>
                        </a:highligh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0" i="0" u="none" strike="noStrike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0.5208</a:t>
                      </a: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622988498"/>
                  </a:ext>
                </a:extLst>
              </a:tr>
            </a:tbl>
          </a:graphicData>
        </a:graphic>
      </p:graphicFrame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AC151D81-E6FE-4F7C-9194-09EA275AA1A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91023081"/>
              </p:ext>
            </p:extLst>
          </p:nvPr>
        </p:nvGraphicFramePr>
        <p:xfrm>
          <a:off x="6646332" y="2431626"/>
          <a:ext cx="5545668" cy="442637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72834">
                  <a:extLst>
                    <a:ext uri="{9D8B030D-6E8A-4147-A177-3AD203B41FA5}">
                      <a16:colId xmlns:a16="http://schemas.microsoft.com/office/drawing/2014/main" val="4027295554"/>
                    </a:ext>
                  </a:extLst>
                </a:gridCol>
                <a:gridCol w="2772834">
                  <a:extLst>
                    <a:ext uri="{9D8B030D-6E8A-4147-A177-3AD203B41FA5}">
                      <a16:colId xmlns:a16="http://schemas.microsoft.com/office/drawing/2014/main" val="3719280526"/>
                    </a:ext>
                  </a:extLst>
                </a:gridCol>
              </a:tblGrid>
              <a:tr h="408540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Method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Computing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77850470"/>
                  </a:ext>
                </a:extLst>
              </a:tr>
              <a:tr h="502229">
                <a:tc>
                  <a:txBody>
                    <a:bodyPr/>
                    <a:lstStyle/>
                    <a:p>
                      <a:pPr marL="0" marR="0" algn="ctr" defTabSz="914400" rtl="0" eaLnBrk="1" fontAlgn="b" latinLnBrk="0" hangingPunct="1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0" i="0" u="none" strike="noStrike" kern="1200" dirty="0">
                          <a:solidFill>
                            <a:srgbClr val="000000"/>
                          </a:solidFill>
                          <a:effectLst/>
                          <a:highlight>
                            <a:srgbClr val="00FFFF"/>
                          </a:highlight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Logistic Reg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 defTabSz="914400" rtl="0" eaLnBrk="1" fontAlgn="b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8.04 minutes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45714430"/>
                  </a:ext>
                </a:extLst>
              </a:tr>
              <a:tr h="502229">
                <a:tc>
                  <a:txBody>
                    <a:bodyPr/>
                    <a:lstStyle/>
                    <a:p>
                      <a:pPr marL="0" marR="0" algn="ctr" defTabSz="914400" rtl="0" eaLnBrk="1" fontAlgn="b" latinLnBrk="0" hangingPunct="1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0" i="0" u="none" strike="noStrike" kern="1200" dirty="0">
                          <a:solidFill>
                            <a:srgbClr val="000000"/>
                          </a:solidFill>
                          <a:effectLst/>
                          <a:highlight>
                            <a:srgbClr val="800080"/>
                          </a:highlight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PRR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 defTabSz="914400" rtl="0" eaLnBrk="1" fontAlgn="b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12.73 minutes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493846746"/>
                  </a:ext>
                </a:extLst>
              </a:tr>
              <a:tr h="502229">
                <a:tc>
                  <a:txBody>
                    <a:bodyPr/>
                    <a:lstStyle/>
                    <a:p>
                      <a:pPr marL="0" marR="0" algn="ctr" defTabSz="914400" rtl="0" eaLnBrk="1" fontAlgn="b" latinLnBrk="0" hangingPunct="1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0" i="0" u="none" strike="noStrike" kern="1200" dirty="0">
                          <a:solidFill>
                            <a:srgbClr val="000000"/>
                          </a:solidFill>
                          <a:effectLst/>
                          <a:highlight>
                            <a:srgbClr val="800080"/>
                          </a:highlight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ROR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 defTabSz="914400" rtl="0" eaLnBrk="1" fontAlgn="b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12.73 minutes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96036465"/>
                  </a:ext>
                </a:extLst>
              </a:tr>
              <a:tr h="502229">
                <a:tc>
                  <a:txBody>
                    <a:bodyPr/>
                    <a:lstStyle/>
                    <a:p>
                      <a:pPr marL="0" marR="0" algn="ctr" defTabSz="914400" rtl="0" eaLnBrk="1" fontAlgn="b" latinLnBrk="0" hangingPunct="1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0" i="0" u="none" strike="noStrike" kern="1200" dirty="0">
                          <a:solidFill>
                            <a:srgbClr val="000000"/>
                          </a:solidFill>
                          <a:effectLst/>
                          <a:highlight>
                            <a:srgbClr val="FFFF00"/>
                          </a:highlight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GPS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 defTabSz="914400" rtl="0" eaLnBrk="1" fontAlgn="b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12.73 minutes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486084977"/>
                  </a:ext>
                </a:extLst>
              </a:tr>
              <a:tr h="502229">
                <a:tc>
                  <a:txBody>
                    <a:bodyPr/>
                    <a:lstStyle/>
                    <a:p>
                      <a:pPr marL="0" marR="0" algn="ctr" defTabSz="914400" rtl="0" eaLnBrk="1" fontAlgn="b" latinLnBrk="0" hangingPunct="1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0" i="0" u="none" strike="noStrike" kern="1200" dirty="0">
                          <a:solidFill>
                            <a:srgbClr val="000000"/>
                          </a:solidFill>
                          <a:effectLst/>
                          <a:highlight>
                            <a:srgbClr val="FFFF00"/>
                          </a:highlight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BCPNN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 defTabSz="914400" rtl="0" eaLnBrk="1" fontAlgn="b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12.81 minutes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46959582"/>
                  </a:ext>
                </a:extLst>
              </a:tr>
              <a:tr h="502229">
                <a:tc>
                  <a:txBody>
                    <a:bodyPr/>
                    <a:lstStyle/>
                    <a:p>
                      <a:pPr marL="0" marR="0" algn="ctr" defTabSz="914400" rtl="0" eaLnBrk="1" fontAlgn="b" latinLnBrk="0" hangingPunct="1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0" i="0" u="none" strike="noStrike" kern="1200" dirty="0">
                          <a:solidFill>
                            <a:srgbClr val="000000"/>
                          </a:solidFill>
                          <a:effectLst/>
                          <a:highlight>
                            <a:srgbClr val="00FFFF"/>
                          </a:highlight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RGPS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 defTabSz="914400" rtl="0" eaLnBrk="1" fontAlgn="b" latinLnBrk="0" hangingPunct="1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14.13 minutes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773525707"/>
                  </a:ext>
                </a:extLst>
              </a:tr>
              <a:tr h="502229">
                <a:tc>
                  <a:txBody>
                    <a:bodyPr/>
                    <a:lstStyle/>
                    <a:p>
                      <a:pPr marL="0" marR="0" algn="ctr" defTabSz="914400" rtl="0" eaLnBrk="1" fontAlgn="b" latinLnBrk="0" hangingPunct="1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0" i="0" u="none" strike="noStrike" kern="1200" dirty="0">
                          <a:solidFill>
                            <a:srgbClr val="000000"/>
                          </a:solidFill>
                          <a:effectLst/>
                          <a:highlight>
                            <a:srgbClr val="808000"/>
                          </a:highlight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MC Logic Reg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 defTabSz="914400" rtl="0" eaLnBrk="1" fontAlgn="b" latinLnBrk="0" hangingPunct="1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14.21 minutes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841207082"/>
                  </a:ext>
                </a:extLst>
              </a:tr>
              <a:tr h="502229">
                <a:tc>
                  <a:txBody>
                    <a:bodyPr/>
                    <a:lstStyle/>
                    <a:p>
                      <a:pPr marL="0" marR="0" algn="ctr" defTabSz="914400" rtl="0" eaLnBrk="1" fontAlgn="b" latinLnBrk="0" hangingPunct="1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0" i="0" u="none" strike="noStrike" kern="1200" dirty="0">
                          <a:solidFill>
                            <a:srgbClr val="000000"/>
                          </a:solidFill>
                          <a:effectLst/>
                          <a:highlight>
                            <a:srgbClr val="808000"/>
                          </a:highlight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Random Forests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 defTabSz="914400" rtl="0" eaLnBrk="1" fontAlgn="b" latinLnBrk="0" hangingPunct="1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8.17 hours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672842383"/>
                  </a:ext>
                </a:extLst>
              </a:tr>
            </a:tbl>
          </a:graphicData>
        </a:graphic>
      </p:graphicFrame>
      <p:sp>
        <p:nvSpPr>
          <p:cNvPr id="7" name="Title 1">
            <a:extLst>
              <a:ext uri="{FF2B5EF4-FFF2-40B4-BE49-F238E27FC236}">
                <a16:creationId xmlns:a16="http://schemas.microsoft.com/office/drawing/2014/main" id="{581B81E0-C9FF-470C-A9E9-0232D291E7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1413" y="618518"/>
            <a:ext cx="9905998" cy="1478570"/>
          </a:xfrm>
        </p:spPr>
        <p:txBody>
          <a:bodyPr/>
          <a:lstStyle/>
          <a:p>
            <a:r>
              <a:rPr lang="en-US" dirty="0"/>
              <a:t>Area Under Curve &amp; speed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4E868CCF-A23E-45AE-99BE-FCC7123FEC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DBBBCF-96E2-4298-873E-6CD7757E8737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520977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581B81E0-C9FF-470C-A9E9-0232D291E7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1413" y="618518"/>
            <a:ext cx="9905998" cy="1478570"/>
          </a:xfrm>
        </p:spPr>
        <p:txBody>
          <a:bodyPr/>
          <a:lstStyle/>
          <a:p>
            <a:r>
              <a:rPr lang="en-US" dirty="0"/>
              <a:t>Future development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2512C26-3AF9-4547-8ED0-64DBD8F973C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Methods to detect drug interactions without specifying</a:t>
            </a:r>
          </a:p>
          <a:p>
            <a:r>
              <a:rPr lang="en-US" dirty="0"/>
              <a:t>GPS and RGPS: can be improved by using EM algorithm to estimate parameters instead of Newton-type algorithm</a:t>
            </a:r>
          </a:p>
          <a:p>
            <a:r>
              <a:rPr lang="en-US" dirty="0"/>
              <a:t>Automate the screening process and make public</a:t>
            </a:r>
          </a:p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4DCBF74-7F64-43CC-BF37-77F50AF209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DBBBCF-96E2-4298-873E-6CD7757E8737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926995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A47DF-CE46-43C4-A6F2-4FA7A971C8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1412" y="250218"/>
            <a:ext cx="9905998" cy="1478570"/>
          </a:xfrm>
        </p:spPr>
        <p:txBody>
          <a:bodyPr/>
          <a:lstStyle/>
          <a:p>
            <a:r>
              <a:rPr lang="en-US" dirty="0"/>
              <a:t>References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573FB11-AFD5-4B02-B389-66A879FB879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41412" y="1219200"/>
            <a:ext cx="9905999" cy="5765800"/>
          </a:xfrm>
        </p:spPr>
        <p:txBody>
          <a:bodyPr>
            <a:normAutofit fontScale="55000" lnSpcReduction="20000"/>
          </a:bodyPr>
          <a:lstStyle/>
          <a:p>
            <a:r>
              <a:rPr lang="en-US" dirty="0"/>
              <a:t>Evans, S. J. W., Waller, P. C., &amp; Davis, S. (2001). Use of proportional reporting ratios (PRRs) for signal generation from spontaneous adverse drug reaction reports. Pharmacoepidemiology and drug safety, 10(6), 483-486.</a:t>
            </a:r>
          </a:p>
          <a:p>
            <a:r>
              <a:rPr lang="en-US" dirty="0"/>
              <a:t>Rothman, K. J., Lanes, S., &amp; Sacks, S. T. (2004). The reporting odds ratio and its advantages over the proportional reporting ratio. Pharmacoepidemiology and drug safety, 13(8), 519-523.</a:t>
            </a:r>
          </a:p>
          <a:p>
            <a:r>
              <a:rPr lang="en-US" dirty="0"/>
              <a:t>Waller, P., Van </a:t>
            </a:r>
            <a:r>
              <a:rPr lang="en-US" dirty="0" err="1"/>
              <a:t>Puijenbroek</a:t>
            </a:r>
            <a:r>
              <a:rPr lang="en-US" dirty="0"/>
              <a:t>, E. P., Egberts, A. C. G., &amp; Evans, S. (2004). The reporting odds ratio versus the proportional reporting </a:t>
            </a:r>
            <a:r>
              <a:rPr lang="en-US" dirty="0" err="1"/>
              <a:t>ratio:'deuce</a:t>
            </a:r>
            <a:r>
              <a:rPr lang="en-US" dirty="0"/>
              <a:t>'. Pharmacoepidemiology and drug safety, 13(8), 525-526.</a:t>
            </a:r>
          </a:p>
          <a:p>
            <a:r>
              <a:rPr lang="en-US" dirty="0" err="1"/>
              <a:t>DuMouchel</a:t>
            </a:r>
            <a:r>
              <a:rPr lang="en-US" dirty="0"/>
              <a:t>, W., &amp; </a:t>
            </a:r>
            <a:r>
              <a:rPr lang="en-US" dirty="0" err="1"/>
              <a:t>Pregibon</a:t>
            </a:r>
            <a:r>
              <a:rPr lang="en-US" dirty="0"/>
              <a:t>, D. (2001, August). Empirical </a:t>
            </a:r>
            <a:r>
              <a:rPr lang="en-US" dirty="0" err="1"/>
              <a:t>bayes</a:t>
            </a:r>
            <a:r>
              <a:rPr lang="en-US" dirty="0"/>
              <a:t> screening for multi-item associations. In Proceedings of the seventh ACM SIGKDD international conference on Knowledge discovery and data mining (pp. 67-76). ACM.</a:t>
            </a:r>
          </a:p>
          <a:p>
            <a:r>
              <a:rPr lang="en-US" dirty="0" err="1"/>
              <a:t>DuMouchel</a:t>
            </a:r>
            <a:r>
              <a:rPr lang="en-US" dirty="0"/>
              <a:t>, W. (1999). Bayesian data mining in large frequency tables, with an application to the FDA spontaneous reporting system. The American Statistician, 53(3), 177-190.</a:t>
            </a:r>
          </a:p>
          <a:p>
            <a:r>
              <a:rPr lang="en-US" dirty="0" err="1"/>
              <a:t>DuMouchel</a:t>
            </a:r>
            <a:r>
              <a:rPr lang="en-US" dirty="0"/>
              <a:t>, W., </a:t>
            </a:r>
            <a:r>
              <a:rPr lang="en-US" dirty="0" err="1"/>
              <a:t>Fram</a:t>
            </a:r>
            <a:r>
              <a:rPr lang="en-US" dirty="0"/>
              <a:t>, D., Yang, X., Mahmoud, R. A., </a:t>
            </a:r>
            <a:r>
              <a:rPr lang="en-US" dirty="0" err="1"/>
              <a:t>Grogg</a:t>
            </a:r>
            <a:r>
              <a:rPr lang="en-US" dirty="0"/>
              <a:t>, A. L., </a:t>
            </a:r>
            <a:r>
              <a:rPr lang="en-US" dirty="0" err="1"/>
              <a:t>Engelhart</a:t>
            </a:r>
            <a:r>
              <a:rPr lang="en-US" dirty="0"/>
              <a:t>, L., &amp; </a:t>
            </a:r>
            <a:r>
              <a:rPr lang="en-US" dirty="0" err="1"/>
              <a:t>Ramaswamy</a:t>
            </a:r>
            <a:r>
              <a:rPr lang="en-US" dirty="0"/>
              <a:t>, K. (2008). Antipsychotics, glycemic disorders, and life-threatening diabetic events: a Bayesian data-mining analysis of the FDA adverse event reporting system (1968–2004). Annals of Clinical Psychiatry, 20(1), 21-31.</a:t>
            </a:r>
          </a:p>
          <a:p>
            <a:r>
              <a:rPr lang="en-US" dirty="0"/>
              <a:t>Ryan, P. B., Madigan, D., </a:t>
            </a:r>
            <a:r>
              <a:rPr lang="en-US" dirty="0" err="1"/>
              <a:t>Stang</a:t>
            </a:r>
            <a:r>
              <a:rPr lang="en-US" dirty="0"/>
              <a:t>, P. E., Marc </a:t>
            </a:r>
            <a:r>
              <a:rPr lang="en-US" dirty="0" err="1"/>
              <a:t>Overhage</a:t>
            </a:r>
            <a:r>
              <a:rPr lang="en-US" dirty="0"/>
              <a:t>, J., </a:t>
            </a:r>
            <a:r>
              <a:rPr lang="en-US" dirty="0" err="1"/>
              <a:t>Racoosin</a:t>
            </a:r>
            <a:r>
              <a:rPr lang="en-US" dirty="0"/>
              <a:t>, J. A., &amp; </a:t>
            </a:r>
            <a:r>
              <a:rPr lang="en-US" dirty="0" err="1"/>
              <a:t>Hartzema</a:t>
            </a:r>
            <a:r>
              <a:rPr lang="en-US" dirty="0"/>
              <a:t>, A. G. (2012). Empirical assessment of methods for risk identification in healthcare data: results from the experiments of the Observational Medical Outcomes Partnership. Statistics in medicine, 31(30), 4401-4415.</a:t>
            </a:r>
          </a:p>
          <a:p>
            <a:r>
              <a:rPr lang="en-US" dirty="0"/>
              <a:t>A. </a:t>
            </a:r>
            <a:r>
              <a:rPr lang="en-US" dirty="0" err="1"/>
              <a:t>Liaw</a:t>
            </a:r>
            <a:r>
              <a:rPr lang="en-US" dirty="0"/>
              <a:t> and M. Wiener (2002). Classification and Regression by </a:t>
            </a:r>
            <a:r>
              <a:rPr lang="en-US" dirty="0" err="1"/>
              <a:t>randomForest</a:t>
            </a:r>
            <a:r>
              <a:rPr lang="en-US" dirty="0"/>
              <a:t>. R News 2(3), 18--22.</a:t>
            </a:r>
          </a:p>
          <a:p>
            <a:r>
              <a:rPr lang="en-US" dirty="0" err="1"/>
              <a:t>Kooperberg</a:t>
            </a:r>
            <a:r>
              <a:rPr lang="en-US" dirty="0"/>
              <a:t>, C., &amp; </a:t>
            </a:r>
            <a:r>
              <a:rPr lang="en-US" dirty="0" err="1"/>
              <a:t>Ruczinski</a:t>
            </a:r>
            <a:r>
              <a:rPr lang="en-US" dirty="0"/>
              <a:t>, I. (2011). </a:t>
            </a:r>
            <a:r>
              <a:rPr lang="en-US" dirty="0" err="1"/>
              <a:t>LogicReg</a:t>
            </a:r>
            <a:r>
              <a:rPr lang="en-US" dirty="0"/>
              <a:t>: Logic Regression. R package version, 1(10).</a:t>
            </a:r>
          </a:p>
          <a:p>
            <a:r>
              <a:rPr lang="en-US" dirty="0"/>
              <a:t>Bate, A., Lindquist, M., Edwards, I. R., Olsson, S., </a:t>
            </a:r>
            <a:r>
              <a:rPr lang="en-US" dirty="0" err="1"/>
              <a:t>Orre</a:t>
            </a:r>
            <a:r>
              <a:rPr lang="en-US" dirty="0"/>
              <a:t>, R., </a:t>
            </a:r>
            <a:r>
              <a:rPr lang="en-US" dirty="0" err="1"/>
              <a:t>Lansner</a:t>
            </a:r>
            <a:r>
              <a:rPr lang="en-US" dirty="0"/>
              <a:t>, A., &amp; De Freitas, R. M. (1998). A Bayesian neural network method for adverse drug reaction signal generation. European journal of clinical pharmacology, 54(4), 315-321.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3D94DCA-D54C-425F-B3E2-A327D48FBC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DBBBCF-96E2-4298-873E-6CD7757E8737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8856284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ircuit">
  <a:themeElements>
    <a:clrScheme name="Circuit">
      <a:dk1>
        <a:sysClr val="windowText" lastClr="000000"/>
      </a:dk1>
      <a:lt1>
        <a:sysClr val="window" lastClr="FFFFFF"/>
      </a:lt1>
      <a:dk2>
        <a:srgbClr val="134770"/>
      </a:dk2>
      <a:lt2>
        <a:srgbClr val="82FFFF"/>
      </a:lt2>
      <a:accent1>
        <a:srgbClr val="9ACD4C"/>
      </a:accent1>
      <a:accent2>
        <a:srgbClr val="FAA93A"/>
      </a:accent2>
      <a:accent3>
        <a:srgbClr val="D35940"/>
      </a:accent3>
      <a:accent4>
        <a:srgbClr val="B258D3"/>
      </a:accent4>
      <a:accent5>
        <a:srgbClr val="63A0CC"/>
      </a:accent5>
      <a:accent6>
        <a:srgbClr val="8AC4A7"/>
      </a:accent6>
      <a:hlink>
        <a:srgbClr val="B8FA56"/>
      </a:hlink>
      <a:folHlink>
        <a:srgbClr val="7AF8CC"/>
      </a:folHlink>
    </a:clrScheme>
    <a:fontScheme name="Circuit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ircuit">
      <a:fillStyleLst>
        <a:solidFill>
          <a:schemeClr val="phClr"/>
        </a:solidFill>
        <a:gradFill rotWithShape="1">
          <a:gsLst>
            <a:gs pos="0">
              <a:schemeClr val="phClr">
                <a:tint val="58000"/>
                <a:satMod val="108000"/>
                <a:lumMod val="110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040000" scaled="0"/>
        </a:gradFill>
        <a:gradFill rotWithShape="1">
          <a:gsLst>
            <a:gs pos="0">
              <a:schemeClr val="phClr">
                <a:tint val="94000"/>
                <a:satMod val="105000"/>
                <a:lumMod val="102000"/>
              </a:schemeClr>
            </a:gs>
            <a:gs pos="100000">
              <a:schemeClr val="phClr">
                <a:shade val="74000"/>
                <a:satMod val="128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94000"/>
                <a:satMod val="148000"/>
                <a:lumMod val="150000"/>
              </a:schemeClr>
            </a:gs>
            <a:gs pos="100000">
              <a:schemeClr val="phClr">
                <a:shade val="92000"/>
                <a:hueMod val="104000"/>
                <a:satMod val="140000"/>
                <a:lumMod val="68000"/>
              </a:schemeClr>
            </a:gs>
          </a:gsLst>
          <a:lin ang="5040000" scaled="0"/>
        </a:gradFill>
        <a:blipFill>
          <a:blip xmlns:r="http://schemas.openxmlformats.org/officeDocument/2006/relationships" r:embed="rId1">
            <a:duotone>
              <a:schemeClr val="phClr">
                <a:shade val="88000"/>
                <a:hueMod val="106000"/>
                <a:satMod val="140000"/>
                <a:lumMod val="54000"/>
              </a:schemeClr>
              <a:schemeClr val="phClr">
                <a:tint val="98000"/>
                <a:hueMod val="90000"/>
                <a:satMod val="150000"/>
                <a:lumMod val="16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ircuit" id="{0AC2F7E7-15F5-431C-B2A2-456FE929F56C}" vid="{0911B802-464C-4241-8DD9-B60FF88E379F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TM04033919[[fn=Circuit]]</Template>
  <TotalTime>360</TotalTime>
  <Words>997</Words>
  <Application>Microsoft Office PowerPoint</Application>
  <PresentationFormat>Widescreen</PresentationFormat>
  <Paragraphs>302</Paragraphs>
  <Slides>19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6" baseType="lpstr">
      <vt:lpstr>Arial</vt:lpstr>
      <vt:lpstr>Calibri</vt:lpstr>
      <vt:lpstr>Cambria Math</vt:lpstr>
      <vt:lpstr>Times New Roman</vt:lpstr>
      <vt:lpstr>Trebuchet MS</vt:lpstr>
      <vt:lpstr>Tw Cen MT</vt:lpstr>
      <vt:lpstr>Circuit</vt:lpstr>
      <vt:lpstr>Association Study of Drugs and Adverse Events</vt:lpstr>
      <vt:lpstr>What is the problem and why</vt:lpstr>
      <vt:lpstr>What is the problem and why</vt:lpstr>
      <vt:lpstr>outline</vt:lpstr>
      <vt:lpstr>Methods in the literature</vt:lpstr>
      <vt:lpstr>Methods in the literature</vt:lpstr>
      <vt:lpstr>Methods in the literature</vt:lpstr>
      <vt:lpstr>Methods in the literature</vt:lpstr>
      <vt:lpstr>Methods in the literature</vt:lpstr>
      <vt:lpstr>Methods in (OTHER) literature</vt:lpstr>
      <vt:lpstr>The testing bed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Area Under Curve &amp; speed</vt:lpstr>
      <vt:lpstr>Future development</vt:lpstr>
      <vt:lpstr>References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Pham, Minh</dc:creator>
  <cp:lastModifiedBy>Kotarinos, Michael</cp:lastModifiedBy>
  <cp:revision>28</cp:revision>
  <dcterms:created xsi:type="dcterms:W3CDTF">2018-05-11T01:49:35Z</dcterms:created>
  <dcterms:modified xsi:type="dcterms:W3CDTF">2018-05-11T17:54:04Z</dcterms:modified>
</cp:coreProperties>
</file>