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notesMasterIdLst>
    <p:notesMasterId r:id="rId30"/>
  </p:notesMasterIdLst>
  <p:sldIdLst>
    <p:sldId id="258" r:id="rId2"/>
    <p:sldId id="359" r:id="rId3"/>
    <p:sldId id="361" r:id="rId4"/>
    <p:sldId id="345" r:id="rId5"/>
    <p:sldId id="383" r:id="rId6"/>
    <p:sldId id="365" r:id="rId7"/>
    <p:sldId id="363" r:id="rId8"/>
    <p:sldId id="364" r:id="rId9"/>
    <p:sldId id="366" r:id="rId10"/>
    <p:sldId id="368" r:id="rId11"/>
    <p:sldId id="360" r:id="rId12"/>
    <p:sldId id="358" r:id="rId13"/>
    <p:sldId id="376" r:id="rId14"/>
    <p:sldId id="370" r:id="rId15"/>
    <p:sldId id="371" r:id="rId16"/>
    <p:sldId id="372" r:id="rId17"/>
    <p:sldId id="373" r:id="rId18"/>
    <p:sldId id="374" r:id="rId19"/>
    <p:sldId id="375" r:id="rId20"/>
    <p:sldId id="379" r:id="rId21"/>
    <p:sldId id="377" r:id="rId22"/>
    <p:sldId id="380" r:id="rId23"/>
    <p:sldId id="381" r:id="rId24"/>
    <p:sldId id="384" r:id="rId25"/>
    <p:sldId id="385" r:id="rId26"/>
    <p:sldId id="386" r:id="rId27"/>
    <p:sldId id="382" r:id="rId28"/>
    <p:sldId id="35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C6D447"/>
    <a:srgbClr val="669900"/>
    <a:srgbClr val="626A1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79" autoAdjust="0"/>
    <p:restoredTop sz="94712" autoAdjust="0"/>
  </p:normalViewPr>
  <p:slideViewPr>
    <p:cSldViewPr snapToGrid="0">
      <p:cViewPr varScale="1">
        <p:scale>
          <a:sx n="116" d="100"/>
          <a:sy n="116" d="100"/>
        </p:scale>
        <p:origin x="10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000" dirty="0" smtClean="0"/>
              <a:t>N-grams Analysis</a:t>
            </a:r>
          </a:p>
          <a:p>
            <a:pPr>
              <a:defRPr sz="4000"/>
            </a:pPr>
            <a:r>
              <a:rPr lang="en-US" sz="1200" dirty="0" smtClean="0"/>
              <a:t>Data collection period 9/2/15 - 9/3/15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  <a:bevelB prst="relaxedInset"/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prst="relaxedInset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prst="relaxedInset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prst="relaxedInset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prst="relaxedInset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prst="relaxedInset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prst="relaxedInset"/>
              </a:sp3d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Sheet1!$A$16:$A$21</c:f>
              <c:strCache>
                <c:ptCount val="6"/>
                <c:pt idx="0">
                  <c:v>induction, counter, top, burner</c:v>
                </c:pt>
                <c:pt idx="1">
                  <c:v>last, long, time, happy</c:v>
                </c:pt>
                <c:pt idx="2">
                  <c:v>stick, completely, stain, got</c:v>
                </c:pt>
                <c:pt idx="3">
                  <c:v>best, pan, ever, silicone</c:v>
                </c:pt>
                <c:pt idx="4">
                  <c:v>everything, sticks, pan, non</c:v>
                </c:pt>
                <c:pt idx="5">
                  <c:v>high, heat, resistant, nylon</c:v>
                </c:pt>
              </c:strCache>
            </c:strRef>
          </c:cat>
          <c:val>
            <c:numRef>
              <c:f>Sheet1!$B$16:$B$21</c:f>
              <c:numCache>
                <c:formatCode>General</c:formatCode>
                <c:ptCount val="6"/>
                <c:pt idx="0">
                  <c:v>55</c:v>
                </c:pt>
                <c:pt idx="1">
                  <c:v>40</c:v>
                </c:pt>
                <c:pt idx="2">
                  <c:v>22</c:v>
                </c:pt>
                <c:pt idx="3">
                  <c:v>35</c:v>
                </c:pt>
                <c:pt idx="4">
                  <c:v>30</c:v>
                </c:pt>
                <c:pt idx="5">
                  <c:v>27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782004428170858"/>
          <c:y val="0.15923489298479784"/>
          <c:w val="0.34114139841427205"/>
          <c:h val="0.7660144985030303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F6B26-373F-497F-B0D9-F4185CDFF9F7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1092A-A71C-43AE-8A32-887F202B0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052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3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7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582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69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8575" y="241300"/>
            <a:ext cx="6977063" cy="3925888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013" y="4306550"/>
            <a:ext cx="5986773" cy="4183193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en-US" smtClean="0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endParaRPr lang="en-US" smtClean="0">
              <a:latin typeface="Arial" pitchFamily="34" charset="0"/>
            </a:endParaRPr>
          </a:p>
          <a:p>
            <a:pPr lvl="1">
              <a:lnSpc>
                <a:spcPct val="95000"/>
              </a:lnSpc>
            </a:pPr>
            <a:r>
              <a:rPr lang="en-US" b="1" smtClean="0">
                <a:latin typeface="Arial" pitchFamily="34" charset="0"/>
              </a:rPr>
              <a:t>Uses the network to ensure applications are dynamically supported throughout the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2442002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7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52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36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24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04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8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61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5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9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2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11/2/2015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88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9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2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sales@avlino.com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07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Avlino </a:t>
            </a:r>
            <a:r>
              <a:rPr lang="en-US" sz="10700" b="1" dirty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</a:t>
            </a:r>
            <a:r>
              <a:rPr lang="en-US" sz="107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0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695928"/>
          </a:xfrm>
        </p:spPr>
        <p:txBody>
          <a:bodyPr>
            <a:normAutofit fontScale="92500"/>
          </a:bodyPr>
          <a:lstStyle/>
          <a:p>
            <a:r>
              <a:rPr lang="en-US" sz="36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to: University of south </a:t>
            </a:r>
            <a:r>
              <a:rPr lang="en-US" sz="3600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florida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92" y="2441040"/>
            <a:ext cx="2112061" cy="20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3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56372" y="262890"/>
            <a:ext cx="9682975" cy="134474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Prophecies often fail…..</a:t>
            </a:r>
            <a:endParaRPr lang="en-US" sz="2400" b="1" i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6372" y="1925503"/>
            <a:ext cx="1005911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“I think there is a world market for maybe five computers.”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i="1" dirty="0" smtClean="0"/>
              <a:t>Thomas </a:t>
            </a:r>
            <a:r>
              <a:rPr lang="en-US" sz="2400" i="1" dirty="0"/>
              <a:t>Watson, chairman of IBM, 1943 </a:t>
            </a:r>
            <a:r>
              <a:rPr lang="en-US" sz="2800" dirty="0"/>
              <a:t> </a:t>
            </a:r>
            <a:endParaRPr lang="en-US" sz="2800" dirty="0" smtClean="0"/>
          </a:p>
          <a:p>
            <a:endParaRPr lang="en-US" sz="10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“</a:t>
            </a:r>
            <a:r>
              <a:rPr lang="en-US" sz="2800" dirty="0">
                <a:solidFill>
                  <a:srgbClr val="FF0000"/>
                </a:solidFill>
              </a:rPr>
              <a:t>There is no reason anyone would want a computer in their home</a:t>
            </a:r>
            <a:r>
              <a:rPr lang="en-US" sz="2800" dirty="0" smtClean="0">
                <a:solidFill>
                  <a:srgbClr val="FF0000"/>
                </a:solidFill>
              </a:rPr>
              <a:t>.”</a:t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400" i="1" dirty="0" smtClean="0"/>
              <a:t>Ken </a:t>
            </a:r>
            <a:r>
              <a:rPr lang="en-US" sz="2400" i="1" dirty="0"/>
              <a:t>Olson, President, Chairman of Digital Equipment Corp., 1977 </a:t>
            </a:r>
            <a:r>
              <a:rPr lang="en-US" sz="2800" dirty="0" smtClean="0"/>
              <a:t></a:t>
            </a:r>
          </a:p>
          <a:p>
            <a:endParaRPr lang="en-US" sz="10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“</a:t>
            </a:r>
            <a:r>
              <a:rPr lang="en-US" sz="2800" dirty="0">
                <a:solidFill>
                  <a:srgbClr val="FF0000"/>
                </a:solidFill>
              </a:rPr>
              <a:t>640K ought to be enough for anybody</a:t>
            </a:r>
            <a:r>
              <a:rPr lang="en-US" sz="2800" dirty="0" smtClean="0">
                <a:solidFill>
                  <a:srgbClr val="FF0000"/>
                </a:solidFill>
              </a:rPr>
              <a:t>.”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i="1" dirty="0" smtClean="0"/>
              <a:t>Bill </a:t>
            </a:r>
            <a:r>
              <a:rPr lang="en-US" sz="2400" i="1" dirty="0"/>
              <a:t>Gates, chairman of Microsoft, 1981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12441" y="4999825"/>
            <a:ext cx="5447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Share Point of View: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/>
              <a:t>To highlight the changing paradigms; &amp;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/>
              <a:t>Provoke new thinking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685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77645" y="6330226"/>
            <a:ext cx="2133600" cy="365125"/>
          </a:xfrm>
        </p:spPr>
        <p:txBody>
          <a:bodyPr/>
          <a:lstStyle/>
          <a:p>
            <a:fld id="{2A19CF05-26B2-4C8F-B715-0314452A0E97}" type="slidenum">
              <a:rPr lang="en-US" b="1" smtClean="0"/>
              <a:pPr/>
              <a:t>3</a:t>
            </a:fld>
            <a:endParaRPr lang="en-US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4913" y="472258"/>
            <a:ext cx="8915400" cy="944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en-US" sz="4000" b="1" dirty="0" smtClean="0">
                <a:latin typeface="+mj-lt"/>
                <a:ea typeface="+mj-ea"/>
                <a:cs typeface="+mj-cs"/>
              </a:rPr>
              <a:t>Exponential Data Growth</a:t>
            </a:r>
            <a:r>
              <a:rPr lang="en-US" sz="4400" dirty="0">
                <a:latin typeface="+mj-lt"/>
                <a:ea typeface="+mj-ea"/>
                <a:cs typeface="+mj-cs"/>
              </a:rPr>
              <a:t/>
            </a:r>
            <a:br>
              <a:rPr lang="en-US" sz="4400" dirty="0">
                <a:latin typeface="+mj-lt"/>
                <a:ea typeface="+mj-ea"/>
                <a:cs typeface="+mj-cs"/>
              </a:rPr>
            </a:br>
            <a:r>
              <a:rPr lang="en-US" i="1" dirty="0">
                <a:latin typeface="+mj-lt"/>
                <a:ea typeface="+mj-ea"/>
                <a:cs typeface="+mj-cs"/>
              </a:rPr>
              <a:t>Processing, Storage, and N/W BW Doubling 18-30 months, Data Doubling every 12 Months!!! </a:t>
            </a:r>
            <a:endParaRPr lang="en-US" sz="2000" i="1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920" y="1781945"/>
            <a:ext cx="7424214" cy="454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8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56372" y="262890"/>
            <a:ext cx="9682975" cy="134474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Paradigm Shifts in the Enterprise Computing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6372" y="1996225"/>
            <a:ext cx="814520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400" dirty="0" smtClean="0"/>
              <a:t>Virtualization versus Distributed Computing</a:t>
            </a:r>
          </a:p>
          <a:p>
            <a:pPr marL="342900" indent="-342900">
              <a:buAutoNum type="arabicParenR"/>
            </a:pPr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Data to CPU versus CPU to Data</a:t>
            </a:r>
          </a:p>
          <a:p>
            <a:pPr marL="342900" indent="-342900">
              <a:buAutoNum type="arabicParenR"/>
            </a:pPr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Open Source versus Proprietary SW</a:t>
            </a:r>
          </a:p>
          <a:p>
            <a:pPr marL="342900" indent="-342900">
              <a:buAutoNum type="arabicParenR"/>
            </a:pPr>
            <a:endParaRPr lang="en-US" sz="2400" dirty="0" smtClean="0"/>
          </a:p>
          <a:p>
            <a:pPr marL="342900" indent="-342900">
              <a:buAutoNum type="arabicParenR"/>
            </a:pPr>
            <a:r>
              <a:rPr lang="en-US" sz="2400" dirty="0" smtClean="0"/>
              <a:t>Structured versus Unstructured Data</a:t>
            </a:r>
          </a:p>
          <a:p>
            <a:pPr marL="342900" indent="-342900">
              <a:buAutoNum type="arabicParenR"/>
            </a:pPr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Noise in Data versus Data in Noise</a:t>
            </a:r>
          </a:p>
          <a:p>
            <a:pPr marL="342900" indent="-342900">
              <a:buAutoNum type="arabicParenR"/>
            </a:pPr>
            <a:endParaRPr lang="en-US" sz="2400" dirty="0"/>
          </a:p>
          <a:p>
            <a:pPr marL="342900" indent="-342900">
              <a:buAutoNum type="arabicParenR"/>
            </a:pPr>
            <a:r>
              <a:rPr lang="en-US" sz="2400" dirty="0" smtClean="0"/>
              <a:t>Appliances versus Platforms</a:t>
            </a:r>
          </a:p>
        </p:txBody>
      </p:sp>
    </p:spTree>
    <p:extLst>
      <p:ext uri="{BB962C8B-B14F-4D97-AF65-F5344CB8AC3E}">
        <p14:creationId xmlns:p14="http://schemas.microsoft.com/office/powerpoint/2010/main" val="219768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56372" y="262890"/>
            <a:ext cx="9682975" cy="134474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Landscape Analysis – Change of Guard</a:t>
            </a:r>
          </a:p>
        </p:txBody>
      </p:sp>
      <p:pic>
        <p:nvPicPr>
          <p:cNvPr id="1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47" y="1762180"/>
            <a:ext cx="6556823" cy="470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50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 txBox="1">
            <a:spLocks/>
          </p:cNvSpPr>
          <p:nvPr/>
        </p:nvSpPr>
        <p:spPr>
          <a:xfrm>
            <a:off x="1058214" y="142707"/>
            <a:ext cx="9798676" cy="10207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What did Avlino do to address the challenge?</a:t>
            </a:r>
            <a:r>
              <a:rPr lang="en-US" sz="4400" dirty="0">
                <a:latin typeface="+mj-lt"/>
                <a:ea typeface="+mj-ea"/>
                <a:cs typeface="+mj-cs"/>
              </a:rPr>
              <a:t/>
            </a:r>
            <a:br>
              <a:rPr lang="en-US" sz="4400" dirty="0">
                <a:latin typeface="+mj-lt"/>
                <a:ea typeface="+mj-ea"/>
                <a:cs typeface="+mj-cs"/>
              </a:rPr>
            </a:br>
            <a:r>
              <a:rPr lang="en-US" sz="2200" i="1" dirty="0">
                <a:latin typeface="+mj-lt"/>
                <a:ea typeface="+mj-ea"/>
                <a:cs typeface="+mj-cs"/>
              </a:rPr>
              <a:t>Acelero has a patent-pending approach to Data Engineering with M-R framework</a:t>
            </a:r>
          </a:p>
        </p:txBody>
      </p:sp>
      <p:sp>
        <p:nvSpPr>
          <p:cNvPr id="66" name="TextBox 65"/>
          <p:cNvSpPr txBox="1">
            <a:spLocks/>
          </p:cNvSpPr>
          <p:nvPr/>
        </p:nvSpPr>
        <p:spPr>
          <a:xfrm>
            <a:off x="3323049" y="1341742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sz="2000" b="1" dirty="0"/>
              <a:t>Enhanced Sorting Technique</a:t>
            </a: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3399249" y="2511614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sz="2000" b="1" dirty="0"/>
              <a:t>Predictive Learning Capability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3323049" y="51396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sz="2000" b="1" dirty="0"/>
              <a:t>In-Memory</a:t>
            </a:r>
            <a:br>
              <a:rPr lang="en-US" sz="2000" b="1" dirty="0"/>
            </a:br>
            <a:r>
              <a:rPr lang="en-US" sz="2000" b="1" dirty="0"/>
              <a:t>Shuffling</a:t>
            </a: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3399249" y="3850333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sz="2000" b="1" dirty="0"/>
              <a:t>Adaptive Caching Mechanism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449" y="1295400"/>
            <a:ext cx="1752600" cy="8005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049" y="2438400"/>
            <a:ext cx="1450348" cy="8543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049" y="3556576"/>
            <a:ext cx="1295400" cy="129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788" y="4891088"/>
            <a:ext cx="2995613" cy="1204913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568" y="6400167"/>
            <a:ext cx="525967" cy="43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00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23" grpId="0"/>
      <p:bldP spid="25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676400" y="87409"/>
            <a:ext cx="8839200" cy="10207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7500" lnSpcReduction="10000"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Avlino </a:t>
            </a:r>
            <a:r>
              <a:rPr lang="en-US" sz="4400" b="1" dirty="0">
                <a:latin typeface="+mj-lt"/>
                <a:ea typeface="+mj-ea"/>
                <a:cs typeface="+mj-cs"/>
              </a:rPr>
              <a:t>Software Value Proposition</a:t>
            </a:r>
            <a:r>
              <a:rPr lang="en-US" sz="4400" dirty="0">
                <a:latin typeface="+mj-lt"/>
                <a:ea typeface="+mj-ea"/>
                <a:cs typeface="+mj-cs"/>
              </a:rPr>
              <a:t/>
            </a:r>
            <a:br>
              <a:rPr lang="en-US" sz="4400" dirty="0">
                <a:latin typeface="+mj-lt"/>
                <a:ea typeface="+mj-ea"/>
                <a:cs typeface="+mj-cs"/>
              </a:rPr>
            </a:br>
            <a:r>
              <a:rPr lang="en-US" sz="2200" i="1" dirty="0">
                <a:latin typeface="+mj-lt"/>
                <a:ea typeface="+mj-ea"/>
                <a:cs typeface="+mj-cs"/>
              </a:rPr>
              <a:t>Avlino’s Acelero Software propels 1 Analytics Server to do the Task of 2-3 Servers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5626"/>
            <a:ext cx="3265488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5006975" y="1673226"/>
            <a:ext cx="2465388" cy="1647825"/>
            <a:chOff x="3710819" y="1973382"/>
            <a:chExt cx="2172940" cy="1126888"/>
          </a:xfrm>
        </p:grpSpPr>
        <p:pic>
          <p:nvPicPr>
            <p:cNvPr id="32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0819" y="1973382"/>
              <a:ext cx="1730801" cy="1126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03035">
              <a:off x="5314347" y="2017151"/>
              <a:ext cx="569412" cy="338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Group 39"/>
          <p:cNvGrpSpPr>
            <a:grpSpLocks/>
          </p:cNvGrpSpPr>
          <p:nvPr/>
        </p:nvGrpSpPr>
        <p:grpSpPr bwMode="auto">
          <a:xfrm>
            <a:off x="3184525" y="3867150"/>
            <a:ext cx="4889922" cy="369332"/>
            <a:chOff x="2174736" y="4154376"/>
            <a:chExt cx="3012846" cy="537032"/>
          </a:xfrm>
        </p:grpSpPr>
        <p:sp>
          <p:nvSpPr>
            <p:cNvPr id="41" name="TextBox 19"/>
            <p:cNvSpPr txBox="1">
              <a:spLocks noChangeArrowheads="1"/>
            </p:cNvSpPr>
            <p:nvPr/>
          </p:nvSpPr>
          <p:spPr bwMode="auto">
            <a:xfrm>
              <a:off x="2174736" y="4154376"/>
              <a:ext cx="1206768" cy="53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Franklin Gothic Book" pitchFamily="34" charset="0"/>
                </a:rPr>
                <a:t>Faster Analytics</a:t>
              </a:r>
            </a:p>
          </p:txBody>
        </p:sp>
        <p:sp>
          <p:nvSpPr>
            <p:cNvPr id="42" name="TextBox 21"/>
            <p:cNvSpPr txBox="1">
              <a:spLocks noChangeArrowheads="1"/>
            </p:cNvSpPr>
            <p:nvPr/>
          </p:nvSpPr>
          <p:spPr bwMode="auto">
            <a:xfrm>
              <a:off x="3991323" y="4154376"/>
              <a:ext cx="1196259" cy="53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Franklin Gothic Book" pitchFamily="34" charset="0"/>
                </a:rPr>
                <a:t>Quicker Results</a:t>
              </a:r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3160713" y="4525963"/>
            <a:ext cx="5747132" cy="369332"/>
            <a:chOff x="2174736" y="4154376"/>
            <a:chExt cx="3540344" cy="537032"/>
          </a:xfrm>
        </p:grpSpPr>
        <p:sp>
          <p:nvSpPr>
            <p:cNvPr id="44" name="TextBox 23"/>
            <p:cNvSpPr txBox="1">
              <a:spLocks noChangeArrowheads="1"/>
            </p:cNvSpPr>
            <p:nvPr/>
          </p:nvSpPr>
          <p:spPr bwMode="auto">
            <a:xfrm>
              <a:off x="2174736" y="4154376"/>
              <a:ext cx="1085439" cy="53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Franklin Gothic Book" pitchFamily="34" charset="0"/>
                </a:rPr>
                <a:t>Fewer Servers</a:t>
              </a:r>
            </a:p>
          </p:txBody>
        </p:sp>
        <p:sp>
          <p:nvSpPr>
            <p:cNvPr id="45" name="TextBox 25"/>
            <p:cNvSpPr txBox="1">
              <a:spLocks noChangeArrowheads="1"/>
            </p:cNvSpPr>
            <p:nvPr/>
          </p:nvSpPr>
          <p:spPr bwMode="auto">
            <a:xfrm>
              <a:off x="4005553" y="4154376"/>
              <a:ext cx="1709527" cy="53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Franklin Gothic Book" pitchFamily="34" charset="0"/>
                </a:rPr>
                <a:t>Lower Power &amp; Cooling</a:t>
              </a:r>
            </a:p>
          </p:txBody>
        </p:sp>
      </p:grpSp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3133725" y="5181600"/>
            <a:ext cx="5208588" cy="382588"/>
            <a:chOff x="2235032" y="4170510"/>
            <a:chExt cx="2494773" cy="555523"/>
          </a:xfrm>
        </p:grpSpPr>
        <p:sp>
          <p:nvSpPr>
            <p:cNvPr id="47" name="TextBox 27"/>
            <p:cNvSpPr txBox="1">
              <a:spLocks noChangeArrowheads="1"/>
            </p:cNvSpPr>
            <p:nvPr/>
          </p:nvSpPr>
          <p:spPr bwMode="auto">
            <a:xfrm>
              <a:off x="2235032" y="4170510"/>
              <a:ext cx="1929767" cy="53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Franklin Gothic Book" pitchFamily="34" charset="0"/>
                </a:rPr>
                <a:t>Improved Utilization </a:t>
              </a:r>
            </a:p>
          </p:txBody>
        </p:sp>
        <p:sp>
          <p:nvSpPr>
            <p:cNvPr id="48" name="TextBox 29"/>
            <p:cNvSpPr txBox="1">
              <a:spLocks noChangeArrowheads="1"/>
            </p:cNvSpPr>
            <p:nvPr/>
          </p:nvSpPr>
          <p:spPr bwMode="auto">
            <a:xfrm>
              <a:off x="3671103" y="4189014"/>
              <a:ext cx="1058702" cy="53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Franklin Gothic Book" pitchFamily="34" charset="0"/>
                </a:rPr>
                <a:t>Lower TCO</a:t>
              </a:r>
            </a:p>
          </p:txBody>
        </p:sp>
      </p:grpSp>
      <p:sp>
        <p:nvSpPr>
          <p:cNvPr id="49" name="Equal 48"/>
          <p:cNvSpPr/>
          <p:nvPr/>
        </p:nvSpPr>
        <p:spPr>
          <a:xfrm>
            <a:off x="5389564" y="3867151"/>
            <a:ext cx="725487" cy="30956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Equal 49"/>
          <p:cNvSpPr/>
          <p:nvPr/>
        </p:nvSpPr>
        <p:spPr>
          <a:xfrm>
            <a:off x="5389564" y="4565650"/>
            <a:ext cx="725487" cy="3111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96200" y="1401763"/>
            <a:ext cx="2534216" cy="1444625"/>
            <a:chOff x="6172200" y="1401762"/>
            <a:chExt cx="2534216" cy="1444625"/>
          </a:xfrm>
        </p:grpSpPr>
        <p:pic>
          <p:nvPicPr>
            <p:cNvPr id="35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3285" y="1752787"/>
              <a:ext cx="506245" cy="742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" name="Group 14"/>
            <p:cNvGrpSpPr>
              <a:grpSpLocks/>
            </p:cNvGrpSpPr>
            <p:nvPr/>
          </p:nvGrpSpPr>
          <p:grpSpPr bwMode="auto">
            <a:xfrm>
              <a:off x="7522947" y="1401762"/>
              <a:ext cx="1183469" cy="1444625"/>
              <a:chOff x="3584530" y="4215600"/>
              <a:chExt cx="1943100" cy="1943100"/>
            </a:xfrm>
          </p:grpSpPr>
          <p:pic>
            <p:nvPicPr>
              <p:cNvPr id="38" name="Picture 1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4530" y="4215600"/>
                <a:ext cx="1943100" cy="194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17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524" y="4712514"/>
                <a:ext cx="641397" cy="474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7" name="Picture 1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967" y="1475078"/>
              <a:ext cx="421433" cy="90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828800"/>
              <a:ext cx="421433" cy="90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Equal 50"/>
          <p:cNvSpPr/>
          <p:nvPr/>
        </p:nvSpPr>
        <p:spPr>
          <a:xfrm>
            <a:off x="5370514" y="5251450"/>
            <a:ext cx="725487" cy="3111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7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568" y="6400167"/>
            <a:ext cx="525967" cy="43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15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 txBox="1">
            <a:spLocks/>
          </p:cNvSpPr>
          <p:nvPr/>
        </p:nvSpPr>
        <p:spPr>
          <a:xfrm>
            <a:off x="1676400" y="87409"/>
            <a:ext cx="8839200" cy="10207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7500" lnSpcReduction="10000"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How easy is to implement </a:t>
            </a:r>
            <a:r>
              <a:rPr lang="en-US" sz="4400" b="1" dirty="0" smtClean="0">
                <a:latin typeface="+mj-lt"/>
                <a:ea typeface="+mj-ea"/>
                <a:cs typeface="+mj-cs"/>
              </a:rPr>
              <a:t>Avlino </a:t>
            </a:r>
            <a:r>
              <a:rPr lang="en-US" sz="4400" b="1" dirty="0">
                <a:latin typeface="+mj-lt"/>
                <a:ea typeface="+mj-ea"/>
                <a:cs typeface="+mj-cs"/>
              </a:rPr>
              <a:t>SW?</a:t>
            </a:r>
            <a:r>
              <a:rPr lang="en-US" sz="4400" dirty="0">
                <a:latin typeface="+mj-lt"/>
                <a:ea typeface="+mj-ea"/>
                <a:cs typeface="+mj-cs"/>
              </a:rPr>
              <a:t/>
            </a:r>
            <a:br>
              <a:rPr lang="en-US" sz="4400" dirty="0">
                <a:latin typeface="+mj-lt"/>
                <a:ea typeface="+mj-ea"/>
                <a:cs typeface="+mj-cs"/>
              </a:rPr>
            </a:br>
            <a:r>
              <a:rPr lang="en-US" sz="2200" i="1" dirty="0">
                <a:latin typeface="+mj-lt"/>
                <a:ea typeface="+mj-ea"/>
                <a:cs typeface="+mj-cs"/>
              </a:rPr>
              <a:t>Avlino’s Acelero Software Solution is a true Plug N Play Solution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524000"/>
            <a:ext cx="1828800" cy="8763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788102" y="1777484"/>
            <a:ext cx="164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Code Change??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843207"/>
            <a:ext cx="2048122" cy="150091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2286001" y="3408998"/>
            <a:ext cx="2115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Data Flow Change??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963130" y="5031256"/>
            <a:ext cx="3056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Added System Requirement??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9204" y="4648201"/>
            <a:ext cx="1696997" cy="1135445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876" y="2400300"/>
            <a:ext cx="2609850" cy="1752600"/>
          </a:xfrm>
          <a:prstGeom prst="rect">
            <a:avLst/>
          </a:prstGeom>
        </p:spPr>
      </p:pic>
      <p:pic>
        <p:nvPicPr>
          <p:cNvPr id="11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568" y="6400167"/>
            <a:ext cx="525967" cy="43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30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676400" y="87409"/>
            <a:ext cx="8839200" cy="10207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2500" lnSpcReduction="10000"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en-US" sz="4400" b="1" dirty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What </a:t>
            </a:r>
            <a:r>
              <a:rPr lang="en-US" sz="4400" b="1" dirty="0" smtClean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components does </a:t>
            </a:r>
            <a:r>
              <a:rPr lang="en-US" sz="4400" b="1" dirty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Avlino Accelerate?</a:t>
            </a:r>
            <a:r>
              <a:rPr lang="en-US" sz="4400" dirty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dirty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</a:br>
            <a:r>
              <a:rPr lang="en-US" sz="2200" i="1" dirty="0">
                <a:solidFill>
                  <a:sysClr val="windowText" lastClr="000000"/>
                </a:solidFill>
                <a:latin typeface="+mj-lt"/>
                <a:ea typeface="+mj-ea"/>
                <a:cs typeface="+mj-cs"/>
              </a:rPr>
              <a:t>Avlino’s accelerates all major Map-Reduce distributions and the supporting ecosystem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550" y="1176453"/>
            <a:ext cx="5587345" cy="42463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3560583"/>
            <a:ext cx="944262" cy="8753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604" y="1975312"/>
            <a:ext cx="723671" cy="6708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530" y="1975312"/>
            <a:ext cx="723671" cy="6708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930" y="1975312"/>
            <a:ext cx="723671" cy="670871"/>
          </a:xfrm>
          <a:prstGeom prst="rect">
            <a:avLst/>
          </a:prstGeom>
        </p:spPr>
      </p:pic>
      <p:sp>
        <p:nvSpPr>
          <p:cNvPr id="23" name="TextBox 22"/>
          <p:cNvSpPr txBox="1">
            <a:spLocks/>
          </p:cNvSpPr>
          <p:nvPr/>
        </p:nvSpPr>
        <p:spPr>
          <a:xfrm>
            <a:off x="1676400" y="4648201"/>
            <a:ext cx="8991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Apache, Cloudera, </a:t>
            </a:r>
            <a:r>
              <a:rPr lang="en-US" sz="1600" dirty="0" err="1"/>
              <a:t>MapR</a:t>
            </a:r>
            <a:r>
              <a:rPr lang="en-US" sz="1600" dirty="0"/>
              <a:t>, and </a:t>
            </a:r>
            <a:r>
              <a:rPr lang="en-US" sz="1600" dirty="0" err="1"/>
              <a:t>Hortonworks</a:t>
            </a:r>
            <a:r>
              <a:rPr lang="en-US" sz="1600" dirty="0"/>
              <a:t> have 80-90% of Map-Reduce distribution Market Share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Avlino’s Acelero Software accelerates </a:t>
            </a:r>
            <a:r>
              <a:rPr lang="en-US" sz="1400" b="1" u="sng" dirty="0"/>
              <a:t>all</a:t>
            </a:r>
            <a:r>
              <a:rPr lang="en-US" sz="1400" dirty="0"/>
              <a:t> of the above four vendors, i.e. Acelero Software can accelerate the solutions by 3 vendors on a </a:t>
            </a:r>
            <a:r>
              <a:rPr lang="en-US" sz="1400" b="1" u="sng" dirty="0"/>
              <a:t>plug N play </a:t>
            </a:r>
            <a:r>
              <a:rPr lang="en-US" sz="1400" dirty="0"/>
              <a:t>basis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Avlino is </a:t>
            </a:r>
            <a:r>
              <a:rPr lang="en-US" sz="1600" b="1" u="sng" dirty="0"/>
              <a:t>certified</a:t>
            </a:r>
            <a:r>
              <a:rPr lang="en-US" sz="1600" dirty="0"/>
              <a:t> by leading M-R vendors including Cloudera and </a:t>
            </a:r>
            <a:r>
              <a:rPr lang="en-US" sz="1600" dirty="0" smtClean="0"/>
              <a:t>MapR. Hortonworks Certification is in progress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PIG and Hive are the most popular Scripting languages in Data Analytics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Acelero supports both PIG and Hive, and hence seamlessly integrates with Analytics ecosystem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981199" y="1752601"/>
            <a:ext cx="1585803" cy="1746047"/>
            <a:chOff x="457198" y="1752600"/>
            <a:chExt cx="1585803" cy="174604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894" y="1752600"/>
              <a:ext cx="1149809" cy="373542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1366" y="2213584"/>
              <a:ext cx="994865" cy="39972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5624" y="2667000"/>
              <a:ext cx="886348" cy="340338"/>
            </a:xfrm>
            <a:prstGeom prst="rect">
              <a:avLst/>
            </a:prstGeom>
          </p:spPr>
        </p:pic>
        <p:sp>
          <p:nvSpPr>
            <p:cNvPr id="22" name="Line Callout 2 (Border and Accent Bar) 21"/>
            <p:cNvSpPr/>
            <p:nvPr/>
          </p:nvSpPr>
          <p:spPr>
            <a:xfrm flipH="1" flipV="1">
              <a:off x="457198" y="1752600"/>
              <a:ext cx="1585803" cy="1746047"/>
            </a:xfrm>
            <a:prstGeom prst="accent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03872"/>
                <a:gd name="adj6" fmla="val -47416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648" y="3128527"/>
              <a:ext cx="876300" cy="338570"/>
            </a:xfrm>
            <a:prstGeom prst="rect">
              <a:avLst/>
            </a:prstGeom>
          </p:spPr>
        </p:pic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721" y="2894718"/>
            <a:ext cx="555850" cy="45361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900527" y="1920413"/>
            <a:ext cx="2555506" cy="674622"/>
            <a:chOff x="5376527" y="1920413"/>
            <a:chExt cx="2555506" cy="67462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76527" y="1920413"/>
              <a:ext cx="757359" cy="67462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89247" y="1920413"/>
              <a:ext cx="757359" cy="67462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74674" y="1920413"/>
              <a:ext cx="757359" cy="674622"/>
            </a:xfrm>
            <a:prstGeom prst="rect">
              <a:avLst/>
            </a:prstGeom>
          </p:spPr>
        </p:pic>
      </p:grpSp>
      <p:pic>
        <p:nvPicPr>
          <p:cNvPr id="25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9568" y="6400167"/>
            <a:ext cx="525967" cy="43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13515" y="1595592"/>
            <a:ext cx="60465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Spark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67453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535986"/>
            <a:ext cx="9143999" cy="944562"/>
          </a:xfr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Analytics Paradigm </a:t>
            </a:r>
            <a:r>
              <a:rPr lang="en-US" sz="4000" b="1" dirty="0"/>
              <a:t>Shift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900" i="1" dirty="0"/>
              <a:t>Organizations are Inundated with New Sources of Data, which can Offer Profound &amp; Actionable Insight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077200" y="638683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2A19CF05-26B2-4C8F-B715-0314452A0E97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10</a:t>
            </a:fld>
            <a:endParaRPr lang="en-U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634" y="1930279"/>
            <a:ext cx="6748154" cy="424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7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56372" y="262890"/>
            <a:ext cx="9682975" cy="134474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Dimensions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6373" y="1819524"/>
            <a:ext cx="49898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Data Value and Dimensional Dependence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 smtClean="0"/>
              <a:t>Temporal Validity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/>
              <a:t>Time Value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smtClean="0"/>
              <a:t>Transactional Value</a:t>
            </a:r>
          </a:p>
          <a:p>
            <a:pPr lvl="1"/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 smtClean="0"/>
              <a:t>Contextual Relevance</a:t>
            </a:r>
          </a:p>
          <a:p>
            <a:endParaRPr lang="en-US" sz="2000" dirty="0"/>
          </a:p>
          <a:p>
            <a:r>
              <a:rPr lang="en-US" sz="2000" dirty="0" smtClean="0"/>
              <a:t>3) Data Localization</a:t>
            </a:r>
          </a:p>
          <a:p>
            <a:pPr marL="342900" indent="-342900">
              <a:buAutoNum type="arabicParenR"/>
            </a:pPr>
            <a:endParaRPr lang="en-US" sz="2000" dirty="0" smtClean="0"/>
          </a:p>
          <a:p>
            <a:r>
              <a:rPr lang="en-US" sz="2000" dirty="0" smtClean="0"/>
              <a:t>4) Correlation </a:t>
            </a:r>
          </a:p>
        </p:txBody>
      </p:sp>
    </p:spTree>
    <p:extLst>
      <p:ext uri="{BB962C8B-B14F-4D97-AF65-F5344CB8AC3E}">
        <p14:creationId xmlns:p14="http://schemas.microsoft.com/office/powerpoint/2010/main" val="403731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56372" y="262890"/>
            <a:ext cx="9682975" cy="134474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Changing Computing Models</a:t>
            </a:r>
            <a:endParaRPr lang="en-US" sz="2400" b="1" i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1691" y="2060616"/>
            <a:ext cx="101532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Data Engineering</a:t>
            </a:r>
            <a:r>
              <a:rPr lang="en-US" sz="2400" dirty="0" smtClean="0"/>
              <a:t>: Data value chain - Data Aggregation, Preparation, and Modeling, Analytics and Visualization. </a:t>
            </a:r>
          </a:p>
          <a:p>
            <a:endParaRPr lang="en-US" sz="2400" dirty="0"/>
          </a:p>
          <a:p>
            <a:r>
              <a:rPr lang="en-US" sz="2400" b="1" u="sng" dirty="0" smtClean="0"/>
              <a:t>Continuous Analytics</a:t>
            </a:r>
            <a:r>
              <a:rPr lang="en-US" sz="2400" dirty="0" smtClean="0"/>
              <a:t>: Pre-defined and structured Queries versus real-time, </a:t>
            </a:r>
            <a:r>
              <a:rPr lang="en-US" sz="2400" dirty="0" err="1" smtClean="0"/>
              <a:t>adhoc</a:t>
            </a:r>
            <a:r>
              <a:rPr lang="en-US" sz="2400" dirty="0" smtClean="0"/>
              <a:t> Queries</a:t>
            </a:r>
          </a:p>
          <a:p>
            <a:endParaRPr lang="en-US" sz="2400" dirty="0" smtClean="0"/>
          </a:p>
          <a:p>
            <a:r>
              <a:rPr lang="en-US" sz="2400" b="1" u="sng" dirty="0" smtClean="0"/>
              <a:t>Convergence</a:t>
            </a:r>
            <a:r>
              <a:rPr lang="en-US" sz="2400" dirty="0" smtClean="0"/>
              <a:t>: Big Data (Hadoop) based Data Lakes are replacing the traditional Enterprise Data Warehouse concepts</a:t>
            </a:r>
          </a:p>
          <a:p>
            <a:endParaRPr lang="en-US" sz="2400" dirty="0" smtClean="0"/>
          </a:p>
          <a:p>
            <a:r>
              <a:rPr lang="en-US" sz="2400" b="1" u="sng" dirty="0" smtClean="0"/>
              <a:t>Edge Computing</a:t>
            </a:r>
            <a:r>
              <a:rPr lang="en-US" sz="2400" dirty="0" smtClean="0"/>
              <a:t>: Boundary-less computing, data and analytics is distributed and often pushed to edge</a:t>
            </a:r>
          </a:p>
        </p:txBody>
      </p:sp>
    </p:spTree>
    <p:extLst>
      <p:ext uri="{BB962C8B-B14F-4D97-AF65-F5344CB8AC3E}">
        <p14:creationId xmlns:p14="http://schemas.microsoft.com/office/powerpoint/2010/main" val="102561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half" idx="2"/>
          </p:nvPr>
        </p:nvSpPr>
        <p:spPr>
          <a:xfrm>
            <a:off x="128789" y="1918949"/>
            <a:ext cx="3644720" cy="4584882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Online Landscape has significantly number of influencers, who can significantly impact Enterprises, both online and offline.</a:t>
            </a:r>
          </a:p>
          <a:p>
            <a:pPr algn="just"/>
            <a:r>
              <a:rPr lang="en-US" sz="1800" b="1" dirty="0" smtClean="0"/>
              <a:t>How could Enterprises Manage the exponentially growing content and customer feedback?</a:t>
            </a:r>
          </a:p>
          <a:p>
            <a:pPr algn="just"/>
            <a:endParaRPr lang="en-US" sz="1800" b="1" dirty="0"/>
          </a:p>
          <a:p>
            <a:pPr algn="just"/>
            <a:endParaRPr lang="en-US" sz="1600" dirty="0"/>
          </a:p>
        </p:txBody>
      </p:sp>
      <p:pic>
        <p:nvPicPr>
          <p:cNvPr id="20" name="Picture 2" descr="https://media.licdn.com/mpr/mpr/shrinknp_800_800/p/1/005/09e/18d/30ccd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39" y="1210615"/>
            <a:ext cx="8006824" cy="464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6063" y="317995"/>
            <a:ext cx="364472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</a:p>
          <a:p>
            <a:pPr defTabSz="457200"/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Landscape</a:t>
            </a:r>
            <a:endParaRPr lang="en-US" sz="3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9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evel 29"/>
          <p:cNvSpPr/>
          <p:nvPr/>
        </p:nvSpPr>
        <p:spPr>
          <a:xfrm>
            <a:off x="3928056" y="1737361"/>
            <a:ext cx="3915177" cy="4599046"/>
          </a:xfrm>
          <a:prstGeom prst="bevel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144934"/>
            <a:ext cx="10777041" cy="145075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</a:t>
            </a:r>
            <a:r>
              <a:rPr lang="en-US" b="1" dirty="0" err="1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Alenza</a:t>
            </a:r>
            <a: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Platform?</a:t>
            </a:r>
            <a:br>
              <a:rPr lang="en-US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b="1" i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Integrates Technology, Process, and People – Total Solution as Service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965" y="1866265"/>
            <a:ext cx="886966" cy="8869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49" y="2804416"/>
            <a:ext cx="1008359" cy="6050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559" y="3531499"/>
            <a:ext cx="836424" cy="9749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528" y="4642671"/>
            <a:ext cx="948609" cy="710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076" y="5283819"/>
            <a:ext cx="940155" cy="940155"/>
          </a:xfrm>
          <a:prstGeom prst="rect">
            <a:avLst/>
          </a:prstGeom>
        </p:spPr>
      </p:pic>
      <p:sp>
        <p:nvSpPr>
          <p:cNvPr id="24" name="Bevel 23"/>
          <p:cNvSpPr/>
          <p:nvPr/>
        </p:nvSpPr>
        <p:spPr>
          <a:xfrm>
            <a:off x="4417454" y="5353212"/>
            <a:ext cx="2910625" cy="468039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Pre-Processing &amp; ETL</a:t>
            </a:r>
          </a:p>
        </p:txBody>
      </p:sp>
      <p:sp>
        <p:nvSpPr>
          <p:cNvPr id="26" name="Bevel 25"/>
          <p:cNvSpPr/>
          <p:nvPr/>
        </p:nvSpPr>
        <p:spPr>
          <a:xfrm>
            <a:off x="4417454" y="4802558"/>
            <a:ext cx="2910625" cy="468039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Analytics &amp; Data Sciences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Bevel 26"/>
          <p:cNvSpPr/>
          <p:nvPr/>
        </p:nvSpPr>
        <p:spPr>
          <a:xfrm>
            <a:off x="4417453" y="4244368"/>
            <a:ext cx="2910625" cy="468039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Visualization &amp; Reporting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751" y="2246772"/>
            <a:ext cx="2916327" cy="189456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353058" y="3395574"/>
            <a:ext cx="2984087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/>
              <a:t>Business Analysts</a:t>
            </a:r>
          </a:p>
          <a:p>
            <a:r>
              <a:rPr lang="en-US" sz="1700" b="1" dirty="0" smtClean="0"/>
              <a:t>	Data Scientists</a:t>
            </a:r>
          </a:p>
          <a:p>
            <a:r>
              <a:rPr lang="en-US" sz="1700" b="1" dirty="0" smtClean="0"/>
              <a:t>		Software Developers</a:t>
            </a:r>
          </a:p>
        </p:txBody>
      </p:sp>
      <p:cxnSp>
        <p:nvCxnSpPr>
          <p:cNvPr id="1024" name="Straight Arrow Connector 1023"/>
          <p:cNvCxnSpPr>
            <a:endCxn id="30" idx="4"/>
          </p:cNvCxnSpPr>
          <p:nvPr/>
        </p:nvCxnSpPr>
        <p:spPr>
          <a:xfrm>
            <a:off x="2514592" y="2524259"/>
            <a:ext cx="1413464" cy="1512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Arrow Connector 1026"/>
          <p:cNvCxnSpPr>
            <a:stCxn id="4" idx="3"/>
            <a:endCxn id="30" idx="4"/>
          </p:cNvCxnSpPr>
          <p:nvPr/>
        </p:nvCxnSpPr>
        <p:spPr>
          <a:xfrm>
            <a:off x="2009108" y="3106924"/>
            <a:ext cx="1918948" cy="929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Straight Arrow Connector 1029"/>
          <p:cNvCxnSpPr>
            <a:stCxn id="6" idx="3"/>
            <a:endCxn id="30" idx="4"/>
          </p:cNvCxnSpPr>
          <p:nvPr/>
        </p:nvCxnSpPr>
        <p:spPr>
          <a:xfrm>
            <a:off x="1565983" y="4018969"/>
            <a:ext cx="2362073" cy="17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Straight Arrow Connector 1035"/>
          <p:cNvCxnSpPr>
            <a:stCxn id="7" idx="3"/>
            <a:endCxn id="30" idx="4"/>
          </p:cNvCxnSpPr>
          <p:nvPr/>
        </p:nvCxnSpPr>
        <p:spPr>
          <a:xfrm flipV="1">
            <a:off x="1964137" y="4036884"/>
            <a:ext cx="1963919" cy="961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Straight Arrow Connector 1037"/>
          <p:cNvCxnSpPr>
            <a:endCxn id="30" idx="4"/>
          </p:cNvCxnSpPr>
          <p:nvPr/>
        </p:nvCxnSpPr>
        <p:spPr>
          <a:xfrm flipV="1">
            <a:off x="2574342" y="4036884"/>
            <a:ext cx="1353714" cy="1410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1" name="TextBox 1040"/>
          <p:cNvSpPr txBox="1"/>
          <p:nvPr/>
        </p:nvSpPr>
        <p:spPr>
          <a:xfrm>
            <a:off x="4795164" y="1807102"/>
            <a:ext cx="2141484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ALENZA   PLATFORM</a:t>
            </a:r>
            <a:endParaRPr lang="en-US" b="1" dirty="0"/>
          </a:p>
        </p:txBody>
      </p:sp>
      <p:pic>
        <p:nvPicPr>
          <p:cNvPr id="1042" name="Picture 10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9159" y="4199213"/>
            <a:ext cx="3106752" cy="1880985"/>
          </a:xfrm>
          <a:prstGeom prst="rect">
            <a:avLst/>
          </a:prstGeom>
        </p:spPr>
      </p:pic>
      <p:cxnSp>
        <p:nvCxnSpPr>
          <p:cNvPr id="1045" name="Straight Arrow Connector 1044"/>
          <p:cNvCxnSpPr>
            <a:stCxn id="30" idx="0"/>
            <a:endCxn id="1046" idx="1"/>
          </p:cNvCxnSpPr>
          <p:nvPr/>
        </p:nvCxnSpPr>
        <p:spPr>
          <a:xfrm flipV="1">
            <a:off x="7843233" y="2966965"/>
            <a:ext cx="994249" cy="10699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6" name="Picture 10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7482" y="2163887"/>
            <a:ext cx="3128429" cy="1606155"/>
          </a:xfrm>
          <a:prstGeom prst="rect">
            <a:avLst/>
          </a:prstGeom>
        </p:spPr>
      </p:pic>
      <p:cxnSp>
        <p:nvCxnSpPr>
          <p:cNvPr id="1049" name="Straight Arrow Connector 1048"/>
          <p:cNvCxnSpPr>
            <a:stCxn id="30" idx="0"/>
            <a:endCxn id="1042" idx="1"/>
          </p:cNvCxnSpPr>
          <p:nvPr/>
        </p:nvCxnSpPr>
        <p:spPr>
          <a:xfrm>
            <a:off x="7843233" y="4036884"/>
            <a:ext cx="1015926" cy="1102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Oval 1056"/>
          <p:cNvSpPr/>
          <p:nvPr/>
        </p:nvSpPr>
        <p:spPr>
          <a:xfrm>
            <a:off x="3271233" y="3331364"/>
            <a:ext cx="399248" cy="13931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br>
              <a:rPr lang="en-US" dirty="0" smtClean="0"/>
            </a:br>
            <a:r>
              <a:rPr lang="en-US" dirty="0" smtClean="0"/>
              <a:t>A</a:t>
            </a:r>
            <a:br>
              <a:rPr lang="en-US" dirty="0" smtClean="0"/>
            </a:br>
            <a:r>
              <a:rPr lang="en-US" dirty="0" smtClean="0"/>
              <a:t>T</a:t>
            </a:r>
          </a:p>
          <a:p>
            <a:pPr algn="ctr"/>
            <a:r>
              <a:rPr lang="en-US" dirty="0"/>
              <a:t>A</a:t>
            </a:r>
            <a:endParaRPr lang="en-US" dirty="0" smtClean="0"/>
          </a:p>
        </p:txBody>
      </p:sp>
      <p:sp>
        <p:nvSpPr>
          <p:cNvPr id="66" name="Oval 65"/>
          <p:cNvSpPr/>
          <p:nvPr/>
        </p:nvSpPr>
        <p:spPr>
          <a:xfrm>
            <a:off x="8062172" y="3155322"/>
            <a:ext cx="566673" cy="17911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</a:t>
            </a:r>
          </a:p>
          <a:p>
            <a:pPr algn="ctr"/>
            <a:r>
              <a:rPr lang="en-US" dirty="0" smtClean="0"/>
              <a:t>E</a:t>
            </a:r>
          </a:p>
          <a:p>
            <a:pPr algn="ctr"/>
            <a:r>
              <a:rPr lang="en-US" dirty="0" smtClean="0"/>
              <a:t>P</a:t>
            </a:r>
          </a:p>
          <a:p>
            <a:pPr algn="ctr"/>
            <a:r>
              <a:rPr lang="en-US" dirty="0" smtClean="0"/>
              <a:t>O</a:t>
            </a:r>
          </a:p>
          <a:p>
            <a:pPr algn="ctr"/>
            <a:r>
              <a:rPr lang="en-US" dirty="0" smtClean="0"/>
              <a:t>R</a:t>
            </a:r>
          </a:p>
          <a:p>
            <a:pPr algn="ctr"/>
            <a:r>
              <a:rPr lang="en-US" dirty="0" smtClean="0"/>
              <a:t>T</a:t>
            </a:r>
          </a:p>
        </p:txBody>
      </p:sp>
      <p:pic>
        <p:nvPicPr>
          <p:cNvPr id="29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4" grpId="0" animBg="1"/>
      <p:bldP spid="26" grpId="0" animBg="1"/>
      <p:bldP spid="27" grpId="0" animBg="1"/>
      <p:bldP spid="28" grpId="0"/>
      <p:bldP spid="1041" grpId="0" animBg="1"/>
      <p:bldP spid="1057" grpId="0" animBg="1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09834" y="25950"/>
            <a:ext cx="3200400" cy="1202922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Brand Perception &amp; Word Cloud</a:t>
            </a:r>
            <a:endParaRPr lang="en-US" b="1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half" idx="2"/>
          </p:nvPr>
        </p:nvSpPr>
        <p:spPr>
          <a:xfrm>
            <a:off x="148103" y="1808423"/>
            <a:ext cx="3723861" cy="4309044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 smtClean="0"/>
              <a:t>Companies endeavor to proliferate their brands with certain attributes…</a:t>
            </a:r>
          </a:p>
          <a:p>
            <a:pPr algn="just"/>
            <a:r>
              <a:rPr lang="en-US" sz="2000" b="1" dirty="0" smtClean="0"/>
              <a:t>However, what do consumers really hear and how do they perceive a brand, as opposed to what companies are trying to project?</a:t>
            </a:r>
          </a:p>
          <a:p>
            <a:pPr algn="just"/>
            <a:r>
              <a:rPr lang="en-US" sz="2000" b="1" dirty="0" smtClean="0"/>
              <a:t>Imagine having a real-time tool to validate the consistency between projection versus perception of the brand attributes</a:t>
            </a:r>
            <a:endParaRPr lang="en-US" sz="2000" b="1" dirty="0"/>
          </a:p>
        </p:txBody>
      </p:sp>
      <p:pic>
        <p:nvPicPr>
          <p:cNvPr id="7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211393" y="115912"/>
            <a:ext cx="7980607" cy="667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6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09834" y="25950"/>
            <a:ext cx="3200400" cy="1202922"/>
          </a:xfrm>
        </p:spPr>
        <p:txBody>
          <a:bodyPr/>
          <a:lstStyle/>
          <a:p>
            <a:pPr algn="ctr"/>
            <a:r>
              <a:rPr lang="en-US" b="1" dirty="0"/>
              <a:t>Sentiment </a:t>
            </a:r>
            <a:r>
              <a:rPr lang="en-US" b="1" dirty="0" smtClean="0"/>
              <a:t>Analysis</a:t>
            </a:r>
            <a:endParaRPr lang="en-US" b="1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half" idx="2"/>
          </p:nvPr>
        </p:nvSpPr>
        <p:spPr>
          <a:xfrm>
            <a:off x="131074" y="1228872"/>
            <a:ext cx="3723861" cy="5661324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/>
              <a:t>Imagine </a:t>
            </a:r>
            <a:r>
              <a:rPr lang="en-US" sz="1800" b="1" dirty="0" smtClean="0"/>
              <a:t>having the ability to know what </a:t>
            </a:r>
            <a:r>
              <a:rPr lang="en-US" sz="1800" b="1" dirty="0"/>
              <a:t>your customers think about your organization or </a:t>
            </a:r>
            <a:r>
              <a:rPr lang="en-US" sz="1800" b="1" dirty="0" smtClean="0"/>
              <a:t>product</a:t>
            </a:r>
            <a:r>
              <a:rPr lang="en-US" sz="1800" b="1" dirty="0"/>
              <a:t> </a:t>
            </a:r>
            <a:r>
              <a:rPr lang="en-US" sz="1800" b="1" dirty="0" smtClean="0"/>
              <a:t>real-time.  How would this knowledge influence </a:t>
            </a:r>
            <a:r>
              <a:rPr lang="en-US" sz="1800" b="1" dirty="0"/>
              <a:t>your marketing strategy?  </a:t>
            </a:r>
          </a:p>
          <a:p>
            <a:pPr algn="just"/>
            <a:r>
              <a:rPr lang="en-US" sz="1800" b="1" dirty="0"/>
              <a:t>Gaining insight into customer perception </a:t>
            </a:r>
            <a:r>
              <a:rPr lang="en-US" sz="1800" b="1" dirty="0" smtClean="0"/>
              <a:t>is a </a:t>
            </a:r>
            <a:r>
              <a:rPr lang="en-US" sz="1800" b="1" dirty="0"/>
              <a:t>powerful tool the Alenza Platform offers.  It mines the chatter from various Social Media sources pertaining to your product as well as the competition</a:t>
            </a:r>
            <a:r>
              <a:rPr lang="en-US" sz="1800" b="1" dirty="0" smtClean="0"/>
              <a:t>.</a:t>
            </a:r>
          </a:p>
          <a:p>
            <a:pPr algn="just"/>
            <a:r>
              <a:rPr lang="en-US" sz="1800" b="1" dirty="0"/>
              <a:t>Using complex programming concepts like NLP (Natural Language Processing), Alenza will assign a </a:t>
            </a:r>
            <a:r>
              <a:rPr lang="en-US" sz="1800" b="1" i="1" dirty="0"/>
              <a:t>positive, negative, or neutral</a:t>
            </a:r>
            <a:r>
              <a:rPr lang="en-US" sz="1800" b="1" dirty="0"/>
              <a:t> connotation to the word patterns extracted from Social Media sites.    In addition, the top mentioned sentiments are counted, isolated, and presented to you so that you can take actionable measures.</a:t>
            </a:r>
          </a:p>
          <a:p>
            <a:pPr algn="just"/>
            <a:endParaRPr lang="en-US" sz="1800" b="1" dirty="0"/>
          </a:p>
        </p:txBody>
      </p:sp>
      <p:pic>
        <p:nvPicPr>
          <p:cNvPr id="2050" name="Picture 2" descr="http://www.leadingmenonly.com/wp-content/uploads/image/Stop%20Thin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482" y="13910"/>
            <a:ext cx="8096518" cy="684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90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3032" y="78061"/>
            <a:ext cx="3670478" cy="1879106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Key Insights from Sentiment Analysis:</a:t>
            </a:r>
            <a:endParaRPr lang="en-US" sz="4400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54549" y="2612901"/>
            <a:ext cx="3618962" cy="3934031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>
                <a:solidFill>
                  <a:schemeClr val="bg1"/>
                </a:solidFill>
              </a:rPr>
              <a:t>The </a:t>
            </a:r>
            <a:r>
              <a:rPr lang="en-US" sz="1800" dirty="0" err="1" smtClean="0">
                <a:solidFill>
                  <a:schemeClr val="bg1"/>
                </a:solidFill>
              </a:rPr>
              <a:t>Alenza</a:t>
            </a:r>
            <a:r>
              <a:rPr lang="en-US" sz="1800" dirty="0" smtClean="0">
                <a:solidFill>
                  <a:schemeClr val="bg1"/>
                </a:solidFill>
              </a:rPr>
              <a:t> platform is able to pull insight from each individual conversation or opinion for a particular product.  The chart highlights the top authors that have commented on </a:t>
            </a:r>
            <a:r>
              <a:rPr lang="en-US" sz="1800" dirty="0" err="1" smtClean="0">
                <a:solidFill>
                  <a:schemeClr val="bg1"/>
                </a:solidFill>
              </a:rPr>
              <a:t>Wearever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and further  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65983" y="132523"/>
            <a:ext cx="7377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Brand Specific Sentiments </a:t>
            </a:r>
            <a:endParaRPr lang="en-US" sz="3600" b="1" dirty="0"/>
          </a:p>
        </p:txBody>
      </p:sp>
      <p:pic>
        <p:nvPicPr>
          <p:cNvPr id="14" name="Picture 13"/>
          <p:cNvPicPr/>
          <p:nvPr/>
        </p:nvPicPr>
        <p:blipFill>
          <a:blip r:embed="rId2"/>
          <a:stretch>
            <a:fillRect/>
          </a:stretch>
        </p:blipFill>
        <p:spPr>
          <a:xfrm>
            <a:off x="4275786" y="715240"/>
            <a:ext cx="7813182" cy="609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3032" y="373671"/>
            <a:ext cx="3876540" cy="1351677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Key Insights from Sentiments:</a:t>
            </a:r>
            <a:endParaRPr lang="en-US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465983" y="132523"/>
            <a:ext cx="7377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Brand Specific Insights</a:t>
            </a:r>
            <a:endParaRPr lang="en-US" sz="36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910" y="2137893"/>
            <a:ext cx="3863662" cy="5112915"/>
          </a:xfrm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</a:pPr>
            <a:r>
              <a:rPr lang="en-US" sz="2000" dirty="0" smtClean="0"/>
              <a:t>In addition to Cuisinart  had the most positive reviews.</a:t>
            </a:r>
          </a:p>
          <a:p>
            <a:pPr algn="just">
              <a:buClr>
                <a:schemeClr val="bg1"/>
              </a:buClr>
            </a:pPr>
            <a:r>
              <a:rPr lang="en-US" sz="2000" dirty="0" smtClean="0"/>
              <a:t>Reviews and Comments mirrored the Digital Presence and online activity – proving the efficacy of customer engagement.</a:t>
            </a:r>
          </a:p>
          <a:p>
            <a:pPr algn="just">
              <a:buClr>
                <a:schemeClr val="bg1"/>
              </a:buClr>
            </a:pPr>
            <a:r>
              <a:rPr lang="en-US" sz="2000" dirty="0" smtClean="0"/>
              <a:t>Cuisinart surpasses the competition in on line conversations.</a:t>
            </a:r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4465984" y="778854"/>
            <a:ext cx="7498490" cy="59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5" y="800275"/>
            <a:ext cx="3348507" cy="272581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Associative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Attributes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/>
            </a:r>
            <a:br>
              <a:rPr lang="en-US" sz="1800" dirty="0" smtClean="0">
                <a:solidFill>
                  <a:schemeClr val="bg1"/>
                </a:solidFill>
              </a:rPr>
            </a:br>
            <a:r>
              <a:rPr lang="en-US" sz="27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words or products that occur with </a:t>
            </a:r>
            <a:r>
              <a:rPr lang="en-US" sz="27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Wearever</a:t>
            </a:r>
            <a:r>
              <a:rPr lang="en-US" sz="27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7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GV – to Update the chart and then analyze the Text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667340"/>
              </p:ext>
            </p:extLst>
          </p:nvPr>
        </p:nvGraphicFramePr>
        <p:xfrm>
          <a:off x="4546242" y="746974"/>
          <a:ext cx="6903076" cy="5558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029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Wireless Carrier Solution</a:t>
            </a:r>
            <a:b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Alenza platform based Predictive Analytics for Call Coverage Issues</a:t>
            </a:r>
            <a:endParaRPr lang="en-US" sz="2400" b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69956" y="1747656"/>
            <a:ext cx="2940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Aggregated 3 Years of Data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528" y="2398146"/>
            <a:ext cx="2819744" cy="3304387"/>
          </a:xfrm>
          <a:prstGeom prst="rect">
            <a:avLst/>
          </a:prstGeom>
        </p:spPr>
      </p:pic>
      <p:sp>
        <p:nvSpPr>
          <p:cNvPr id="11" name="Isosceles Triangle 10"/>
          <p:cNvSpPr/>
          <p:nvPr/>
        </p:nvSpPr>
        <p:spPr>
          <a:xfrm rot="5400000">
            <a:off x="3357392" y="3984133"/>
            <a:ext cx="2356834" cy="154547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 rot="10800000">
            <a:off x="7161877" y="2169185"/>
            <a:ext cx="2356834" cy="69159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599539" y="2290541"/>
            <a:ext cx="548151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Key Performance Indicators (KPIs):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Signal Strength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Lost Call/Short Call Log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Device and Device Configuration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Network Parameters (for LTE</a:t>
            </a:r>
            <a:r>
              <a:rPr lang="en-US" sz="1400" dirty="0"/>
              <a:t> </a:t>
            </a:r>
            <a:r>
              <a:rPr lang="en-US" sz="1400" dirty="0" smtClean="0"/>
              <a:t>&amp; EVDO)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Geo-Coordinates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Median Call Duration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Variable Coverage Areas</a:t>
            </a:r>
          </a:p>
        </p:txBody>
      </p:sp>
      <p:sp>
        <p:nvSpPr>
          <p:cNvPr id="20" name="Isosceles Triangle 19"/>
          <p:cNvSpPr/>
          <p:nvPr/>
        </p:nvSpPr>
        <p:spPr>
          <a:xfrm rot="10800000">
            <a:off x="7161877" y="5594057"/>
            <a:ext cx="2356834" cy="69159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 rot="10800000">
            <a:off x="7161877" y="4220175"/>
            <a:ext cx="2356834" cy="69159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071505" y="4341531"/>
            <a:ext cx="6537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Prepared and Modeled the KPI Data for Statistical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Additionally, leveraged data from technician’s notes and 611 Calls that were converted to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Used Machine Learning to find key Correlations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00204" y="5715412"/>
            <a:ext cx="748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Used the correlated data &amp; </a:t>
            </a:r>
            <a:r>
              <a:rPr lang="en-US" b="1" i="1" dirty="0"/>
              <a:t>p</a:t>
            </a:r>
            <a:r>
              <a:rPr lang="en-US" b="1" i="1" dirty="0" smtClean="0"/>
              <a:t>redictive modeling, Alenza generated</a:t>
            </a:r>
            <a:br>
              <a:rPr lang="en-US" b="1" i="1" dirty="0" smtClean="0"/>
            </a:br>
            <a:r>
              <a:rPr lang="en-US" b="1" i="1" dirty="0" smtClean="0"/>
              <a:t>an algorithm that gained 85% Prediction Accuracy</a:t>
            </a:r>
          </a:p>
        </p:txBody>
      </p:sp>
    </p:spTree>
    <p:extLst>
      <p:ext uri="{BB962C8B-B14F-4D97-AF65-F5344CB8AC3E}">
        <p14:creationId xmlns:p14="http://schemas.microsoft.com/office/powerpoint/2010/main" val="216262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Wireless Carrier Solution</a:t>
            </a:r>
            <a:b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Alenza platform based Predictive Analytics for Call Coverage Issues</a:t>
            </a:r>
            <a:endParaRPr lang="en-US" sz="2400" b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40" y="1777886"/>
            <a:ext cx="938481" cy="9384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4561" y="1923961"/>
            <a:ext cx="55920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End-User</a:t>
            </a:r>
            <a:r>
              <a:rPr lang="en-US" dirty="0" smtClean="0"/>
              <a:t>: One of the largest telecom service provider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Customer</a:t>
            </a:r>
            <a:r>
              <a:rPr lang="en-US" dirty="0" smtClean="0"/>
              <a:t>: Solutions platform provider to the end-user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440" y="2743616"/>
            <a:ext cx="938481" cy="10033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04561" y="2783627"/>
            <a:ext cx="8828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611 Calls</a:t>
            </a:r>
            <a:r>
              <a:rPr lang="en-US" dirty="0" smtClean="0"/>
              <a:t>: Customers call Tech Support for call issues, and a trouble-ticket is issued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Call Center Action</a:t>
            </a:r>
            <a:r>
              <a:rPr lang="en-US" dirty="0" smtClean="0"/>
              <a:t>: The end-user dispatches a technician, and it takes ~ 2 hours to determine if there was a call coverage issue, or any other non-network issue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12" y="3940367"/>
            <a:ext cx="1448136" cy="10847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04561" y="4021054"/>
            <a:ext cx="8828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Technician Time</a:t>
            </a:r>
            <a:r>
              <a:rPr lang="en-US" dirty="0" smtClean="0"/>
              <a:t>: Reduce or eliminate the need for a Technician for the diagnostics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Reduced 611 Calls</a:t>
            </a:r>
            <a:r>
              <a:rPr lang="en-US" dirty="0" smtClean="0"/>
              <a:t>: Use predictive analytics to resolve the problem before they occur, which would reduce or minimize the Tech Support Calls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166" y="5244682"/>
            <a:ext cx="1093028" cy="956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04561" y="5122718"/>
            <a:ext cx="8828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Alenza Platform</a:t>
            </a:r>
            <a:r>
              <a:rPr lang="en-US" dirty="0" smtClean="0"/>
              <a:t>: Avlino aggregated the required data, and conducted statistical analysis to determine patterns in the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 smtClean="0"/>
              <a:t>Predictive Analytics</a:t>
            </a:r>
            <a:r>
              <a:rPr lang="en-US" dirty="0" smtClean="0"/>
              <a:t>: Determine which predictive models fits the data to get the predetermined accuracy, so that the call diagnosis can be automated </a:t>
            </a:r>
          </a:p>
        </p:txBody>
      </p:sp>
    </p:spTree>
    <p:extLst>
      <p:ext uri="{BB962C8B-B14F-4D97-AF65-F5344CB8AC3E}">
        <p14:creationId xmlns:p14="http://schemas.microsoft.com/office/powerpoint/2010/main" val="222285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Wireless Carrier Solution</a:t>
            </a:r>
            <a:b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Alenza platform found a KPI that was not taken into account – Seasonality caused coverage Issues</a:t>
            </a:r>
            <a:endParaRPr lang="en-US" sz="2400" b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" y="1846374"/>
            <a:ext cx="112395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5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23" y="1840391"/>
            <a:ext cx="8152113" cy="446907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Wireless Carrier Solution</a:t>
            </a:r>
            <a:b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Alenza platform further analyzed a correlated KPI that was not taken into account – Seasonality caused differing results on different geographies</a:t>
            </a:r>
            <a:endParaRPr lang="en-US" sz="2400" b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134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" name="Picture 137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744" y="1916503"/>
            <a:ext cx="6608043" cy="4270775"/>
          </a:xfrm>
          <a:prstGeom prst="rect">
            <a:avLst/>
          </a:prstGeom>
        </p:spPr>
      </p:pic>
      <p:sp>
        <p:nvSpPr>
          <p:cNvPr id="2924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 Paradigm Shift – Intelligent &amp; Distributed Switching</a:t>
            </a:r>
            <a:endParaRPr lang="en-US" sz="2400" b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157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81" y="1931831"/>
            <a:ext cx="7172646" cy="4293870"/>
          </a:xfrm>
          <a:prstGeom prst="rect">
            <a:avLst/>
          </a:prstGeom>
        </p:spPr>
      </p:pic>
      <p:sp>
        <p:nvSpPr>
          <p:cNvPr id="103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 Paradigm Shift – Intelligent &amp; Distributed Switching</a:t>
            </a:r>
            <a:endParaRPr lang="en-US" sz="2400" b="1" dirty="0">
              <a:solidFill>
                <a:srgbClr val="8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51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721224" y="361164"/>
            <a:ext cx="8758517" cy="922851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Who could be displaced by Avlino’s BDAS?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2000" i="1" dirty="0"/>
              <a:t>Avlino’s Switch Integrates the Functionality and Replaces </a:t>
            </a:r>
            <a:r>
              <a:rPr lang="en-US" sz="2000" i="1" dirty="0" err="1"/>
              <a:t>ToR</a:t>
            </a:r>
            <a:r>
              <a:rPr lang="en-US" sz="2000" i="1" dirty="0"/>
              <a:t> Switches &amp; HBA/NIC/CNAs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2133600" cy="365125"/>
          </a:xfrm>
        </p:spPr>
        <p:txBody>
          <a:bodyPr/>
          <a:lstStyle/>
          <a:p>
            <a:fld id="{2A19CF05-26B2-4C8F-B715-0314452A0E97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770" y="1915150"/>
            <a:ext cx="6767472" cy="439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6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134" y="6367579"/>
            <a:ext cx="531542" cy="44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56372" y="262890"/>
            <a:ext cx="9682975" cy="134474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400" b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some of the skill sets industry is looking for?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6372" y="2102859"/>
            <a:ext cx="968297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000" dirty="0" smtClean="0"/>
              <a:t>Data Sciences (Algorithms and Modeling)</a:t>
            </a:r>
          </a:p>
          <a:p>
            <a:pPr marL="342900" indent="-342900">
              <a:buAutoNum type="arabicParenR"/>
            </a:pPr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 smtClean="0"/>
              <a:t>Machine Learning Concepts</a:t>
            </a:r>
          </a:p>
          <a:p>
            <a:pPr marL="342900" indent="-342900">
              <a:buAutoNum type="arabicParenR"/>
            </a:pPr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 smtClean="0"/>
              <a:t>Languages and Packages (Scala, R </a:t>
            </a:r>
            <a:r>
              <a:rPr lang="en-US" sz="2000" dirty="0" err="1" smtClean="0"/>
              <a:t>etc</a:t>
            </a:r>
            <a:r>
              <a:rPr lang="en-US" sz="2000" dirty="0" smtClean="0"/>
              <a:t>)</a:t>
            </a:r>
          </a:p>
          <a:p>
            <a:pPr marL="342900" indent="-342900">
              <a:buAutoNum type="arabicParenR"/>
            </a:pPr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 smtClean="0"/>
              <a:t>New Frameworks (Map-Reduce, Spark </a:t>
            </a:r>
            <a:r>
              <a:rPr lang="en-US" sz="2000" dirty="0" err="1" smtClean="0"/>
              <a:t>etc</a:t>
            </a:r>
            <a:r>
              <a:rPr lang="en-US" sz="2000" dirty="0" smtClean="0"/>
              <a:t>)</a:t>
            </a:r>
          </a:p>
          <a:p>
            <a:pPr marL="342900" indent="-342900">
              <a:buAutoNum type="arabicParenR"/>
            </a:pPr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 smtClean="0"/>
              <a:t>Business Analysts</a:t>
            </a:r>
          </a:p>
          <a:p>
            <a:pPr marL="342900" indent="-342900">
              <a:buAutoNum type="arabicParenR"/>
            </a:pPr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 smtClean="0"/>
              <a:t>Software </a:t>
            </a:r>
            <a:r>
              <a:rPr lang="en-US" sz="2000" smtClean="0"/>
              <a:t>Defined Networking</a:t>
            </a:r>
            <a:r>
              <a:rPr lang="en-US" sz="2000"/>
              <a:t> </a:t>
            </a:r>
            <a:r>
              <a:rPr lang="en-US" sz="2000" smtClean="0"/>
              <a:t>and Storage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62581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_transparen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6790" y="5355454"/>
            <a:ext cx="1186571" cy="86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igital-handshak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33400"/>
            <a:ext cx="9144000" cy="608018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524000" y="1"/>
            <a:ext cx="7751184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/>
              <a:t> Thank You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524001" y="6601968"/>
            <a:ext cx="6814457" cy="637032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R="36576" defTabSz="914400">
              <a:buClr>
                <a:schemeClr val="accent1"/>
              </a:buClr>
              <a:buSzPct val="80000"/>
              <a:defRPr/>
            </a:pPr>
            <a:r>
              <a:rPr lang="en-US" sz="1200" b="1" dirty="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rPr>
              <a:t>Q2 2014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94270" y="4858555"/>
            <a:ext cx="2921330" cy="1262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Contact:</a:t>
            </a:r>
          </a:p>
          <a:p>
            <a:r>
              <a:rPr lang="en-US" dirty="0"/>
              <a:t>email: </a:t>
            </a:r>
            <a:r>
              <a:rPr lang="en-US" dirty="0">
                <a:hlinkClick r:id="rId5"/>
              </a:rPr>
              <a:t>sales@avlino.com</a:t>
            </a:r>
            <a:endParaRPr lang="en-US" dirty="0"/>
          </a:p>
          <a:p>
            <a:r>
              <a:rPr lang="en-US" dirty="0"/>
              <a:t>Phone: (732) 946 0472</a:t>
            </a:r>
          </a:p>
          <a:p>
            <a:r>
              <a:rPr lang="en-US" dirty="0"/>
              <a:t>Fax: (732) 946 5876</a:t>
            </a:r>
          </a:p>
        </p:txBody>
      </p:sp>
    </p:spTree>
    <p:extLst>
      <p:ext uri="{BB962C8B-B14F-4D97-AF65-F5344CB8AC3E}">
        <p14:creationId xmlns:p14="http://schemas.microsoft.com/office/powerpoint/2010/main" val="297777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Custom 5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626A1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939F26"/>
      </a:hlink>
      <a:folHlink>
        <a:srgbClr val="BA6906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5900</TotalTime>
  <Words>1002</Words>
  <Application>Microsoft Office PowerPoint</Application>
  <PresentationFormat>Widescreen</PresentationFormat>
  <Paragraphs>160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Franklin Gothic Book</vt:lpstr>
      <vt:lpstr>Wingdings</vt:lpstr>
      <vt:lpstr>Retrospect</vt:lpstr>
      <vt:lpstr>     Avlino Inc.</vt:lpstr>
      <vt:lpstr>Prophecies often fail…..</vt:lpstr>
      <vt:lpstr>PowerPoint Presentation</vt:lpstr>
      <vt:lpstr>Paradigm Shifts in the Enterprise Computing</vt:lpstr>
      <vt:lpstr>Landscape Analysis – Change of Guard</vt:lpstr>
      <vt:lpstr>PowerPoint Presentation</vt:lpstr>
      <vt:lpstr>PowerPoint Presentation</vt:lpstr>
      <vt:lpstr>PowerPoint Presentation</vt:lpstr>
      <vt:lpstr>PowerPoint Presentation</vt:lpstr>
      <vt:lpstr>Analytics Paradigm Shift  Organizations are Inundated with New Sources of Data, which can Offer Profound &amp; Actionable Insight</vt:lpstr>
      <vt:lpstr>Data Dimensions</vt:lpstr>
      <vt:lpstr>Changing Computing Models</vt:lpstr>
      <vt:lpstr>PowerPoint Presentation</vt:lpstr>
      <vt:lpstr>What is the Alenza Platform? Integrates Technology, Process, and People – Total Solution as Service</vt:lpstr>
      <vt:lpstr>Brand Perception &amp; Word Cloud</vt:lpstr>
      <vt:lpstr>Sentiment Analysis</vt:lpstr>
      <vt:lpstr>Key Insights from Sentiment Analysis:</vt:lpstr>
      <vt:lpstr>Key Insights from Sentiments:</vt:lpstr>
      <vt:lpstr>Associative  Attributes  Top words or products that occur with Wearever  GV – to Update the chart and then analyze the Text</vt:lpstr>
      <vt:lpstr>Wireless Carrier Solution Alenza platform based Predictive Analytics for Call Coverage Issues</vt:lpstr>
      <vt:lpstr>Wireless Carrier Solution Alenza platform based Predictive Analytics for Call Coverage Issues</vt:lpstr>
      <vt:lpstr>Wireless Carrier Solution Alenza platform found a KPI that was not taken into account – Seasonality caused coverage Issues</vt:lpstr>
      <vt:lpstr>Wireless Carrier Solution Alenza platform further analyzed a correlated KPI that was not taken into account – Seasonality caused differing results on different geographies</vt:lpstr>
      <vt:lpstr>Hardware Paradigm Shift – Intelligent &amp; Distributed Switching</vt:lpstr>
      <vt:lpstr>Hardware Paradigm Shift – Intelligent &amp; Distributed Switching</vt:lpstr>
      <vt:lpstr>Who could be displaced by Avlino’s BDAS? Avlino’s Switch Integrates the Functionality and Replaces ToR Switches &amp; HBA/NIC/CNAs</vt:lpstr>
      <vt:lpstr>What are some of the skill sets industry is looking for?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Avlino Inc.</dc:title>
  <dc:creator>Maryann Sciallo</dc:creator>
  <cp:lastModifiedBy>K. Ramachandran</cp:lastModifiedBy>
  <cp:revision>343</cp:revision>
  <dcterms:created xsi:type="dcterms:W3CDTF">2015-02-04T16:47:04Z</dcterms:created>
  <dcterms:modified xsi:type="dcterms:W3CDTF">2015-11-02T10:56:56Z</dcterms:modified>
</cp:coreProperties>
</file>