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31"/>
  </p:notesMasterIdLst>
  <p:handoutMasterIdLst>
    <p:handoutMasterId r:id="rId32"/>
  </p:handoutMasterIdLst>
  <p:sldIdLst>
    <p:sldId id="256" r:id="rId3"/>
    <p:sldId id="456" r:id="rId4"/>
    <p:sldId id="457" r:id="rId5"/>
    <p:sldId id="458" r:id="rId6"/>
    <p:sldId id="466" r:id="rId7"/>
    <p:sldId id="469" r:id="rId8"/>
    <p:sldId id="451" r:id="rId9"/>
    <p:sldId id="452" r:id="rId10"/>
    <p:sldId id="454" r:id="rId11"/>
    <p:sldId id="455" r:id="rId12"/>
    <p:sldId id="467" r:id="rId13"/>
    <p:sldId id="459" r:id="rId14"/>
    <p:sldId id="460" r:id="rId15"/>
    <p:sldId id="470" r:id="rId16"/>
    <p:sldId id="484" r:id="rId17"/>
    <p:sldId id="478" r:id="rId18"/>
    <p:sldId id="471" r:id="rId19"/>
    <p:sldId id="479" r:id="rId20"/>
    <p:sldId id="480" r:id="rId21"/>
    <p:sldId id="481" r:id="rId22"/>
    <p:sldId id="482" r:id="rId23"/>
    <p:sldId id="483" r:id="rId24"/>
    <p:sldId id="477" r:id="rId25"/>
    <p:sldId id="472" r:id="rId26"/>
    <p:sldId id="473" r:id="rId27"/>
    <p:sldId id="474" r:id="rId28"/>
    <p:sldId id="475" r:id="rId29"/>
    <p:sldId id="47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40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3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76877448715519"/>
          <c:y val="0.13920523416754524"/>
          <c:w val="0.74463529618783431"/>
          <c:h val="0.7358459292000473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 Science</c:v>
                </c:pt>
              </c:strCache>
            </c:strRef>
          </c:tx>
          <c:spPr>
            <a:ln w="635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0.01</c:v>
                </c:pt>
                <c:pt idx="1">
                  <c:v>0.02</c:v>
                </c:pt>
                <c:pt idx="2">
                  <c:v>0.04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A91-4847-8582-6F901CBFAF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Everything Else</c:v>
                </c:pt>
              </c:strCache>
            </c:strRef>
          </c:tx>
          <c:spPr>
            <a:ln w="635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0.1</c:v>
                </c:pt>
                <c:pt idx="1">
                  <c:v>0.12</c:v>
                </c:pt>
                <c:pt idx="2">
                  <c:v>0.14000000000000001</c:v>
                </c:pt>
                <c:pt idx="3">
                  <c:v>0.15</c:v>
                </c:pt>
                <c:pt idx="4">
                  <c:v>0.16</c:v>
                </c:pt>
                <c:pt idx="5">
                  <c:v>0.18</c:v>
                </c:pt>
                <c:pt idx="6">
                  <c:v>0.19</c:v>
                </c:pt>
                <c:pt idx="7">
                  <c:v>0.2</c:v>
                </c:pt>
                <c:pt idx="8">
                  <c:v>0.21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2A91-4847-8582-6F901CBFAF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483072"/>
        <c:axId val="48546944"/>
      </c:lineChart>
      <c:catAx>
        <c:axId val="106483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8546944"/>
        <c:crosses val="autoZero"/>
        <c:auto val="1"/>
        <c:lblAlgn val="ctr"/>
        <c:lblOffset val="100"/>
        <c:noMultiLvlLbl val="0"/>
      </c:catAx>
      <c:valAx>
        <c:axId val="48546944"/>
        <c:scaling>
          <c:orientation val="minMax"/>
          <c:max val="5"/>
        </c:scaling>
        <c:delete val="0"/>
        <c:axPos val="l"/>
        <c:majorGridlines/>
        <c:numFmt formatCode="0.00%" sourceLinked="0"/>
        <c:majorTickMark val="out"/>
        <c:minorTickMark val="none"/>
        <c:tickLblPos val="nextTo"/>
        <c:crossAx val="106483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489700878397317"/>
          <c:y val="0.23514000984251968"/>
          <c:w val="0.23882651276203093"/>
          <c:h val="0.18326519853196929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>
          <a:latin typeface="Palatino Linotype" panose="0204050205050503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76877448715519"/>
          <c:y val="0.13920523416754524"/>
          <c:w val="0.74463529618783431"/>
          <c:h val="0.7358459292000473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 Science</c:v>
                </c:pt>
              </c:strCache>
            </c:strRef>
          </c:tx>
          <c:spPr>
            <a:ln w="635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0.01</c:v>
                </c:pt>
                <c:pt idx="1">
                  <c:v>0.02</c:v>
                </c:pt>
                <c:pt idx="2">
                  <c:v>0.04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61D-4B9D-837F-F5F6F269F7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Everything Else</c:v>
                </c:pt>
              </c:strCache>
            </c:strRef>
          </c:tx>
          <c:spPr>
            <a:ln w="635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Sheet1!$A$2:$A$10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0.1</c:v>
                </c:pt>
                <c:pt idx="1">
                  <c:v>0.12</c:v>
                </c:pt>
                <c:pt idx="2">
                  <c:v>0.14000000000000001</c:v>
                </c:pt>
                <c:pt idx="3">
                  <c:v>0.15</c:v>
                </c:pt>
                <c:pt idx="4">
                  <c:v>0.16</c:v>
                </c:pt>
                <c:pt idx="5">
                  <c:v>0.18</c:v>
                </c:pt>
                <c:pt idx="6">
                  <c:v>0.19</c:v>
                </c:pt>
                <c:pt idx="7">
                  <c:v>0.2</c:v>
                </c:pt>
                <c:pt idx="8">
                  <c:v>0.21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161D-4B9D-837F-F5F6F269F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7152"/>
        <c:axId val="48658688"/>
      </c:lineChart>
      <c:catAx>
        <c:axId val="48657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8658688"/>
        <c:crosses val="autoZero"/>
        <c:auto val="1"/>
        <c:lblAlgn val="ctr"/>
        <c:lblOffset val="100"/>
        <c:noMultiLvlLbl val="0"/>
      </c:catAx>
      <c:valAx>
        <c:axId val="48658688"/>
        <c:scaling>
          <c:orientation val="minMax"/>
          <c:max val="5"/>
        </c:scaling>
        <c:delete val="1"/>
        <c:axPos val="l"/>
        <c:majorGridlines/>
        <c:numFmt formatCode="General" sourceLinked="0"/>
        <c:majorTickMark val="out"/>
        <c:minorTickMark val="none"/>
        <c:tickLblPos val="nextTo"/>
        <c:crossAx val="48657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489700878397317"/>
          <c:y val="0.23514000984251968"/>
          <c:w val="0.23882651276203093"/>
          <c:h val="0.18326519853196929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>
          <a:latin typeface="Palatino Linotype" panose="0204050205050503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Other</c:v>
                </c:pt>
                <c:pt idx="1">
                  <c:v>Business</c:v>
                </c:pt>
                <c:pt idx="2">
                  <c:v>Social Science</c:v>
                </c:pt>
                <c:pt idx="3">
                  <c:v>Lab Science</c:v>
                </c:pt>
                <c:pt idx="4">
                  <c:v>Computer Science</c:v>
                </c:pt>
                <c:pt idx="5">
                  <c:v>Engineering</c:v>
                </c:pt>
                <c:pt idx="6">
                  <c:v>Math/Stat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0.04</c:v>
                </c:pt>
                <c:pt idx="1">
                  <c:v>0.1</c:v>
                </c:pt>
                <c:pt idx="2">
                  <c:v>7.0000000000000007E-2</c:v>
                </c:pt>
                <c:pt idx="3">
                  <c:v>0.16</c:v>
                </c:pt>
                <c:pt idx="4">
                  <c:v>0.17</c:v>
                </c:pt>
                <c:pt idx="5">
                  <c:v>0.18</c:v>
                </c:pt>
                <c:pt idx="6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E0-4EE6-9E09-561D75D4F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019200"/>
        <c:axId val="54021504"/>
      </c:barChart>
      <c:catAx>
        <c:axId val="540192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Palatino Linotype" panose="02040502050505030304" pitchFamily="18" charset="0"/>
              </a:defRPr>
            </a:pPr>
            <a:endParaRPr lang="en-US"/>
          </a:p>
        </c:txPr>
        <c:crossAx val="54021504"/>
        <c:crosses val="autoZero"/>
        <c:auto val="1"/>
        <c:lblAlgn val="ctr"/>
        <c:lblOffset val="100"/>
        <c:noMultiLvlLbl val="0"/>
      </c:catAx>
      <c:valAx>
        <c:axId val="54021504"/>
        <c:scaling>
          <c:orientation val="minMax"/>
        </c:scaling>
        <c:delete val="0"/>
        <c:axPos val="b"/>
        <c:majorGridlines/>
        <c:numFmt formatCode="0%" sourceLinked="0"/>
        <c:majorTickMark val="out"/>
        <c:minorTickMark val="none"/>
        <c:tickLblPos val="nextTo"/>
        <c:crossAx val="54019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EB4BCF-AA09-4C24-B684-ACF53C18018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BE1086E-2E89-4052-BCB1-779408A9AA6D}">
      <dgm:prSet phldrT="[Text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2800" b="1" dirty="0">
            <a:solidFill>
              <a:schemeClr val="bg1"/>
            </a:solidFill>
            <a:latin typeface="Palatino Linotype" panose="0204050205050503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800" b="1" dirty="0">
              <a:solidFill>
                <a:schemeClr val="bg1"/>
              </a:solidFill>
              <a:latin typeface="Palatino Linotype" panose="02040502050505030304" pitchFamily="18" charset="0"/>
            </a:rPr>
            <a:t>Ph.D.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800" b="1" dirty="0">
              <a:solidFill>
                <a:schemeClr val="bg1"/>
              </a:solidFill>
              <a:latin typeface="Palatino Linotype" panose="02040502050505030304" pitchFamily="18" charset="0"/>
            </a:rPr>
            <a:t>(n=13)</a:t>
          </a:r>
        </a:p>
      </dgm:t>
    </dgm:pt>
    <dgm:pt modelId="{95C28C77-0A37-46A1-8926-91CA68517F13}" type="par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75146C76-E73A-40F9-B822-9B9C32148D5E}" type="sib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E0475F0F-9883-428E-996D-D1787BA07A8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  <a:latin typeface="Palatino Linotype" panose="02040502050505030304" pitchFamily="18" charset="0"/>
            </a:rPr>
            <a:t>Masters (n=60) </a:t>
          </a:r>
        </a:p>
      </dgm:t>
    </dgm:pt>
    <dgm:pt modelId="{C2B7E546-3563-4225-8D03-582D56FAB3EC}" type="par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AB0F5ACD-8189-4660-B1E5-8F5980919B14}" type="sib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F812CC00-2827-4937-A218-A005190E5EB2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3200" dirty="0">
              <a:solidFill>
                <a:schemeClr val="bg1"/>
              </a:solidFill>
              <a:latin typeface="Palatino Linotype" panose="02040502050505030304" pitchFamily="18" charset="0"/>
            </a:rPr>
            <a:t>Undergraduates (n=150)</a:t>
          </a:r>
        </a:p>
      </dgm:t>
    </dgm:pt>
    <dgm:pt modelId="{5A066CD8-57E2-404F-9DD7-18DCC5FAB673}" type="par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6245818F-EFBE-41C6-9AEC-EB06D55974B0}" type="sib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C7D0C1AF-B5DA-4159-B0BF-45A2B4B13D29}" type="pres">
      <dgm:prSet presAssocID="{38EB4BCF-AA09-4C24-B684-ACF53C18018D}" presName="Name0" presStyleCnt="0">
        <dgm:presLayoutVars>
          <dgm:dir/>
          <dgm:animLvl val="lvl"/>
          <dgm:resizeHandles val="exact"/>
        </dgm:presLayoutVars>
      </dgm:prSet>
      <dgm:spPr/>
    </dgm:pt>
    <dgm:pt modelId="{01A61FC2-F6ED-47FE-97C6-0C747885AFCF}" type="pres">
      <dgm:prSet presAssocID="{7BE1086E-2E89-4052-BCB1-779408A9AA6D}" presName="Name8" presStyleCnt="0"/>
      <dgm:spPr/>
    </dgm:pt>
    <dgm:pt modelId="{2DC336E1-4B81-4A00-BA1C-614EEF3F64A1}" type="pres">
      <dgm:prSet presAssocID="{7BE1086E-2E89-4052-BCB1-779408A9AA6D}" presName="level" presStyleLbl="node1" presStyleIdx="0" presStyleCnt="3" custLinFactNeighborY="0">
        <dgm:presLayoutVars>
          <dgm:chMax val="1"/>
          <dgm:bulletEnabled val="1"/>
        </dgm:presLayoutVars>
      </dgm:prSet>
      <dgm:spPr/>
    </dgm:pt>
    <dgm:pt modelId="{E6589ABB-A3A1-4CB2-AE37-ECBE9ACF7A5A}" type="pres">
      <dgm:prSet presAssocID="{7BE1086E-2E89-4052-BCB1-779408A9AA6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70F2015-68E7-434C-9C0A-3A7737839D67}" type="pres">
      <dgm:prSet presAssocID="{E0475F0F-9883-428E-996D-D1787BA07A84}" presName="Name8" presStyleCnt="0"/>
      <dgm:spPr/>
    </dgm:pt>
    <dgm:pt modelId="{0F5FAACE-91A2-4665-8CF8-EFB2803D5048}" type="pres">
      <dgm:prSet presAssocID="{E0475F0F-9883-428E-996D-D1787BA07A84}" presName="level" presStyleLbl="node1" presStyleIdx="1" presStyleCnt="3">
        <dgm:presLayoutVars>
          <dgm:chMax val="1"/>
          <dgm:bulletEnabled val="1"/>
        </dgm:presLayoutVars>
      </dgm:prSet>
      <dgm:spPr/>
    </dgm:pt>
    <dgm:pt modelId="{66F21108-AAF5-47E0-B966-865D5FB333C9}" type="pres">
      <dgm:prSet presAssocID="{E0475F0F-9883-428E-996D-D1787BA07A8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EEEB546-A142-4094-B020-724FAEA6CE2F}" type="pres">
      <dgm:prSet presAssocID="{F812CC00-2827-4937-A218-A005190E5EB2}" presName="Name8" presStyleCnt="0"/>
      <dgm:spPr/>
    </dgm:pt>
    <dgm:pt modelId="{C4832153-DABB-448C-9709-CC18E52AC161}" type="pres">
      <dgm:prSet presAssocID="{F812CC00-2827-4937-A218-A005190E5EB2}" presName="level" presStyleLbl="node1" presStyleIdx="2" presStyleCnt="3">
        <dgm:presLayoutVars>
          <dgm:chMax val="1"/>
          <dgm:bulletEnabled val="1"/>
        </dgm:presLayoutVars>
      </dgm:prSet>
      <dgm:spPr/>
    </dgm:pt>
    <dgm:pt modelId="{6BFC4DE3-D45E-4CF7-8C39-D563C99FA8D8}" type="pres">
      <dgm:prSet presAssocID="{F812CC00-2827-4937-A218-A005190E5EB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0BB2A415-1C08-40E2-892D-643F873BE10C}" srcId="{38EB4BCF-AA09-4C24-B684-ACF53C18018D}" destId="{F812CC00-2827-4937-A218-A005190E5EB2}" srcOrd="2" destOrd="0" parTransId="{5A066CD8-57E2-404F-9DD7-18DCC5FAB673}" sibTransId="{6245818F-EFBE-41C6-9AEC-EB06D55974B0}"/>
    <dgm:cxn modelId="{D9EAB95E-5326-4F11-A0F2-F9991681EAA4}" type="presOf" srcId="{E0475F0F-9883-428E-996D-D1787BA07A84}" destId="{66F21108-AAF5-47E0-B966-865D5FB333C9}" srcOrd="1" destOrd="0" presId="urn:microsoft.com/office/officeart/2005/8/layout/pyramid1"/>
    <dgm:cxn modelId="{02A1E460-8300-402B-B6A1-B94D174B24AB}" type="presOf" srcId="{F812CC00-2827-4937-A218-A005190E5EB2}" destId="{6BFC4DE3-D45E-4CF7-8C39-D563C99FA8D8}" srcOrd="1" destOrd="0" presId="urn:microsoft.com/office/officeart/2005/8/layout/pyramid1"/>
    <dgm:cxn modelId="{7EFFE944-4B3F-49B5-A294-4762A84D471E}" type="presOf" srcId="{38EB4BCF-AA09-4C24-B684-ACF53C18018D}" destId="{C7D0C1AF-B5DA-4159-B0BF-45A2B4B13D29}" srcOrd="0" destOrd="0" presId="urn:microsoft.com/office/officeart/2005/8/layout/pyramid1"/>
    <dgm:cxn modelId="{78176D66-0D78-4DC9-8964-205F6A8AF6AA}" type="presOf" srcId="{F812CC00-2827-4937-A218-A005190E5EB2}" destId="{C4832153-DABB-448C-9709-CC18E52AC161}" srcOrd="0" destOrd="0" presId="urn:microsoft.com/office/officeart/2005/8/layout/pyramid1"/>
    <dgm:cxn modelId="{C1AF5451-FA4D-440C-81CF-B7C2DD0E9BD8}" type="presOf" srcId="{E0475F0F-9883-428E-996D-D1787BA07A84}" destId="{0F5FAACE-91A2-4665-8CF8-EFB2803D5048}" srcOrd="0" destOrd="0" presId="urn:microsoft.com/office/officeart/2005/8/layout/pyramid1"/>
    <dgm:cxn modelId="{9E177172-85AD-4A4D-B14E-1E7413B3F53D}" srcId="{38EB4BCF-AA09-4C24-B684-ACF53C18018D}" destId="{7BE1086E-2E89-4052-BCB1-779408A9AA6D}" srcOrd="0" destOrd="0" parTransId="{95C28C77-0A37-46A1-8926-91CA68517F13}" sibTransId="{75146C76-E73A-40F9-B822-9B9C32148D5E}"/>
    <dgm:cxn modelId="{5E0EB159-9E50-41DF-85F1-3282B75D2683}" type="presOf" srcId="{7BE1086E-2E89-4052-BCB1-779408A9AA6D}" destId="{2DC336E1-4B81-4A00-BA1C-614EEF3F64A1}" srcOrd="0" destOrd="0" presId="urn:microsoft.com/office/officeart/2005/8/layout/pyramid1"/>
    <dgm:cxn modelId="{ED5008AC-CE66-406D-9238-1B3BB148A24A}" srcId="{38EB4BCF-AA09-4C24-B684-ACF53C18018D}" destId="{E0475F0F-9883-428E-996D-D1787BA07A84}" srcOrd="1" destOrd="0" parTransId="{C2B7E546-3563-4225-8D03-582D56FAB3EC}" sibTransId="{AB0F5ACD-8189-4660-B1E5-8F5980919B14}"/>
    <dgm:cxn modelId="{CC9BC5B5-2260-4FD5-A69F-446D361987B4}" type="presOf" srcId="{7BE1086E-2E89-4052-BCB1-779408A9AA6D}" destId="{E6589ABB-A3A1-4CB2-AE37-ECBE9ACF7A5A}" srcOrd="1" destOrd="0" presId="urn:microsoft.com/office/officeart/2005/8/layout/pyramid1"/>
    <dgm:cxn modelId="{66E67EF2-C48E-4507-8CC2-A4642E3F50B1}" type="presParOf" srcId="{C7D0C1AF-B5DA-4159-B0BF-45A2B4B13D29}" destId="{01A61FC2-F6ED-47FE-97C6-0C747885AFCF}" srcOrd="0" destOrd="0" presId="urn:microsoft.com/office/officeart/2005/8/layout/pyramid1"/>
    <dgm:cxn modelId="{C416B78B-2C3C-4932-92E2-F5D0CCAC6ABE}" type="presParOf" srcId="{01A61FC2-F6ED-47FE-97C6-0C747885AFCF}" destId="{2DC336E1-4B81-4A00-BA1C-614EEF3F64A1}" srcOrd="0" destOrd="0" presId="urn:microsoft.com/office/officeart/2005/8/layout/pyramid1"/>
    <dgm:cxn modelId="{7AF8E70B-DEF4-4A29-9EF0-B84D5209E738}" type="presParOf" srcId="{01A61FC2-F6ED-47FE-97C6-0C747885AFCF}" destId="{E6589ABB-A3A1-4CB2-AE37-ECBE9ACF7A5A}" srcOrd="1" destOrd="0" presId="urn:microsoft.com/office/officeart/2005/8/layout/pyramid1"/>
    <dgm:cxn modelId="{5B7A2BA4-66C0-454B-87F6-BA3F7A9016D5}" type="presParOf" srcId="{C7D0C1AF-B5DA-4159-B0BF-45A2B4B13D29}" destId="{570F2015-68E7-434C-9C0A-3A7737839D67}" srcOrd="1" destOrd="0" presId="urn:microsoft.com/office/officeart/2005/8/layout/pyramid1"/>
    <dgm:cxn modelId="{C4A9B8E5-683D-4110-AD88-C9D7BEF85D29}" type="presParOf" srcId="{570F2015-68E7-434C-9C0A-3A7737839D67}" destId="{0F5FAACE-91A2-4665-8CF8-EFB2803D5048}" srcOrd="0" destOrd="0" presId="urn:microsoft.com/office/officeart/2005/8/layout/pyramid1"/>
    <dgm:cxn modelId="{46F7D322-ABB0-4E73-8735-8E7336FEFD8B}" type="presParOf" srcId="{570F2015-68E7-434C-9C0A-3A7737839D67}" destId="{66F21108-AAF5-47E0-B966-865D5FB333C9}" srcOrd="1" destOrd="0" presId="urn:microsoft.com/office/officeart/2005/8/layout/pyramid1"/>
    <dgm:cxn modelId="{876210C4-8983-41DB-84FC-C6C24D844F2B}" type="presParOf" srcId="{C7D0C1AF-B5DA-4159-B0BF-45A2B4B13D29}" destId="{AEEEB546-A142-4094-B020-724FAEA6CE2F}" srcOrd="2" destOrd="0" presId="urn:microsoft.com/office/officeart/2005/8/layout/pyramid1"/>
    <dgm:cxn modelId="{38B0BA40-9A38-4479-A61B-74FF4AB95194}" type="presParOf" srcId="{AEEEB546-A142-4094-B020-724FAEA6CE2F}" destId="{C4832153-DABB-448C-9709-CC18E52AC161}" srcOrd="0" destOrd="0" presId="urn:microsoft.com/office/officeart/2005/8/layout/pyramid1"/>
    <dgm:cxn modelId="{ED2D79A0-CFBD-4E68-9242-5D7997D91C85}" type="presParOf" srcId="{AEEEB546-A142-4094-B020-724FAEA6CE2F}" destId="{6BFC4DE3-D45E-4CF7-8C39-D563C99FA8D8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EB4BCF-AA09-4C24-B684-ACF53C18018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BE1086E-2E89-4052-BCB1-779408A9AA6D}">
      <dgm:prSet phldrT="[Text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200" dirty="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95C28C77-0A37-46A1-8926-91CA68517F13}" type="par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75146C76-E73A-40F9-B822-9B9C32148D5E}" type="sib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E0475F0F-9883-428E-996D-D1787BA07A84}">
      <dgm:prSet phldrT="[Text]" custT="1"/>
      <dgm:spPr>
        <a:solidFill>
          <a:srgbClr val="C00000"/>
        </a:solidFill>
      </dgm:spPr>
      <dgm:t>
        <a:bodyPr/>
        <a:lstStyle/>
        <a:p>
          <a:endParaRPr lang="en-US" sz="1200" dirty="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C2B7E546-3563-4225-8D03-582D56FAB3EC}" type="par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AB0F5ACD-8189-4660-B1E5-8F5980919B14}" type="sib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F812CC00-2827-4937-A218-A005190E5EB2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000" b="1" dirty="0">
              <a:solidFill>
                <a:schemeClr val="bg1"/>
              </a:solidFill>
              <a:latin typeface="Palatino Linotype" panose="02040502050505030304" pitchFamily="18" charset="0"/>
            </a:rPr>
            <a:t>Undergraduates (n=150)</a:t>
          </a:r>
          <a:endParaRPr lang="en-US" sz="1200" b="1" dirty="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5A066CD8-57E2-404F-9DD7-18DCC5FAB673}" type="par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6245818F-EFBE-41C6-9AEC-EB06D55974B0}" type="sib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C7D0C1AF-B5DA-4159-B0BF-45A2B4B13D29}" type="pres">
      <dgm:prSet presAssocID="{38EB4BCF-AA09-4C24-B684-ACF53C18018D}" presName="Name0" presStyleCnt="0">
        <dgm:presLayoutVars>
          <dgm:dir/>
          <dgm:animLvl val="lvl"/>
          <dgm:resizeHandles val="exact"/>
        </dgm:presLayoutVars>
      </dgm:prSet>
      <dgm:spPr/>
    </dgm:pt>
    <dgm:pt modelId="{01A61FC2-F6ED-47FE-97C6-0C747885AFCF}" type="pres">
      <dgm:prSet presAssocID="{7BE1086E-2E89-4052-BCB1-779408A9AA6D}" presName="Name8" presStyleCnt="0"/>
      <dgm:spPr/>
    </dgm:pt>
    <dgm:pt modelId="{2DC336E1-4B81-4A00-BA1C-614EEF3F64A1}" type="pres">
      <dgm:prSet presAssocID="{7BE1086E-2E89-4052-BCB1-779408A9AA6D}" presName="level" presStyleLbl="node1" presStyleIdx="0" presStyleCnt="3" custLinFactNeighborY="0">
        <dgm:presLayoutVars>
          <dgm:chMax val="1"/>
          <dgm:bulletEnabled val="1"/>
        </dgm:presLayoutVars>
      </dgm:prSet>
      <dgm:spPr/>
    </dgm:pt>
    <dgm:pt modelId="{E6589ABB-A3A1-4CB2-AE37-ECBE9ACF7A5A}" type="pres">
      <dgm:prSet presAssocID="{7BE1086E-2E89-4052-BCB1-779408A9AA6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70F2015-68E7-434C-9C0A-3A7737839D67}" type="pres">
      <dgm:prSet presAssocID="{E0475F0F-9883-428E-996D-D1787BA07A84}" presName="Name8" presStyleCnt="0"/>
      <dgm:spPr/>
    </dgm:pt>
    <dgm:pt modelId="{0F5FAACE-91A2-4665-8CF8-EFB2803D5048}" type="pres">
      <dgm:prSet presAssocID="{E0475F0F-9883-428E-996D-D1787BA07A84}" presName="level" presStyleLbl="node1" presStyleIdx="1" presStyleCnt="3">
        <dgm:presLayoutVars>
          <dgm:chMax val="1"/>
          <dgm:bulletEnabled val="1"/>
        </dgm:presLayoutVars>
      </dgm:prSet>
      <dgm:spPr/>
    </dgm:pt>
    <dgm:pt modelId="{66F21108-AAF5-47E0-B966-865D5FB333C9}" type="pres">
      <dgm:prSet presAssocID="{E0475F0F-9883-428E-996D-D1787BA07A8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EEEB546-A142-4094-B020-724FAEA6CE2F}" type="pres">
      <dgm:prSet presAssocID="{F812CC00-2827-4937-A218-A005190E5EB2}" presName="Name8" presStyleCnt="0"/>
      <dgm:spPr/>
    </dgm:pt>
    <dgm:pt modelId="{C4832153-DABB-448C-9709-CC18E52AC161}" type="pres">
      <dgm:prSet presAssocID="{F812CC00-2827-4937-A218-A005190E5EB2}" presName="level" presStyleLbl="node1" presStyleIdx="2" presStyleCnt="3">
        <dgm:presLayoutVars>
          <dgm:chMax val="1"/>
          <dgm:bulletEnabled val="1"/>
        </dgm:presLayoutVars>
      </dgm:prSet>
      <dgm:spPr/>
    </dgm:pt>
    <dgm:pt modelId="{6BFC4DE3-D45E-4CF7-8C39-D563C99FA8D8}" type="pres">
      <dgm:prSet presAssocID="{F812CC00-2827-4937-A218-A005190E5EB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5A2A400-3757-47CE-8511-8F347DC9F411}" type="presOf" srcId="{F812CC00-2827-4937-A218-A005190E5EB2}" destId="{6BFC4DE3-D45E-4CF7-8C39-D563C99FA8D8}" srcOrd="1" destOrd="0" presId="urn:microsoft.com/office/officeart/2005/8/layout/pyramid1"/>
    <dgm:cxn modelId="{0BB2A415-1C08-40E2-892D-643F873BE10C}" srcId="{38EB4BCF-AA09-4C24-B684-ACF53C18018D}" destId="{F812CC00-2827-4937-A218-A005190E5EB2}" srcOrd="2" destOrd="0" parTransId="{5A066CD8-57E2-404F-9DD7-18DCC5FAB673}" sibTransId="{6245818F-EFBE-41C6-9AEC-EB06D55974B0}"/>
    <dgm:cxn modelId="{9E2E0730-5307-44D6-89AE-AED76557C7A2}" type="presOf" srcId="{E0475F0F-9883-428E-996D-D1787BA07A84}" destId="{0F5FAACE-91A2-4665-8CF8-EFB2803D5048}" srcOrd="0" destOrd="0" presId="urn:microsoft.com/office/officeart/2005/8/layout/pyramid1"/>
    <dgm:cxn modelId="{E2364062-FC19-45E3-9F9E-54AC7FDD0E32}" type="presOf" srcId="{E0475F0F-9883-428E-996D-D1787BA07A84}" destId="{66F21108-AAF5-47E0-B966-865D5FB333C9}" srcOrd="1" destOrd="0" presId="urn:microsoft.com/office/officeart/2005/8/layout/pyramid1"/>
    <dgm:cxn modelId="{97E30B4D-A0DA-402B-8504-C8DB01EE9AF0}" type="presOf" srcId="{F812CC00-2827-4937-A218-A005190E5EB2}" destId="{C4832153-DABB-448C-9709-CC18E52AC161}" srcOrd="0" destOrd="0" presId="urn:microsoft.com/office/officeart/2005/8/layout/pyramid1"/>
    <dgm:cxn modelId="{9E177172-85AD-4A4D-B14E-1E7413B3F53D}" srcId="{38EB4BCF-AA09-4C24-B684-ACF53C18018D}" destId="{7BE1086E-2E89-4052-BCB1-779408A9AA6D}" srcOrd="0" destOrd="0" parTransId="{95C28C77-0A37-46A1-8926-91CA68517F13}" sibTransId="{75146C76-E73A-40F9-B822-9B9C32148D5E}"/>
    <dgm:cxn modelId="{161AADA9-499D-4D22-A259-4216751CB46F}" type="presOf" srcId="{38EB4BCF-AA09-4C24-B684-ACF53C18018D}" destId="{C7D0C1AF-B5DA-4159-B0BF-45A2B4B13D29}" srcOrd="0" destOrd="0" presId="urn:microsoft.com/office/officeart/2005/8/layout/pyramid1"/>
    <dgm:cxn modelId="{ED5008AC-CE66-406D-9238-1B3BB148A24A}" srcId="{38EB4BCF-AA09-4C24-B684-ACF53C18018D}" destId="{E0475F0F-9883-428E-996D-D1787BA07A84}" srcOrd="1" destOrd="0" parTransId="{C2B7E546-3563-4225-8D03-582D56FAB3EC}" sibTransId="{AB0F5ACD-8189-4660-B1E5-8F5980919B14}"/>
    <dgm:cxn modelId="{1BFEB9E7-890D-41DD-8278-EE8B79DE1368}" type="presOf" srcId="{7BE1086E-2E89-4052-BCB1-779408A9AA6D}" destId="{2DC336E1-4B81-4A00-BA1C-614EEF3F64A1}" srcOrd="0" destOrd="0" presId="urn:microsoft.com/office/officeart/2005/8/layout/pyramid1"/>
    <dgm:cxn modelId="{CAFBEDE8-3353-4F2C-A5C5-1AED7F8DBF16}" type="presOf" srcId="{7BE1086E-2E89-4052-BCB1-779408A9AA6D}" destId="{E6589ABB-A3A1-4CB2-AE37-ECBE9ACF7A5A}" srcOrd="1" destOrd="0" presId="urn:microsoft.com/office/officeart/2005/8/layout/pyramid1"/>
    <dgm:cxn modelId="{BE47EB6A-B7D7-47A3-BC0D-FD965AA745A0}" type="presParOf" srcId="{C7D0C1AF-B5DA-4159-B0BF-45A2B4B13D29}" destId="{01A61FC2-F6ED-47FE-97C6-0C747885AFCF}" srcOrd="0" destOrd="0" presId="urn:microsoft.com/office/officeart/2005/8/layout/pyramid1"/>
    <dgm:cxn modelId="{3C218E45-5B80-4CEF-B5EB-850091E728A2}" type="presParOf" srcId="{01A61FC2-F6ED-47FE-97C6-0C747885AFCF}" destId="{2DC336E1-4B81-4A00-BA1C-614EEF3F64A1}" srcOrd="0" destOrd="0" presId="urn:microsoft.com/office/officeart/2005/8/layout/pyramid1"/>
    <dgm:cxn modelId="{FACA5B6C-3175-470B-84DA-D23663C7479A}" type="presParOf" srcId="{01A61FC2-F6ED-47FE-97C6-0C747885AFCF}" destId="{E6589ABB-A3A1-4CB2-AE37-ECBE9ACF7A5A}" srcOrd="1" destOrd="0" presId="urn:microsoft.com/office/officeart/2005/8/layout/pyramid1"/>
    <dgm:cxn modelId="{0F89D778-DFC9-4397-AC07-B831945073A4}" type="presParOf" srcId="{C7D0C1AF-B5DA-4159-B0BF-45A2B4B13D29}" destId="{570F2015-68E7-434C-9C0A-3A7737839D67}" srcOrd="1" destOrd="0" presId="urn:microsoft.com/office/officeart/2005/8/layout/pyramid1"/>
    <dgm:cxn modelId="{ED97B501-823B-48D8-927D-401BE0400D97}" type="presParOf" srcId="{570F2015-68E7-434C-9C0A-3A7737839D67}" destId="{0F5FAACE-91A2-4665-8CF8-EFB2803D5048}" srcOrd="0" destOrd="0" presId="urn:microsoft.com/office/officeart/2005/8/layout/pyramid1"/>
    <dgm:cxn modelId="{B6039A4F-0353-45A0-B6C6-0B020EEEBB99}" type="presParOf" srcId="{570F2015-68E7-434C-9C0A-3A7737839D67}" destId="{66F21108-AAF5-47E0-B966-865D5FB333C9}" srcOrd="1" destOrd="0" presId="urn:microsoft.com/office/officeart/2005/8/layout/pyramid1"/>
    <dgm:cxn modelId="{E8A853A7-B489-44E2-8372-E77D083FDC95}" type="presParOf" srcId="{C7D0C1AF-B5DA-4159-B0BF-45A2B4B13D29}" destId="{AEEEB546-A142-4094-B020-724FAEA6CE2F}" srcOrd="2" destOrd="0" presId="urn:microsoft.com/office/officeart/2005/8/layout/pyramid1"/>
    <dgm:cxn modelId="{F698FE43-BEAC-4EB2-866B-2035D2C154C5}" type="presParOf" srcId="{AEEEB546-A142-4094-B020-724FAEA6CE2F}" destId="{C4832153-DABB-448C-9709-CC18E52AC161}" srcOrd="0" destOrd="0" presId="urn:microsoft.com/office/officeart/2005/8/layout/pyramid1"/>
    <dgm:cxn modelId="{14416A16-B200-465B-B326-5FED7FCADDF0}" type="presParOf" srcId="{AEEEB546-A142-4094-B020-724FAEA6CE2F}" destId="{6BFC4DE3-D45E-4CF7-8C39-D563C99FA8D8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EB4BCF-AA09-4C24-B684-ACF53C18018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BE1086E-2E89-4052-BCB1-779408A9AA6D}">
      <dgm:prSet phldrT="[Text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200" dirty="0">
            <a:solidFill>
              <a:schemeClr val="bg1"/>
            </a:solidFill>
            <a:latin typeface="Palatino Linotype" panose="0204050205050503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en-US" sz="1200" dirty="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95C28C77-0A37-46A1-8926-91CA68517F13}" type="par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75146C76-E73A-40F9-B822-9B9C32148D5E}" type="sib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E0475F0F-9883-428E-996D-D1787BA07A8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000" b="1" dirty="0">
              <a:solidFill>
                <a:schemeClr val="bg1"/>
              </a:solidFill>
              <a:latin typeface="Palatino Linotype" panose="02040502050505030304" pitchFamily="18" charset="0"/>
            </a:rPr>
            <a:t>Masters (n=60</a:t>
          </a:r>
          <a:r>
            <a:rPr lang="en-US" sz="2000" dirty="0">
              <a:solidFill>
                <a:schemeClr val="bg1"/>
              </a:solidFill>
              <a:latin typeface="Palatino Linotype" panose="02040502050505030304" pitchFamily="18" charset="0"/>
            </a:rPr>
            <a:t>) </a:t>
          </a:r>
        </a:p>
      </dgm:t>
    </dgm:pt>
    <dgm:pt modelId="{C2B7E546-3563-4225-8D03-582D56FAB3EC}" type="par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AB0F5ACD-8189-4660-B1E5-8F5980919B14}" type="sib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F812CC00-2827-4937-A218-A005190E5EB2}">
      <dgm:prSet phldrT="[Text]" custT="1"/>
      <dgm:spPr>
        <a:solidFill>
          <a:srgbClr val="C00000"/>
        </a:solidFill>
      </dgm:spPr>
      <dgm:t>
        <a:bodyPr/>
        <a:lstStyle/>
        <a:p>
          <a:endParaRPr lang="en-US" sz="1200" dirty="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5A066CD8-57E2-404F-9DD7-18DCC5FAB673}" type="par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6245818F-EFBE-41C6-9AEC-EB06D55974B0}" type="sib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C7D0C1AF-B5DA-4159-B0BF-45A2B4B13D29}" type="pres">
      <dgm:prSet presAssocID="{38EB4BCF-AA09-4C24-B684-ACF53C18018D}" presName="Name0" presStyleCnt="0">
        <dgm:presLayoutVars>
          <dgm:dir/>
          <dgm:animLvl val="lvl"/>
          <dgm:resizeHandles val="exact"/>
        </dgm:presLayoutVars>
      </dgm:prSet>
      <dgm:spPr/>
    </dgm:pt>
    <dgm:pt modelId="{01A61FC2-F6ED-47FE-97C6-0C747885AFCF}" type="pres">
      <dgm:prSet presAssocID="{7BE1086E-2E89-4052-BCB1-779408A9AA6D}" presName="Name8" presStyleCnt="0"/>
      <dgm:spPr/>
    </dgm:pt>
    <dgm:pt modelId="{2DC336E1-4B81-4A00-BA1C-614EEF3F64A1}" type="pres">
      <dgm:prSet presAssocID="{7BE1086E-2E89-4052-BCB1-779408A9AA6D}" presName="level" presStyleLbl="node1" presStyleIdx="0" presStyleCnt="3" custLinFactNeighborY="0">
        <dgm:presLayoutVars>
          <dgm:chMax val="1"/>
          <dgm:bulletEnabled val="1"/>
        </dgm:presLayoutVars>
      </dgm:prSet>
      <dgm:spPr/>
    </dgm:pt>
    <dgm:pt modelId="{E6589ABB-A3A1-4CB2-AE37-ECBE9ACF7A5A}" type="pres">
      <dgm:prSet presAssocID="{7BE1086E-2E89-4052-BCB1-779408A9AA6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70F2015-68E7-434C-9C0A-3A7737839D67}" type="pres">
      <dgm:prSet presAssocID="{E0475F0F-9883-428E-996D-D1787BA07A84}" presName="Name8" presStyleCnt="0"/>
      <dgm:spPr/>
    </dgm:pt>
    <dgm:pt modelId="{0F5FAACE-91A2-4665-8CF8-EFB2803D5048}" type="pres">
      <dgm:prSet presAssocID="{E0475F0F-9883-428E-996D-D1787BA07A84}" presName="level" presStyleLbl="node1" presStyleIdx="1" presStyleCnt="3">
        <dgm:presLayoutVars>
          <dgm:chMax val="1"/>
          <dgm:bulletEnabled val="1"/>
        </dgm:presLayoutVars>
      </dgm:prSet>
      <dgm:spPr/>
    </dgm:pt>
    <dgm:pt modelId="{66F21108-AAF5-47E0-B966-865D5FB333C9}" type="pres">
      <dgm:prSet presAssocID="{E0475F0F-9883-428E-996D-D1787BA07A8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EEEB546-A142-4094-B020-724FAEA6CE2F}" type="pres">
      <dgm:prSet presAssocID="{F812CC00-2827-4937-A218-A005190E5EB2}" presName="Name8" presStyleCnt="0"/>
      <dgm:spPr/>
    </dgm:pt>
    <dgm:pt modelId="{C4832153-DABB-448C-9709-CC18E52AC161}" type="pres">
      <dgm:prSet presAssocID="{F812CC00-2827-4937-A218-A005190E5EB2}" presName="level" presStyleLbl="node1" presStyleIdx="2" presStyleCnt="3" custLinFactNeighborX="1174">
        <dgm:presLayoutVars>
          <dgm:chMax val="1"/>
          <dgm:bulletEnabled val="1"/>
        </dgm:presLayoutVars>
      </dgm:prSet>
      <dgm:spPr/>
    </dgm:pt>
    <dgm:pt modelId="{6BFC4DE3-D45E-4CF7-8C39-D563C99FA8D8}" type="pres">
      <dgm:prSet presAssocID="{F812CC00-2827-4937-A218-A005190E5EB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0BB2A415-1C08-40E2-892D-643F873BE10C}" srcId="{38EB4BCF-AA09-4C24-B684-ACF53C18018D}" destId="{F812CC00-2827-4937-A218-A005190E5EB2}" srcOrd="2" destOrd="0" parTransId="{5A066CD8-57E2-404F-9DD7-18DCC5FAB673}" sibTransId="{6245818F-EFBE-41C6-9AEC-EB06D55974B0}"/>
    <dgm:cxn modelId="{9E177172-85AD-4A4D-B14E-1E7413B3F53D}" srcId="{38EB4BCF-AA09-4C24-B684-ACF53C18018D}" destId="{7BE1086E-2E89-4052-BCB1-779408A9AA6D}" srcOrd="0" destOrd="0" parTransId="{95C28C77-0A37-46A1-8926-91CA68517F13}" sibTransId="{75146C76-E73A-40F9-B822-9B9C32148D5E}"/>
    <dgm:cxn modelId="{CD18FD78-3808-429E-B177-D55868F502FE}" type="presOf" srcId="{F812CC00-2827-4937-A218-A005190E5EB2}" destId="{C4832153-DABB-448C-9709-CC18E52AC161}" srcOrd="0" destOrd="0" presId="urn:microsoft.com/office/officeart/2005/8/layout/pyramid1"/>
    <dgm:cxn modelId="{41B689A4-F2FC-4F71-AE57-9BDB87D6EDEE}" type="presOf" srcId="{F812CC00-2827-4937-A218-A005190E5EB2}" destId="{6BFC4DE3-D45E-4CF7-8C39-D563C99FA8D8}" srcOrd="1" destOrd="0" presId="urn:microsoft.com/office/officeart/2005/8/layout/pyramid1"/>
    <dgm:cxn modelId="{ED5008AC-CE66-406D-9238-1B3BB148A24A}" srcId="{38EB4BCF-AA09-4C24-B684-ACF53C18018D}" destId="{E0475F0F-9883-428E-996D-D1787BA07A84}" srcOrd="1" destOrd="0" parTransId="{C2B7E546-3563-4225-8D03-582D56FAB3EC}" sibTransId="{AB0F5ACD-8189-4660-B1E5-8F5980919B14}"/>
    <dgm:cxn modelId="{C9B7D1CB-8742-4F56-AAE6-268664E37E33}" type="presOf" srcId="{7BE1086E-2E89-4052-BCB1-779408A9AA6D}" destId="{2DC336E1-4B81-4A00-BA1C-614EEF3F64A1}" srcOrd="0" destOrd="0" presId="urn:microsoft.com/office/officeart/2005/8/layout/pyramid1"/>
    <dgm:cxn modelId="{B761C6D1-EE39-42BE-9BE1-C05E56E02038}" type="presOf" srcId="{38EB4BCF-AA09-4C24-B684-ACF53C18018D}" destId="{C7D0C1AF-B5DA-4159-B0BF-45A2B4B13D29}" srcOrd="0" destOrd="0" presId="urn:microsoft.com/office/officeart/2005/8/layout/pyramid1"/>
    <dgm:cxn modelId="{2FF1CFD3-F6E2-4302-97D2-760CD6FBF0E7}" type="presOf" srcId="{7BE1086E-2E89-4052-BCB1-779408A9AA6D}" destId="{E6589ABB-A3A1-4CB2-AE37-ECBE9ACF7A5A}" srcOrd="1" destOrd="0" presId="urn:microsoft.com/office/officeart/2005/8/layout/pyramid1"/>
    <dgm:cxn modelId="{DB095BE8-DDE2-42AF-98F2-4E140F03F754}" type="presOf" srcId="{E0475F0F-9883-428E-996D-D1787BA07A84}" destId="{66F21108-AAF5-47E0-B966-865D5FB333C9}" srcOrd="1" destOrd="0" presId="urn:microsoft.com/office/officeart/2005/8/layout/pyramid1"/>
    <dgm:cxn modelId="{9618BFE9-FB2F-44B6-B8E0-9A4BFE836D9C}" type="presOf" srcId="{E0475F0F-9883-428E-996D-D1787BA07A84}" destId="{0F5FAACE-91A2-4665-8CF8-EFB2803D5048}" srcOrd="0" destOrd="0" presId="urn:microsoft.com/office/officeart/2005/8/layout/pyramid1"/>
    <dgm:cxn modelId="{292C5DD3-952A-4EC6-A6D9-2782EB884DEA}" type="presParOf" srcId="{C7D0C1AF-B5DA-4159-B0BF-45A2B4B13D29}" destId="{01A61FC2-F6ED-47FE-97C6-0C747885AFCF}" srcOrd="0" destOrd="0" presId="urn:microsoft.com/office/officeart/2005/8/layout/pyramid1"/>
    <dgm:cxn modelId="{2B79A2F5-7ABD-4BB6-939A-855E362A22B2}" type="presParOf" srcId="{01A61FC2-F6ED-47FE-97C6-0C747885AFCF}" destId="{2DC336E1-4B81-4A00-BA1C-614EEF3F64A1}" srcOrd="0" destOrd="0" presId="urn:microsoft.com/office/officeart/2005/8/layout/pyramid1"/>
    <dgm:cxn modelId="{6CC0FACF-A040-4BBB-B588-6A4CEA68ECC0}" type="presParOf" srcId="{01A61FC2-F6ED-47FE-97C6-0C747885AFCF}" destId="{E6589ABB-A3A1-4CB2-AE37-ECBE9ACF7A5A}" srcOrd="1" destOrd="0" presId="urn:microsoft.com/office/officeart/2005/8/layout/pyramid1"/>
    <dgm:cxn modelId="{0CEFC1AB-0E09-4FAF-B07E-3F55EE375A6D}" type="presParOf" srcId="{C7D0C1AF-B5DA-4159-B0BF-45A2B4B13D29}" destId="{570F2015-68E7-434C-9C0A-3A7737839D67}" srcOrd="1" destOrd="0" presId="urn:microsoft.com/office/officeart/2005/8/layout/pyramid1"/>
    <dgm:cxn modelId="{3DAF601F-1E8A-4B8D-9C6D-F819BC85C4EC}" type="presParOf" srcId="{570F2015-68E7-434C-9C0A-3A7737839D67}" destId="{0F5FAACE-91A2-4665-8CF8-EFB2803D5048}" srcOrd="0" destOrd="0" presId="urn:microsoft.com/office/officeart/2005/8/layout/pyramid1"/>
    <dgm:cxn modelId="{2F275CE2-57A1-4D86-AB9B-4B8AB0C39141}" type="presParOf" srcId="{570F2015-68E7-434C-9C0A-3A7737839D67}" destId="{66F21108-AAF5-47E0-B966-865D5FB333C9}" srcOrd="1" destOrd="0" presId="urn:microsoft.com/office/officeart/2005/8/layout/pyramid1"/>
    <dgm:cxn modelId="{6E715F2D-C50C-47C9-9246-0FDFAD76C5D8}" type="presParOf" srcId="{C7D0C1AF-B5DA-4159-B0BF-45A2B4B13D29}" destId="{AEEEB546-A142-4094-B020-724FAEA6CE2F}" srcOrd="2" destOrd="0" presId="urn:microsoft.com/office/officeart/2005/8/layout/pyramid1"/>
    <dgm:cxn modelId="{4FA853F6-B701-4B3B-8624-1222BAD554EA}" type="presParOf" srcId="{AEEEB546-A142-4094-B020-724FAEA6CE2F}" destId="{C4832153-DABB-448C-9709-CC18E52AC161}" srcOrd="0" destOrd="0" presId="urn:microsoft.com/office/officeart/2005/8/layout/pyramid1"/>
    <dgm:cxn modelId="{E9C2EAE7-D4C2-4C52-845A-C7FFA369172D}" type="presParOf" srcId="{AEEEB546-A142-4094-B020-724FAEA6CE2F}" destId="{6BFC4DE3-D45E-4CF7-8C39-D563C99FA8D8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EB4BCF-AA09-4C24-B684-ACF53C18018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BE1086E-2E89-4052-BCB1-779408A9AA6D}">
      <dgm:prSet phldrT="[Text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200" dirty="0">
            <a:solidFill>
              <a:schemeClr val="bg1"/>
            </a:solidFill>
            <a:latin typeface="Palatino Linotype" panose="0204050205050503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chemeClr val="bg1"/>
              </a:solidFill>
              <a:latin typeface="Palatino Linotype" panose="02040502050505030304" pitchFamily="18" charset="0"/>
            </a:rPr>
            <a:t>Ph.D.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chemeClr val="bg1"/>
              </a:solidFill>
              <a:latin typeface="Palatino Linotype" panose="02040502050505030304" pitchFamily="18" charset="0"/>
            </a:rPr>
            <a:t>(n=13)</a:t>
          </a:r>
        </a:p>
      </dgm:t>
    </dgm:pt>
    <dgm:pt modelId="{95C28C77-0A37-46A1-8926-91CA68517F13}" type="par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75146C76-E73A-40F9-B822-9B9C32148D5E}" type="sibTrans" cxnId="{9E177172-85AD-4A4D-B14E-1E7413B3F53D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E0475F0F-9883-428E-996D-D1787BA07A8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  <a:latin typeface="Palatino Linotype" panose="02040502050505030304" pitchFamily="18" charset="0"/>
            </a:rPr>
            <a:t> </a:t>
          </a:r>
        </a:p>
      </dgm:t>
    </dgm:pt>
    <dgm:pt modelId="{C2B7E546-3563-4225-8D03-582D56FAB3EC}" type="par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AB0F5ACD-8189-4660-B1E5-8F5980919B14}" type="sibTrans" cxnId="{ED5008AC-CE66-406D-9238-1B3BB148A24A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F812CC00-2827-4937-A218-A005190E5EB2}">
      <dgm:prSet phldrT="[Text]" custT="1"/>
      <dgm:spPr>
        <a:solidFill>
          <a:srgbClr val="C00000"/>
        </a:solidFill>
      </dgm:spPr>
      <dgm:t>
        <a:bodyPr/>
        <a:lstStyle/>
        <a:p>
          <a:endParaRPr lang="en-US" sz="1200" dirty="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5A066CD8-57E2-404F-9DD7-18DCC5FAB673}" type="par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6245818F-EFBE-41C6-9AEC-EB06D55974B0}" type="sibTrans" cxnId="{0BB2A415-1C08-40E2-892D-643F873BE10C}">
      <dgm:prSet/>
      <dgm:spPr/>
      <dgm:t>
        <a:bodyPr/>
        <a:lstStyle/>
        <a:p>
          <a:endParaRPr lang="en-US" sz="1200">
            <a:solidFill>
              <a:schemeClr val="bg1"/>
            </a:solidFill>
            <a:latin typeface="Palatino Linotype" panose="02040502050505030304" pitchFamily="18" charset="0"/>
          </a:endParaRPr>
        </a:p>
      </dgm:t>
    </dgm:pt>
    <dgm:pt modelId="{C7D0C1AF-B5DA-4159-B0BF-45A2B4B13D29}" type="pres">
      <dgm:prSet presAssocID="{38EB4BCF-AA09-4C24-B684-ACF53C18018D}" presName="Name0" presStyleCnt="0">
        <dgm:presLayoutVars>
          <dgm:dir/>
          <dgm:animLvl val="lvl"/>
          <dgm:resizeHandles val="exact"/>
        </dgm:presLayoutVars>
      </dgm:prSet>
      <dgm:spPr/>
    </dgm:pt>
    <dgm:pt modelId="{01A61FC2-F6ED-47FE-97C6-0C747885AFCF}" type="pres">
      <dgm:prSet presAssocID="{7BE1086E-2E89-4052-BCB1-779408A9AA6D}" presName="Name8" presStyleCnt="0"/>
      <dgm:spPr/>
    </dgm:pt>
    <dgm:pt modelId="{2DC336E1-4B81-4A00-BA1C-614EEF3F64A1}" type="pres">
      <dgm:prSet presAssocID="{7BE1086E-2E89-4052-BCB1-779408A9AA6D}" presName="level" presStyleLbl="node1" presStyleIdx="0" presStyleCnt="3" custLinFactNeighborY="0">
        <dgm:presLayoutVars>
          <dgm:chMax val="1"/>
          <dgm:bulletEnabled val="1"/>
        </dgm:presLayoutVars>
      </dgm:prSet>
      <dgm:spPr/>
    </dgm:pt>
    <dgm:pt modelId="{E6589ABB-A3A1-4CB2-AE37-ECBE9ACF7A5A}" type="pres">
      <dgm:prSet presAssocID="{7BE1086E-2E89-4052-BCB1-779408A9AA6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70F2015-68E7-434C-9C0A-3A7737839D67}" type="pres">
      <dgm:prSet presAssocID="{E0475F0F-9883-428E-996D-D1787BA07A84}" presName="Name8" presStyleCnt="0"/>
      <dgm:spPr/>
    </dgm:pt>
    <dgm:pt modelId="{0F5FAACE-91A2-4665-8CF8-EFB2803D5048}" type="pres">
      <dgm:prSet presAssocID="{E0475F0F-9883-428E-996D-D1787BA07A84}" presName="level" presStyleLbl="node1" presStyleIdx="1" presStyleCnt="3">
        <dgm:presLayoutVars>
          <dgm:chMax val="1"/>
          <dgm:bulletEnabled val="1"/>
        </dgm:presLayoutVars>
      </dgm:prSet>
      <dgm:spPr/>
    </dgm:pt>
    <dgm:pt modelId="{66F21108-AAF5-47E0-B966-865D5FB333C9}" type="pres">
      <dgm:prSet presAssocID="{E0475F0F-9883-428E-996D-D1787BA07A8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EEEB546-A142-4094-B020-724FAEA6CE2F}" type="pres">
      <dgm:prSet presAssocID="{F812CC00-2827-4937-A218-A005190E5EB2}" presName="Name8" presStyleCnt="0"/>
      <dgm:spPr/>
    </dgm:pt>
    <dgm:pt modelId="{C4832153-DABB-448C-9709-CC18E52AC161}" type="pres">
      <dgm:prSet presAssocID="{F812CC00-2827-4937-A218-A005190E5EB2}" presName="level" presStyleLbl="node1" presStyleIdx="2" presStyleCnt="3" custLinFactNeighborX="-392">
        <dgm:presLayoutVars>
          <dgm:chMax val="1"/>
          <dgm:bulletEnabled val="1"/>
        </dgm:presLayoutVars>
      </dgm:prSet>
      <dgm:spPr/>
    </dgm:pt>
    <dgm:pt modelId="{6BFC4DE3-D45E-4CF7-8C39-D563C99FA8D8}" type="pres">
      <dgm:prSet presAssocID="{F812CC00-2827-4937-A218-A005190E5EB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26EF70D-EA87-4AF6-94CA-80A747D73113}" type="presOf" srcId="{E0475F0F-9883-428E-996D-D1787BA07A84}" destId="{0F5FAACE-91A2-4665-8CF8-EFB2803D5048}" srcOrd="0" destOrd="0" presId="urn:microsoft.com/office/officeart/2005/8/layout/pyramid1"/>
    <dgm:cxn modelId="{0BB2A415-1C08-40E2-892D-643F873BE10C}" srcId="{38EB4BCF-AA09-4C24-B684-ACF53C18018D}" destId="{F812CC00-2827-4937-A218-A005190E5EB2}" srcOrd="2" destOrd="0" parTransId="{5A066CD8-57E2-404F-9DD7-18DCC5FAB673}" sibTransId="{6245818F-EFBE-41C6-9AEC-EB06D55974B0}"/>
    <dgm:cxn modelId="{1128961A-1DE5-4389-9DE7-EDCF1FF58FC7}" type="presOf" srcId="{E0475F0F-9883-428E-996D-D1787BA07A84}" destId="{66F21108-AAF5-47E0-B966-865D5FB333C9}" srcOrd="1" destOrd="0" presId="urn:microsoft.com/office/officeart/2005/8/layout/pyramid1"/>
    <dgm:cxn modelId="{9E177172-85AD-4A4D-B14E-1E7413B3F53D}" srcId="{38EB4BCF-AA09-4C24-B684-ACF53C18018D}" destId="{7BE1086E-2E89-4052-BCB1-779408A9AA6D}" srcOrd="0" destOrd="0" parTransId="{95C28C77-0A37-46A1-8926-91CA68517F13}" sibTransId="{75146C76-E73A-40F9-B822-9B9C32148D5E}"/>
    <dgm:cxn modelId="{A23F0D78-90BB-47CE-ACCD-19D8AEFB9EEC}" type="presOf" srcId="{7BE1086E-2E89-4052-BCB1-779408A9AA6D}" destId="{2DC336E1-4B81-4A00-BA1C-614EEF3F64A1}" srcOrd="0" destOrd="0" presId="urn:microsoft.com/office/officeart/2005/8/layout/pyramid1"/>
    <dgm:cxn modelId="{7AC212A5-03A0-4B85-88EC-940C4483E9CE}" type="presOf" srcId="{38EB4BCF-AA09-4C24-B684-ACF53C18018D}" destId="{C7D0C1AF-B5DA-4159-B0BF-45A2B4B13D29}" srcOrd="0" destOrd="0" presId="urn:microsoft.com/office/officeart/2005/8/layout/pyramid1"/>
    <dgm:cxn modelId="{EB91B2A5-8C5C-4F3E-B443-2F4C20FCDAB1}" type="presOf" srcId="{F812CC00-2827-4937-A218-A005190E5EB2}" destId="{C4832153-DABB-448C-9709-CC18E52AC161}" srcOrd="0" destOrd="0" presId="urn:microsoft.com/office/officeart/2005/8/layout/pyramid1"/>
    <dgm:cxn modelId="{ED5008AC-CE66-406D-9238-1B3BB148A24A}" srcId="{38EB4BCF-AA09-4C24-B684-ACF53C18018D}" destId="{E0475F0F-9883-428E-996D-D1787BA07A84}" srcOrd="1" destOrd="0" parTransId="{C2B7E546-3563-4225-8D03-582D56FAB3EC}" sibTransId="{AB0F5ACD-8189-4660-B1E5-8F5980919B14}"/>
    <dgm:cxn modelId="{685354C7-50EC-4A48-B352-E81D02389DB5}" type="presOf" srcId="{F812CC00-2827-4937-A218-A005190E5EB2}" destId="{6BFC4DE3-D45E-4CF7-8C39-D563C99FA8D8}" srcOrd="1" destOrd="0" presId="urn:microsoft.com/office/officeart/2005/8/layout/pyramid1"/>
    <dgm:cxn modelId="{1130CACD-C88E-4821-ADA1-3D7E1E8285FC}" type="presOf" srcId="{7BE1086E-2E89-4052-BCB1-779408A9AA6D}" destId="{E6589ABB-A3A1-4CB2-AE37-ECBE9ACF7A5A}" srcOrd="1" destOrd="0" presId="urn:microsoft.com/office/officeart/2005/8/layout/pyramid1"/>
    <dgm:cxn modelId="{99E50C4D-1024-4FFD-A44B-BD0DB240ED04}" type="presParOf" srcId="{C7D0C1AF-B5DA-4159-B0BF-45A2B4B13D29}" destId="{01A61FC2-F6ED-47FE-97C6-0C747885AFCF}" srcOrd="0" destOrd="0" presId="urn:microsoft.com/office/officeart/2005/8/layout/pyramid1"/>
    <dgm:cxn modelId="{E29B855B-5596-43C6-B221-9E53AF4BD36B}" type="presParOf" srcId="{01A61FC2-F6ED-47FE-97C6-0C747885AFCF}" destId="{2DC336E1-4B81-4A00-BA1C-614EEF3F64A1}" srcOrd="0" destOrd="0" presId="urn:microsoft.com/office/officeart/2005/8/layout/pyramid1"/>
    <dgm:cxn modelId="{58CF51D6-71EE-44B4-9AC0-46E50E5DD467}" type="presParOf" srcId="{01A61FC2-F6ED-47FE-97C6-0C747885AFCF}" destId="{E6589ABB-A3A1-4CB2-AE37-ECBE9ACF7A5A}" srcOrd="1" destOrd="0" presId="urn:microsoft.com/office/officeart/2005/8/layout/pyramid1"/>
    <dgm:cxn modelId="{01485F9F-2249-4BEB-B015-C1550A2E6806}" type="presParOf" srcId="{C7D0C1AF-B5DA-4159-B0BF-45A2B4B13D29}" destId="{570F2015-68E7-434C-9C0A-3A7737839D67}" srcOrd="1" destOrd="0" presId="urn:microsoft.com/office/officeart/2005/8/layout/pyramid1"/>
    <dgm:cxn modelId="{BC720A95-54C0-4DC3-9FD6-B6291B3A5178}" type="presParOf" srcId="{570F2015-68E7-434C-9C0A-3A7737839D67}" destId="{0F5FAACE-91A2-4665-8CF8-EFB2803D5048}" srcOrd="0" destOrd="0" presId="urn:microsoft.com/office/officeart/2005/8/layout/pyramid1"/>
    <dgm:cxn modelId="{D8C7D909-3E93-421D-8468-D5FE8708188A}" type="presParOf" srcId="{570F2015-68E7-434C-9C0A-3A7737839D67}" destId="{66F21108-AAF5-47E0-B966-865D5FB333C9}" srcOrd="1" destOrd="0" presId="urn:microsoft.com/office/officeart/2005/8/layout/pyramid1"/>
    <dgm:cxn modelId="{B817283D-1F0E-4240-8225-1E5CC8186755}" type="presParOf" srcId="{C7D0C1AF-B5DA-4159-B0BF-45A2B4B13D29}" destId="{AEEEB546-A142-4094-B020-724FAEA6CE2F}" srcOrd="2" destOrd="0" presId="urn:microsoft.com/office/officeart/2005/8/layout/pyramid1"/>
    <dgm:cxn modelId="{8ED01D6C-E178-4635-AB9F-2B63065DE4D6}" type="presParOf" srcId="{AEEEB546-A142-4094-B020-724FAEA6CE2F}" destId="{C4832153-DABB-448C-9709-CC18E52AC161}" srcOrd="0" destOrd="0" presId="urn:microsoft.com/office/officeart/2005/8/layout/pyramid1"/>
    <dgm:cxn modelId="{F2809F4F-7908-46E6-971A-F5C1B08937AE}" type="presParOf" srcId="{AEEEB546-A142-4094-B020-724FAEA6CE2F}" destId="{6BFC4DE3-D45E-4CF7-8C39-D563C99FA8D8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C336E1-4B81-4A00-BA1C-614EEF3F64A1}">
      <dsp:nvSpPr>
        <dsp:cNvPr id="0" name=""/>
        <dsp:cNvSpPr/>
      </dsp:nvSpPr>
      <dsp:spPr>
        <a:xfrm>
          <a:off x="2031999" y="0"/>
          <a:ext cx="2032000" cy="1490133"/>
        </a:xfrm>
        <a:prstGeom prst="trapezoid">
          <a:avLst>
            <a:gd name="adj" fmla="val 68182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800" b="1" kern="1200" dirty="0">
            <a:solidFill>
              <a:schemeClr val="bg1"/>
            </a:solidFill>
            <a:latin typeface="Palatino Linotype" panose="02040502050505030304" pitchFamily="18" charset="0"/>
          </a:endParaRP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Palatino Linotype" panose="02040502050505030304" pitchFamily="18" charset="0"/>
            </a:rPr>
            <a:t>Ph.D. 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Palatino Linotype" panose="02040502050505030304" pitchFamily="18" charset="0"/>
            </a:rPr>
            <a:t>(n=13)</a:t>
          </a:r>
        </a:p>
      </dsp:txBody>
      <dsp:txXfrm>
        <a:off x="2031999" y="0"/>
        <a:ext cx="2032000" cy="1490133"/>
      </dsp:txXfrm>
    </dsp:sp>
    <dsp:sp modelId="{0F5FAACE-91A2-4665-8CF8-EFB2803D5048}">
      <dsp:nvSpPr>
        <dsp:cNvPr id="0" name=""/>
        <dsp:cNvSpPr/>
      </dsp:nvSpPr>
      <dsp:spPr>
        <a:xfrm>
          <a:off x="1015999" y="1490133"/>
          <a:ext cx="4064000" cy="1490133"/>
        </a:xfrm>
        <a:prstGeom prst="trapezoid">
          <a:avLst>
            <a:gd name="adj" fmla="val 68182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  <a:latin typeface="Palatino Linotype" panose="02040502050505030304" pitchFamily="18" charset="0"/>
            </a:rPr>
            <a:t>Masters (n=60) </a:t>
          </a:r>
        </a:p>
      </dsp:txBody>
      <dsp:txXfrm>
        <a:off x="1727199" y="1490133"/>
        <a:ext cx="2641600" cy="1490133"/>
      </dsp:txXfrm>
    </dsp:sp>
    <dsp:sp modelId="{C4832153-DABB-448C-9709-CC18E52AC161}">
      <dsp:nvSpPr>
        <dsp:cNvPr id="0" name=""/>
        <dsp:cNvSpPr/>
      </dsp:nvSpPr>
      <dsp:spPr>
        <a:xfrm>
          <a:off x="0" y="2980266"/>
          <a:ext cx="6096000" cy="1490133"/>
        </a:xfrm>
        <a:prstGeom prst="trapezoid">
          <a:avLst>
            <a:gd name="adj" fmla="val 68182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  <a:latin typeface="Palatino Linotype" panose="02040502050505030304" pitchFamily="18" charset="0"/>
            </a:rPr>
            <a:t>Undergraduates (n=150)</a:t>
          </a:r>
        </a:p>
      </dsp:txBody>
      <dsp:txXfrm>
        <a:off x="1066799" y="2980266"/>
        <a:ext cx="3962400" cy="1490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C336E1-4B81-4A00-BA1C-614EEF3F64A1}">
      <dsp:nvSpPr>
        <dsp:cNvPr id="0" name=""/>
        <dsp:cNvSpPr/>
      </dsp:nvSpPr>
      <dsp:spPr>
        <a:xfrm>
          <a:off x="1339193" y="0"/>
          <a:ext cx="1339193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kern="1200" dirty="0">
            <a:solidFill>
              <a:schemeClr val="bg1"/>
            </a:solidFill>
            <a:latin typeface="Palatino Linotype" panose="02040502050505030304" pitchFamily="18" charset="0"/>
          </a:endParaRPr>
        </a:p>
      </dsp:txBody>
      <dsp:txXfrm>
        <a:off x="1339193" y="0"/>
        <a:ext cx="1339193" cy="898925"/>
      </dsp:txXfrm>
    </dsp:sp>
    <dsp:sp modelId="{0F5FAACE-91A2-4665-8CF8-EFB2803D5048}">
      <dsp:nvSpPr>
        <dsp:cNvPr id="0" name=""/>
        <dsp:cNvSpPr/>
      </dsp:nvSpPr>
      <dsp:spPr>
        <a:xfrm>
          <a:off x="669596" y="898924"/>
          <a:ext cx="2678386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chemeClr val="bg1"/>
            </a:solidFill>
            <a:latin typeface="Palatino Linotype" panose="02040502050505030304" pitchFamily="18" charset="0"/>
          </a:endParaRPr>
        </a:p>
      </dsp:txBody>
      <dsp:txXfrm>
        <a:off x="1138314" y="898924"/>
        <a:ext cx="1740950" cy="898925"/>
      </dsp:txXfrm>
    </dsp:sp>
    <dsp:sp modelId="{C4832153-DABB-448C-9709-CC18E52AC161}">
      <dsp:nvSpPr>
        <dsp:cNvPr id="0" name=""/>
        <dsp:cNvSpPr/>
      </dsp:nvSpPr>
      <dsp:spPr>
        <a:xfrm>
          <a:off x="0" y="1797849"/>
          <a:ext cx="4017578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Palatino Linotype" panose="02040502050505030304" pitchFamily="18" charset="0"/>
            </a:rPr>
            <a:t>Undergraduates (n=150)</a:t>
          </a:r>
          <a:endParaRPr lang="en-US" sz="1200" b="1" kern="1200" dirty="0">
            <a:solidFill>
              <a:schemeClr val="bg1"/>
            </a:solidFill>
            <a:latin typeface="Palatino Linotype" panose="02040502050505030304" pitchFamily="18" charset="0"/>
          </a:endParaRPr>
        </a:p>
      </dsp:txBody>
      <dsp:txXfrm>
        <a:off x="703076" y="1797849"/>
        <a:ext cx="2611426" cy="8989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C336E1-4B81-4A00-BA1C-614EEF3F64A1}">
      <dsp:nvSpPr>
        <dsp:cNvPr id="0" name=""/>
        <dsp:cNvSpPr/>
      </dsp:nvSpPr>
      <dsp:spPr>
        <a:xfrm>
          <a:off x="1339193" y="0"/>
          <a:ext cx="1339193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kern="1200" dirty="0">
            <a:solidFill>
              <a:schemeClr val="bg1"/>
            </a:solidFill>
            <a:latin typeface="Palatino Linotype" panose="02040502050505030304" pitchFamily="18" charset="0"/>
          </a:endParaRP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kern="1200" dirty="0">
            <a:solidFill>
              <a:schemeClr val="bg1"/>
            </a:solidFill>
            <a:latin typeface="Palatino Linotype" panose="02040502050505030304" pitchFamily="18" charset="0"/>
          </a:endParaRPr>
        </a:p>
      </dsp:txBody>
      <dsp:txXfrm>
        <a:off x="1339193" y="0"/>
        <a:ext cx="1339193" cy="898925"/>
      </dsp:txXfrm>
    </dsp:sp>
    <dsp:sp modelId="{0F5FAACE-91A2-4665-8CF8-EFB2803D5048}">
      <dsp:nvSpPr>
        <dsp:cNvPr id="0" name=""/>
        <dsp:cNvSpPr/>
      </dsp:nvSpPr>
      <dsp:spPr>
        <a:xfrm>
          <a:off x="669596" y="898924"/>
          <a:ext cx="2678386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Palatino Linotype" panose="02040502050505030304" pitchFamily="18" charset="0"/>
            </a:rPr>
            <a:t>Masters (n=60</a:t>
          </a:r>
          <a:r>
            <a:rPr lang="en-US" sz="2000" kern="1200" dirty="0">
              <a:solidFill>
                <a:schemeClr val="bg1"/>
              </a:solidFill>
              <a:latin typeface="Palatino Linotype" panose="02040502050505030304" pitchFamily="18" charset="0"/>
            </a:rPr>
            <a:t>) </a:t>
          </a:r>
        </a:p>
      </dsp:txBody>
      <dsp:txXfrm>
        <a:off x="1138314" y="898924"/>
        <a:ext cx="1740950" cy="898925"/>
      </dsp:txXfrm>
    </dsp:sp>
    <dsp:sp modelId="{C4832153-DABB-448C-9709-CC18E52AC161}">
      <dsp:nvSpPr>
        <dsp:cNvPr id="0" name=""/>
        <dsp:cNvSpPr/>
      </dsp:nvSpPr>
      <dsp:spPr>
        <a:xfrm>
          <a:off x="0" y="1797849"/>
          <a:ext cx="4017578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chemeClr val="bg1"/>
            </a:solidFill>
            <a:latin typeface="Palatino Linotype" panose="02040502050505030304" pitchFamily="18" charset="0"/>
          </a:endParaRPr>
        </a:p>
      </dsp:txBody>
      <dsp:txXfrm>
        <a:off x="703076" y="1797849"/>
        <a:ext cx="2611426" cy="8989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C336E1-4B81-4A00-BA1C-614EEF3F64A1}">
      <dsp:nvSpPr>
        <dsp:cNvPr id="0" name=""/>
        <dsp:cNvSpPr/>
      </dsp:nvSpPr>
      <dsp:spPr>
        <a:xfrm>
          <a:off x="1339193" y="0"/>
          <a:ext cx="1339193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kern="1200" dirty="0">
            <a:solidFill>
              <a:schemeClr val="bg1"/>
            </a:solidFill>
            <a:latin typeface="Palatino Linotype" panose="02040502050505030304" pitchFamily="18" charset="0"/>
          </a:endParaRP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solidFill>
                <a:schemeClr val="bg1"/>
              </a:solidFill>
              <a:latin typeface="Palatino Linotype" panose="02040502050505030304" pitchFamily="18" charset="0"/>
            </a:rPr>
            <a:t>Ph.D.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solidFill>
                <a:schemeClr val="bg1"/>
              </a:solidFill>
              <a:latin typeface="Palatino Linotype" panose="02040502050505030304" pitchFamily="18" charset="0"/>
            </a:rPr>
            <a:t>(n=13)</a:t>
          </a:r>
        </a:p>
      </dsp:txBody>
      <dsp:txXfrm>
        <a:off x="1339193" y="0"/>
        <a:ext cx="1339193" cy="898925"/>
      </dsp:txXfrm>
    </dsp:sp>
    <dsp:sp modelId="{0F5FAACE-91A2-4665-8CF8-EFB2803D5048}">
      <dsp:nvSpPr>
        <dsp:cNvPr id="0" name=""/>
        <dsp:cNvSpPr/>
      </dsp:nvSpPr>
      <dsp:spPr>
        <a:xfrm>
          <a:off x="669596" y="898924"/>
          <a:ext cx="2678386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  <a:latin typeface="Palatino Linotype" panose="02040502050505030304" pitchFamily="18" charset="0"/>
            </a:rPr>
            <a:t> </a:t>
          </a:r>
        </a:p>
      </dsp:txBody>
      <dsp:txXfrm>
        <a:off x="1138314" y="898924"/>
        <a:ext cx="1740950" cy="898925"/>
      </dsp:txXfrm>
    </dsp:sp>
    <dsp:sp modelId="{C4832153-DABB-448C-9709-CC18E52AC161}">
      <dsp:nvSpPr>
        <dsp:cNvPr id="0" name=""/>
        <dsp:cNvSpPr/>
      </dsp:nvSpPr>
      <dsp:spPr>
        <a:xfrm>
          <a:off x="0" y="1797849"/>
          <a:ext cx="4017578" cy="898925"/>
        </a:xfrm>
        <a:prstGeom prst="trapezoid">
          <a:avLst>
            <a:gd name="adj" fmla="val 74489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chemeClr val="bg1"/>
            </a:solidFill>
            <a:latin typeface="Palatino Linotype" panose="02040502050505030304" pitchFamily="18" charset="0"/>
          </a:endParaRPr>
        </a:p>
      </dsp:txBody>
      <dsp:txXfrm>
        <a:off x="703076" y="1797849"/>
        <a:ext cx="2611426" cy="898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C13ED-D2AE-4DF0-AC73-041C03AD39D3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DE665-AE86-4330-9841-9E154DA9D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3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5C8AF-4CF4-49B4-B133-6BF0269A752A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9E804-7C9F-486A-A715-7D465759F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96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9E804-7C9F-486A-A715-7D465759F0F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8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9E804-7C9F-486A-A715-7D465759F0F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91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9E804-7C9F-486A-A715-7D465759F0F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5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9E804-7C9F-486A-A715-7D465759F0F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7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9E804-7C9F-486A-A715-7D465759F0F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87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8FE78-BAE7-428A-87F4-B50BD4EAEB28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alatino Linotype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alatino Linotype" pitchFamily="18" charset="0"/>
              </a:defRPr>
            </a:lvl1pPr>
            <a:lvl2pPr>
              <a:defRPr>
                <a:latin typeface="Palatino Linotype" pitchFamily="18" charset="0"/>
              </a:defRPr>
            </a:lvl2pPr>
            <a:lvl3pPr>
              <a:defRPr>
                <a:latin typeface="Palatino Linotype" pitchFamily="18" charset="0"/>
              </a:defRPr>
            </a:lvl3pPr>
            <a:lvl4pPr>
              <a:defRPr>
                <a:latin typeface="Palatino Linotype" pitchFamily="18" charset="0"/>
              </a:defRPr>
            </a:lvl4pPr>
            <a:lvl5pPr>
              <a:defRPr>
                <a:latin typeface="Palatino Linotype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978D-012D-49DD-8F52-1054B1CBDF84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237CA-F926-4504-80C0-FC691750BF95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F2FE3-B1F7-47D8-9BFC-20858FCEC795}" type="datetime1">
              <a:rPr lang="en-US" smtClean="0"/>
              <a:t>3/22/2017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FC31-EF78-44E4-BD2B-897562EF819B}" type="datetime1">
              <a:rPr lang="en-US" smtClean="0"/>
              <a:t>3/22/2017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577BB-03FE-408B-8779-052E681A0C85}" type="datetime1">
              <a:rPr lang="en-US" smtClean="0"/>
              <a:t>3/22/2017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E66-6331-4F4D-8409-5E929F46332A}" type="datetime1">
              <a:rPr lang="en-US" smtClean="0"/>
              <a:t>3/22/2017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C1072-4AB3-4350-AA1C-08ED3258CED3}" type="datetime1">
              <a:rPr lang="en-US" smtClean="0"/>
              <a:t>3/22/2017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15D73-A3AE-4803-9264-F100D3F637F5}" type="datetime1">
              <a:rPr lang="en-US" smtClean="0"/>
              <a:t>3/22/2017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F6521-C3FC-42FC-B4B1-17BB6FBC3154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6977-FA31-44F8-AD24-5BADB4443FFB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BE1E-13D5-4F9E-AAA3-19F22070B8E8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2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EB56-B21B-4529-A858-52E4F1A9E036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37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3130-4785-4514-8D15-7132C941CAC0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04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738E-40DC-48C7-9943-7D8455F6B86E}" type="datetime1">
              <a:rPr lang="en-US" smtClean="0"/>
              <a:t>3/22/2017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8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DDBA7-305B-4CF8-B502-3265BFC9BFC5}" type="datetime1">
              <a:rPr lang="en-US" smtClean="0"/>
              <a:t>3/22/2017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13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57CC-51EF-4B2C-8A4D-667EC571B562}" type="datetime1">
              <a:rPr lang="en-US" smtClean="0"/>
              <a:t>3/22/2017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71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EFE9B-F4BB-4612-AE0E-B79222C13592}" type="datetime1">
              <a:rPr lang="en-US" smtClean="0"/>
              <a:t>3/22/2017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4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A65BC-4AB3-47BF-B5AA-485EB05D7461}" type="datetime1">
              <a:rPr lang="en-US" smtClean="0"/>
              <a:t>3/22/2017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0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437F6-F014-43EB-A2BA-15A0C0C9564F}" type="datetime1">
              <a:rPr lang="en-US" smtClean="0"/>
              <a:t>3/22/2017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76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CD1A-9E91-43AA-9EB7-F4733D6C927B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9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3B5D-7022-4B2C-90FF-A221CE08B3AD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6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0CF1C-21D3-41D0-BAD1-2C16C4C1DD39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698B0-F1B0-4B8D-B939-B8D2C9AE10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B496C-A6D0-4577-9FF5-54D70788921C}" type="datetime1">
              <a:rPr lang="en-US" smtClean="0"/>
              <a:t>3/22/2017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A4DAE-4B28-416D-9951-0E97E045D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3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usiontables.googleusercontent.com/embedviz?containerId=googft-gviz-canvas&amp;viz=GVIZ&amp;t=GRAPH&amp;gc=true&amp;gd=false&amp;sdb=1&amp;rmax=100000&amp;uiversion=2&amp;q=select+col12,+col5+from+1yLbyhUs6AiHL7p67SL3Mgie9feLfHMeKfOc4w7IP+where+col9+%3D+'Y'&amp;qrs=+and+col12+%3e%3D+&amp;qre=+and+col12+%3c%3D+&amp;qe&amp;state=%7b%22ps%22:%221_5_4_7_1_-18_-c_7_-13_u_0_-1r_6_6_-p_-o_4_-1q_-s_o_-1z_-b_3_-2p_3_l_0_-k_g_-1x_w_9_0_12_n_-1l_m_q_-2d_-q_b_-r_f_d_-q_-4_a_-11_5_p_-p_6_m_-5_-u_i_-f_-c_2_-18_f_8_-f_18_t_-32_-c_r_-s_-1f_f_-d_-13_e_1f_d_h_-f_1y_v_-2p_s_c_1x_-2_u_-3e_z_w_1n_17_y_1u_s_x_-41_-1g_k_1s_-i_j_1x_d_s_-30_-23_%22,%22cx%22:-33.23464104830555,%22cy%22:-0.06916671989844281,%22sw%22:606.7765033034136,%22sh%22:341.55436433283836,%22z%22:1.495342803630182%7d&amp;gco_forceIFrame=true&amp;gco_hasLabelsColumn=true&amp;width=800&amp;height=500" TargetMode="External"/><Relationship Id="rId2" Type="http://schemas.openxmlformats.org/officeDocument/2006/relationships/hyperlink" Target="https://fusiontables.googleusercontent.com/embedviz?containerId=googft-gviz-canvas&amp;viz=GVIZ&amp;t=GRAPH&amp;gc=true&amp;gd=false&amp;sdb=1&amp;rmax=100000&amp;uiversion=2&amp;q=select+col12,+col11+from+1yLbyhUs6AiHL7p67SL3Mgie9feLfHMeKfOc4w7IP&amp;qrs=+where+col12+%3e%3D+&amp;qre=+and+col12+%3c%3D+&amp;qe&amp;state=%7b%22ps%22:%221_3_1c_-2_2_-12_q_0_-l_-17_u_-18_-l_a_-46_x_n_-9_1j_11_27_1z_12_1m_15_d_g_-m_1o_1k_-v_1_-1j_2_14_1g_r_25_9_e_e_22_f_k_26_-8_y_20_-m_2g_-15_-26_2m_-l_-32_z_1_-d_i_k_s_6_-73_r_1q_14_-y_1i_6_5_9_t_-u_1d_-1j_-13_10_29_5_1a_i_-17_2i_1v_p_r_18_17_20_9_s_8_1u_-y_15_1d_-13_23_14_w_17_-k_6_x_2b_-i_q_-70_1r_j_u_u_1w_d_-2i_c_-2z_u_22_2h_-5_2c_36_2f_16_-2b_-m_24_-50_9_2d_-p_-2a_1f_25_-w_2e_2s_2w_m_9_-6_v_-2b_-11_1c_27_t_2h_2e_k_1p_-51_1p_1l_-1j_1t_18_2j_a_2b_-1y_-1j_28_-2c_-6_1j_-c_-2i_b_-5g_o_2f_-2a_-1e_2a_y_18_1g_2h_-t_l_-1x_1q_1s_q_15_1u_-25_1h_h_1k_-1e_1e_-2o_-12_7_-73_-r_1m_2s_-k_1z_29_-1a_13_-1g_2g_21_-2q_-k_2j_-2k_10_p_8_-14_o_-o_2z_29_1x_-1h_1t_-5n_18_t_-2g_1d_1x_2v_-1_5_-21_-2d_1k_-5p_1x_4_2s_-18_26_35_e_1v_-16_2l_1h_36_-e_f_2y_w_1y_1b_1t_s_3x_c_1b_-2o_2h_27_-75_-7_w_-2f_2y_19_-69_-n_1r_3x_-i_1n_-5r_-16_2k_70_-r_2l_6z_11_g_3n_-1b_%22,%22cx%22:0,%22cy%22:0,%22sw%22:646.7006979384167,%22sh%22:320.46843855058796,%22z%22:0.749082833767078%7d&amp;gco_forceIFrame=true&amp;gco_hasLabelsColumn=true&amp;width=1000&amp;height=600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8763000" cy="1470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Palatino Linotype" panose="02040502050505030304" pitchFamily="18" charset="0"/>
              </a:rPr>
              <a:t>Interdisciplinary Data Sciences</a:t>
            </a:r>
            <a:br>
              <a:rPr lang="en-US" sz="2800" dirty="0">
                <a:latin typeface="Palatino Linotype" panose="02040502050505030304" pitchFamily="18" charset="0"/>
              </a:rPr>
            </a:br>
            <a:r>
              <a:rPr lang="en-US" sz="2800" dirty="0">
                <a:latin typeface="Palatino Linotype" panose="02040502050505030304" pitchFamily="18" charset="0"/>
              </a:rPr>
              <a:t>Mathematics and Statistics Colloquium</a:t>
            </a:r>
            <a:br>
              <a:rPr lang="en-US" sz="2800" dirty="0">
                <a:latin typeface="Palatino Linotype" panose="02040502050505030304" pitchFamily="18" charset="0"/>
              </a:rPr>
            </a:br>
            <a:r>
              <a:rPr lang="en-US" sz="2800" dirty="0">
                <a:latin typeface="Palatino Linotype" panose="02040502050505030304" pitchFamily="18" charset="0"/>
              </a:rPr>
              <a:t>March 23, 2017</a:t>
            </a:r>
            <a:br>
              <a:rPr lang="en-US" sz="2000" dirty="0">
                <a:latin typeface="Palatino Linotype" panose="02040502050505030304" pitchFamily="18" charset="0"/>
              </a:rPr>
            </a:br>
            <a:br>
              <a:rPr lang="en-US" sz="1800" dirty="0">
                <a:latin typeface="Palatino Linotype" panose="02040502050505030304" pitchFamily="18" charset="0"/>
              </a:rPr>
            </a:br>
            <a:br>
              <a:rPr lang="en-US" sz="1800" dirty="0">
                <a:latin typeface="Palatino Linotype" panose="02040502050505030304" pitchFamily="18" charset="0"/>
              </a:rPr>
            </a:br>
            <a:r>
              <a:rPr lang="en-US" sz="2000" b="1" dirty="0">
                <a:latin typeface="Palatino Linotype" panose="02040502050505030304" pitchFamily="18" charset="0"/>
              </a:rPr>
              <a:t>Jennifer Lewis Priestley, Ph.D.</a:t>
            </a:r>
            <a:br>
              <a:rPr lang="en-US" sz="2000" b="1" dirty="0">
                <a:latin typeface="Palatino Linotype" panose="02040502050505030304" pitchFamily="18" charset="0"/>
              </a:rPr>
            </a:br>
            <a:r>
              <a:rPr lang="en-US" sz="2000" b="1" dirty="0">
                <a:latin typeface="Palatino Linotype" panose="02040502050505030304" pitchFamily="18" charset="0"/>
              </a:rPr>
              <a:t>Professor of Statistics and Data Science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533400"/>
            <a:ext cx="4508682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07449549"/>
              </p:ext>
            </p:extLst>
          </p:nvPr>
        </p:nvGraphicFramePr>
        <p:xfrm>
          <a:off x="457200" y="914400"/>
          <a:ext cx="8305800" cy="5294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1209" y="1447800"/>
            <a:ext cx="1462791" cy="458776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A really big number</a:t>
            </a: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A really small number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/>
              <a:t>No matter how its measured…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447800"/>
            <a:ext cx="8229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3066458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98" y="228600"/>
            <a:ext cx="8262402" cy="6203278"/>
          </a:xfrm>
          <a:prstGeom prst="rect">
            <a:avLst/>
          </a:prstGeom>
        </p:spPr>
      </p:pic>
      <p:sp>
        <p:nvSpPr>
          <p:cNvPr id="3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784986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816" y="2057400"/>
            <a:ext cx="5821584" cy="299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152400" y="1828800"/>
            <a:ext cx="2819400" cy="3391257"/>
            <a:chOff x="152400" y="1828800"/>
            <a:chExt cx="2819400" cy="3391257"/>
          </a:xfrm>
        </p:grpSpPr>
        <p:sp>
          <p:nvSpPr>
            <p:cNvPr id="6" name="TextBox 5"/>
            <p:cNvSpPr txBox="1"/>
            <p:nvPr/>
          </p:nvSpPr>
          <p:spPr>
            <a:xfrm>
              <a:off x="414322" y="1828800"/>
              <a:ext cx="12426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Finance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17147" y="2205335"/>
              <a:ext cx="9717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Retail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4322" y="3653135"/>
              <a:ext cx="16722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Healthcare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2400" y="4147459"/>
              <a:ext cx="16530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Economics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8387" y="4682192"/>
              <a:ext cx="22381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Manufacturing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58262" y="3031471"/>
              <a:ext cx="16979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Consulting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3222" y="2597701"/>
              <a:ext cx="2355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Political Science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2150571" y="1905000"/>
              <a:ext cx="821229" cy="3315057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228600" y="1143000"/>
            <a:ext cx="86868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Everyone is chasing the same talent…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57200" y="1447800"/>
            <a:ext cx="8229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369142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…and the data is different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98" y="1600200"/>
            <a:ext cx="1964213" cy="160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04" y="1600200"/>
            <a:ext cx="219528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00200"/>
            <a:ext cx="2236366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1937009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3886200"/>
            <a:ext cx="2175292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420" y="3886200"/>
            <a:ext cx="1944872" cy="178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983" y="3886200"/>
            <a:ext cx="1981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1524000"/>
            <a:ext cx="1854313" cy="182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3652" y="3288268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Cross Sectional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74738" y="3288268"/>
            <a:ext cx="1426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Time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05229" y="328826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Streaming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81741" y="3288268"/>
            <a:ext cx="1540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Image/Video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012" y="5879068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Geo Spatial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76240" y="5879068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Networks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00983" y="5879068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Link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9271" y="5879068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Text</a:t>
            </a:r>
          </a:p>
        </p:txBody>
      </p:sp>
      <p:sp>
        <p:nvSpPr>
          <p:cNvPr id="21" name="Footer Placeholder 3"/>
          <p:cNvSpPr txBox="1">
            <a:spLocks/>
          </p:cNvSpPr>
          <p:nvPr/>
        </p:nvSpPr>
        <p:spPr>
          <a:xfrm>
            <a:off x="2971800" y="64008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261193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81000" y="609600"/>
            <a:ext cx="8382000" cy="5867400"/>
            <a:chOff x="202330" y="457200"/>
            <a:chExt cx="8941670" cy="579120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330" y="457200"/>
              <a:ext cx="8941670" cy="579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77546" y="457200"/>
              <a:ext cx="1693689" cy="6379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WEST COAST</a:t>
              </a:r>
            </a:p>
            <a:p>
              <a:pPr algn="ctr"/>
              <a:r>
                <a:rPr lang="en-US" sz="1200" b="1" dirty="0"/>
                <a:t>23% of POPULATION</a:t>
              </a:r>
            </a:p>
            <a:p>
              <a:pPr algn="ctr"/>
              <a:r>
                <a:rPr lang="en-US" sz="1200" b="1" dirty="0"/>
                <a:t>43% of Data Scientists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1345" y="2895600"/>
              <a:ext cx="1693689" cy="6379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MOUNTAIN</a:t>
              </a:r>
            </a:p>
            <a:p>
              <a:pPr algn="ctr"/>
              <a:r>
                <a:rPr lang="en-US" sz="1200" b="1" dirty="0"/>
                <a:t>12% of POPULATION</a:t>
              </a:r>
            </a:p>
            <a:p>
              <a:pPr algn="ctr"/>
              <a:r>
                <a:rPr lang="en-US" sz="1200" b="1" dirty="0"/>
                <a:t>10% of Data Scientists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86843" y="4495800"/>
              <a:ext cx="1609897" cy="6379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SOUTH</a:t>
              </a:r>
            </a:p>
            <a:p>
              <a:pPr algn="ctr"/>
              <a:r>
                <a:rPr lang="en-US" sz="1200" b="1" dirty="0"/>
                <a:t>27% of POPULATION</a:t>
              </a:r>
            </a:p>
            <a:p>
              <a:pPr algn="ctr"/>
              <a:r>
                <a:rPr lang="en-US" sz="1200" b="1" dirty="0"/>
                <a:t>8% of Data Scientists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87546" y="2209800"/>
              <a:ext cx="1693689" cy="6379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MIDWEST</a:t>
              </a:r>
            </a:p>
            <a:p>
              <a:pPr algn="ctr"/>
              <a:r>
                <a:rPr lang="en-US" sz="1200" b="1" dirty="0"/>
                <a:t>21% of POPULATION</a:t>
              </a:r>
            </a:p>
            <a:p>
              <a:pPr algn="ctr"/>
              <a:r>
                <a:rPr lang="en-US" sz="1200" b="1" dirty="0"/>
                <a:t>14% of Data Scientists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48400" y="762000"/>
              <a:ext cx="2227754" cy="6379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NORTHEAST</a:t>
              </a:r>
            </a:p>
            <a:p>
              <a:pPr algn="ctr"/>
              <a:r>
                <a:rPr lang="en-US" sz="1200" b="1" dirty="0"/>
                <a:t>17.5% of POPULATION</a:t>
              </a:r>
            </a:p>
            <a:p>
              <a:pPr algn="ctr"/>
              <a:r>
                <a:rPr lang="en-US" sz="1200" b="1" dirty="0"/>
                <a:t>25% of Data Scientists</a:t>
              </a:r>
            </a:p>
          </p:txBody>
        </p:sp>
      </p:grpSp>
      <p:sp>
        <p:nvSpPr>
          <p:cNvPr id="11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278502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Native and Non Natives…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553" y="1778208"/>
            <a:ext cx="39528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154" y="2760137"/>
            <a:ext cx="2819400" cy="93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7" y="2752726"/>
            <a:ext cx="1700212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410" y="3876978"/>
            <a:ext cx="1766888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142" y="5021808"/>
            <a:ext cx="1981058" cy="71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27168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3200" dirty="0"/>
              <a:t>Non-Natives are a big part of the talent gap…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177617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05000"/>
            <a:ext cx="2992575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0"/>
            <a:ext cx="3276600" cy="118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33800"/>
            <a:ext cx="272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4290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86200"/>
            <a:ext cx="272209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388295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Big Data Company : Coca Cola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3931"/>
            <a:ext cx="3438525" cy="459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1905000"/>
            <a:ext cx="4358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~ 50,000 machines around the world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0" y="2692400"/>
            <a:ext cx="46185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Can dispense about 95 drinks an hour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3479800"/>
            <a:ext cx="4879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Can dispense about 125 different drinks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4267200"/>
            <a:ext cx="48381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Submits real time data on:</a:t>
            </a:r>
          </a:p>
          <a:p>
            <a:pPr marL="285750" indent="-285750">
              <a:buFontTx/>
              <a:buChar char="-"/>
            </a:pPr>
            <a:r>
              <a:rPr lang="en-US" sz="2000" b="1" dirty="0">
                <a:latin typeface="Palatino Linotype" panose="02040502050505030304" pitchFamily="18" charset="0"/>
              </a:rPr>
              <a:t>Syrup consumed/drink configuration</a:t>
            </a:r>
          </a:p>
          <a:p>
            <a:pPr marL="285750" indent="-285750">
              <a:buFontTx/>
              <a:buChar char="-"/>
            </a:pPr>
            <a:r>
              <a:rPr lang="en-US" sz="2000" b="1" dirty="0">
                <a:latin typeface="Palatino Linotype" panose="02040502050505030304" pitchFamily="18" charset="0"/>
              </a:rPr>
              <a:t>Outlet</a:t>
            </a:r>
          </a:p>
          <a:p>
            <a:pPr marL="285750" indent="-285750">
              <a:buFontTx/>
              <a:buChar char="-"/>
            </a:pPr>
            <a:r>
              <a:rPr lang="en-US" sz="2000" b="1" dirty="0">
                <a:latin typeface="Palatino Linotype" panose="02040502050505030304" pitchFamily="18" charset="0"/>
              </a:rPr>
              <a:t>Time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5824963" cy="326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365883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What do these companies have in common?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884" y="1600201"/>
            <a:ext cx="82296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They are all non-native to Big Data. 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4884" y="29718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They have all invested heavily in new hardware and software to capture and store their new data.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4884" y="49530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Palatino Linotype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They have new talent needs: Computer Scientists, Statisticians, Mathematicians.</a:t>
            </a: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332302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81433302"/>
              </p:ext>
            </p:extLst>
          </p:nvPr>
        </p:nvGraphicFramePr>
        <p:xfrm>
          <a:off x="457200" y="914400"/>
          <a:ext cx="8305800" cy="5294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/>
              <a:t>…which brings us back…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47800"/>
            <a:ext cx="8229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1209" y="1584435"/>
            <a:ext cx="1462791" cy="458776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A really big number</a:t>
            </a: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A really small number</a:t>
            </a:r>
          </a:p>
        </p:txBody>
      </p:sp>
      <p:sp>
        <p:nvSpPr>
          <p:cNvPr id="9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380745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3509962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00600" y="2438400"/>
            <a:ext cx="4038600" cy="25146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2800" dirty="0"/>
              <a:t>This shift has huge implications for developing, recruiting and retaining analytical talent…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1143000"/>
            <a:ext cx="86868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649630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8234"/>
            <a:ext cx="8229600" cy="857250"/>
          </a:xfrm>
        </p:spPr>
        <p:txBody>
          <a:bodyPr>
            <a:noAutofit/>
          </a:bodyPr>
          <a:lstStyle/>
          <a:p>
            <a:r>
              <a:rPr lang="en-US" sz="2800" dirty="0"/>
              <a:t>We can’t teach the way we have always taught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33516" y="5010150"/>
            <a:ext cx="868188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alatino Linotype" pitchFamily="18" charset="0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The 1950s called …they want their curriculum back…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76400"/>
            <a:ext cx="4876800" cy="324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234983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122" name="Picture 2" descr="Josh Wi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52800" y="19050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“</a:t>
            </a:r>
            <a:r>
              <a:rPr lang="en-US" i="1" dirty="0">
                <a:latin typeface="Arial Narrow" panose="020B0606020202030204" pitchFamily="34" charset="0"/>
              </a:rPr>
              <a:t>Person who is better at statistics than any software engineer and better at software engineering than any statistician</a:t>
            </a:r>
            <a:r>
              <a:rPr lang="en-US" dirty="0">
                <a:latin typeface="Arial Narrow" panose="020B0606020202030204" pitchFamily="34" charset="0"/>
              </a:rPr>
              <a:t>” – Josh Wills, Director of Data Engineering at Slack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86200"/>
            <a:ext cx="20955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76600" y="396240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“</a:t>
            </a:r>
            <a:r>
              <a:rPr lang="en-US" i="1" dirty="0">
                <a:latin typeface="Arial Narrow" panose="020B0606020202030204" pitchFamily="34" charset="0"/>
              </a:rPr>
              <a:t>Person who is better at explaining the business implications of the results than any scientist and better at science than any business school graduate”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76600" y="4812268"/>
            <a:ext cx="502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Jennifer Priestley, Ph.D. Data Nerd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Who ARE these People?</a:t>
            </a:r>
          </a:p>
        </p:txBody>
      </p:sp>
      <p:sp>
        <p:nvSpPr>
          <p:cNvPr id="12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124230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Did They Study?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835262"/>
              </p:ext>
            </p:extLst>
          </p:nvPr>
        </p:nvGraphicFramePr>
        <p:xfrm>
          <a:off x="381000" y="1371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0056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Growth of Analytics Programs…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6324600" cy="51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46210" y="2169994"/>
            <a:ext cx="2279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But this does not tell the whole story…</a:t>
            </a:r>
          </a:p>
        </p:txBody>
      </p:sp>
    </p:spTree>
    <p:extLst>
      <p:ext uri="{BB962C8B-B14F-4D97-AF65-F5344CB8AC3E}">
        <p14:creationId xmlns:p14="http://schemas.microsoft.com/office/powerpoint/2010/main" val="336475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Landscape…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Programs Across The Country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Programming Languages Used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3165721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3168" y="78348"/>
            <a:ext cx="9394731" cy="6649998"/>
            <a:chOff x="-23537" y="-15002"/>
            <a:chExt cx="12873328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25975" t="41921" r="13352" b="3877"/>
            <a:stretch/>
          </p:blipFill>
          <p:spPr>
            <a:xfrm>
              <a:off x="-23537" y="-15002"/>
              <a:ext cx="12282715" cy="68580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-9070" y="3156171"/>
              <a:ext cx="2743201" cy="53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STANFORD UNIV.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STATISTICS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DEPARTMENT OF STATISTICS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" y="1045171"/>
              <a:ext cx="3251202" cy="53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UNIV. OF WASHINGTON – SEATTLE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BIG DATA AND DATA SCIENCE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INTERDISCIPLINARY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-23475" y="4287840"/>
              <a:ext cx="1946941" cy="814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USC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DATA SCIENCE &amp; MANAGEMENT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BUSINESS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3252" y="5158369"/>
              <a:ext cx="2743201" cy="672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CHAPMAN UNIV.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DOCTORATE IN COMPUTATIONAL AND DATA SCIENCES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SCIENCE &amp; TECHNOLOGY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06917" y="3946974"/>
              <a:ext cx="2743201" cy="672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COLORADO TECH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DOCTOR OF COMPUTER SCIENCE - BIG DATA ANALYTICS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COMPUTER SCIENCE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67948" y="5143599"/>
              <a:ext cx="3251202" cy="53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KENNESAW STATE UNIV.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ANALYTICS AND DATA SCIENCE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SCIENCE &amp; MATHEMATICS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77840" y="2644557"/>
              <a:ext cx="2628605" cy="814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UNIV. OF CINCINNATI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DOCTOR OF PHILOSOPY IN BIOSTATISTICS - BIG DATA TRACK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MEDICINE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44849" y="3688442"/>
              <a:ext cx="3251202" cy="53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UT KNOXVILLE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PHD IN ANALYTICS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BUSINESS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64405" y="4388877"/>
              <a:ext cx="3251202" cy="814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UNIV. OF MARLYAND – COLLEGE PARK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INFORMATION STUDIES - CONCENTRATION IN BIG DATA/DATA SCIENCE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INFORMATION STUDIES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598589" y="3612174"/>
              <a:ext cx="3251202" cy="672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NYU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COMPUTER SCIENCE WITH SPECIALIZATION IN BIG DATA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085410" y="2770585"/>
              <a:ext cx="2173818" cy="814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BROWN UNIV.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COMPUTER SCIENCE – 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DATA SCIENCE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COMPUTER SCIENCE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264405" y="1290091"/>
              <a:ext cx="3041784" cy="814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UMASS – BOSTON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BUSINESS ADMINISTRATION - INFO SYSTEMS FOR DATA SCIENCE TRACK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MANAGEMENT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38530" y="1607089"/>
              <a:ext cx="3251202" cy="53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WORCESTER POLYTECHNIC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PH.D. IN DATA SCIENCE</a:t>
              </a:r>
            </a:p>
            <a:p>
              <a:r>
                <a:rPr 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ARTS &amp; SCIENCES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H="1" flipV="1">
              <a:off x="1362529" y="1585671"/>
              <a:ext cx="78509" cy="16628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1679532" y="4638462"/>
              <a:ext cx="352964" cy="3409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1236722" y="3730284"/>
              <a:ext cx="202329" cy="20069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969284" y="4816508"/>
              <a:ext cx="166688" cy="3967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 flipV="1">
              <a:off x="4235956" y="3808215"/>
              <a:ext cx="27701" cy="18868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6544850" y="3327153"/>
              <a:ext cx="868620" cy="32304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8764131" y="3756335"/>
              <a:ext cx="541327" cy="756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410656" y="4155514"/>
              <a:ext cx="110144" cy="17474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7331420" y="4755678"/>
              <a:ext cx="134308" cy="4086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229720" y="2168924"/>
              <a:ext cx="1248304" cy="86035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 flipV="1">
              <a:off x="9654697" y="3156171"/>
              <a:ext cx="488763" cy="2319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9654697" y="2168924"/>
              <a:ext cx="377623" cy="77822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 flipV="1">
              <a:off x="9238527" y="3428321"/>
              <a:ext cx="416170" cy="3878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4607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350400"/>
            <a:ext cx="3810000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tx1"/>
                </a:solidFill>
                <a:latin typeface="Palatino Linotype" panose="02040502050505030304" pitchFamily="18" charset="0"/>
              </a:rPr>
              <a:t>STAT CORE: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DATA MINING 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DATA MINING II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ADV PROGRAMMING IN SAS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BINARY CLASSIFICATION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ADV REGRESSION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3 STAT ELECTIVES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5800" y="1655803"/>
            <a:ext cx="449579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tx1"/>
                </a:solidFill>
                <a:latin typeface="Palatino Linotype" panose="02040502050505030304" pitchFamily="18" charset="0"/>
              </a:rPr>
              <a:t>CS CORE: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ADVANCED DATABASE SYSTEMS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ALGORITHM DESIGN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WEB AND TEXT MINING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MACHINE LEARNING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ONE CS ELECTIVE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9113" y="1655804"/>
            <a:ext cx="3886962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tx1"/>
                </a:solidFill>
                <a:latin typeface="Palatino Linotype" panose="02040502050505030304" pitchFamily="18" charset="0"/>
              </a:rPr>
              <a:t>MATH CORE: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THEORY OF LINEAR MODELS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DISCRETE MATHEMATICS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GRAPH THEORY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MATHEMATICS FOR BIG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7562" y="3693911"/>
            <a:ext cx="457199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tx1"/>
                </a:solidFill>
                <a:latin typeface="Palatino Linotype" panose="02040502050505030304" pitchFamily="18" charset="0"/>
              </a:rPr>
              <a:t>OTHER: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APPLICATION ELECTIVE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CONSULTING CENTER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ETHICS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DISSERTATION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PROJECT/PRACTICUM (Tell the story!)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833640"/>
            <a:ext cx="8229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75312" y="192753"/>
            <a:ext cx="8686800" cy="84447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 Linotype" panose="02040502050505030304" pitchFamily="18" charset="0"/>
              </a:rPr>
              <a:t>The Ph.D. Curriculum…</a:t>
            </a:r>
          </a:p>
        </p:txBody>
      </p:sp>
      <p:sp>
        <p:nvSpPr>
          <p:cNvPr id="12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6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087516"/>
              </p:ext>
            </p:extLst>
          </p:nvPr>
        </p:nvGraphicFramePr>
        <p:xfrm>
          <a:off x="312824" y="1066800"/>
          <a:ext cx="8831176" cy="388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3" imgW="14420880" imgH="5895900" progId="Excel.Sheet.12">
                  <p:embed/>
                </p:oleObj>
              </mc:Choice>
              <mc:Fallback>
                <p:oleObj name="Worksheet" r:id="rId3" imgW="14420880" imgH="5895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824" y="1066800"/>
                        <a:ext cx="8831176" cy="3889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457200" y="833640"/>
            <a:ext cx="8229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75312" y="192753"/>
            <a:ext cx="8686800" cy="84447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 Linotype" panose="02040502050505030304" pitchFamily="18" charset="0"/>
              </a:rPr>
              <a:t>The Curriculum…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96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mmy\Documents\JENNIFER\KENNESAW STATE WORK\PHD PROGRAM\IMG_03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9" y="1641052"/>
            <a:ext cx="4352550" cy="326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57200" y="833640"/>
            <a:ext cx="8229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5312" y="192753"/>
            <a:ext cx="8686800" cy="84447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 Linotype" panose="02040502050505030304" pitchFamily="18" charset="0"/>
              </a:rPr>
              <a:t>The Ph.D. Students…Cohort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4088" y="1419374"/>
            <a:ext cx="4145196" cy="3816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Edwin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Baidoo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– MS Computational Finance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Sergiu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Busciumas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– MS Computer Science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Bogdan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Gadidov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– MS Industrial Engineering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Linh Le – MS Information Technology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Jie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Hao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– MS Applied Mathematics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Bob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Vanderheyden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– MS Mechanical Engineering (not pictured)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2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13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40490" y="1419374"/>
            <a:ext cx="3998794" cy="40318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Lili Zhou– MS industrial Engineering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Dhiraj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Gharana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– MS Computer Science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Yan Wang – MS Statistics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Michael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Onwi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– MS Aeronautical Engineering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Jessica Rudd – MS Epidemiology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Shashank </a:t>
            </a:r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Hebbar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– MS Industrial Engineering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sz="1600" b="1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Yiyun</a:t>
            </a:r>
            <a:r>
              <a:rPr lang="en-US" sz="16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 Zhou – MBA </a:t>
            </a:r>
          </a:p>
          <a:p>
            <a:endParaRPr lang="en-US" sz="1600" b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7" y="1569492"/>
            <a:ext cx="4339988" cy="325499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75312" y="192753"/>
            <a:ext cx="8686800" cy="84447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 Linotype" panose="02040502050505030304" pitchFamily="18" charset="0"/>
              </a:rPr>
              <a:t>The Ph.D. Students…Cohort 2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833640"/>
            <a:ext cx="8229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57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A698B0-F1B0-4B8D-B939-B8D2C9AE10AA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609" y="369126"/>
            <a:ext cx="8788791" cy="595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2404561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62252862"/>
              </p:ext>
            </p:extLst>
          </p:nvPr>
        </p:nvGraphicFramePr>
        <p:xfrm>
          <a:off x="1600200" y="1600200"/>
          <a:ext cx="60960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9186" y="164280"/>
            <a:ext cx="6511159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Analytics Programs at KSU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9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2131728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92434230"/>
              </p:ext>
            </p:extLst>
          </p:nvPr>
        </p:nvGraphicFramePr>
        <p:xfrm>
          <a:off x="76200" y="4038600"/>
          <a:ext cx="4017579" cy="2696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82632" y="533400"/>
            <a:ext cx="9226632" cy="11430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Analytics Programs at KSU - Undergraduate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1752600"/>
            <a:ext cx="624840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Minor field of study – Interdisciplinary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latin typeface="Palatino Linotype" panose="02040502050505030304" pitchFamily="18" charset="0"/>
              </a:rPr>
              <a:t>Top Majors: Psychology, Math, Biology</a:t>
            </a:r>
            <a:endParaRPr lang="en-US" sz="2400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Programming Emphasis - R, SAS, SQL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5 Courses – Programming, Methods, Applications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Applied Project Work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30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65119865"/>
              </p:ext>
            </p:extLst>
          </p:nvPr>
        </p:nvGraphicFramePr>
        <p:xfrm>
          <a:off x="97221" y="4038600"/>
          <a:ext cx="4017579" cy="2696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228600" y="609600"/>
            <a:ext cx="8572677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Analytics Programs at KSU - MSAS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1741944"/>
            <a:ext cx="5791200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Largest producer of applied statisticians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20 Month Program – pm courses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Emphasis on programming/application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latin typeface="Palatino Linotype" panose="02040502050505030304" pitchFamily="18" charset="0"/>
              </a:rPr>
              <a:t>Most students work in the Consulting Center and/or have an internship</a:t>
            </a:r>
            <a:endParaRPr lang="en-US" sz="2400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Effective 100% Placement Rate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802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62025554"/>
              </p:ext>
            </p:extLst>
          </p:nvPr>
        </p:nvGraphicFramePr>
        <p:xfrm>
          <a:off x="249621" y="3962400"/>
          <a:ext cx="4017579" cy="2696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304800" y="609600"/>
            <a:ext cx="8686800" cy="11430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Palatino Linotype" panose="02040502050505030304" pitchFamily="18" charset="0"/>
              </a:rPr>
              <a:t>Analytics Programs at KSU – Ph.D.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63913" y="1788855"/>
            <a:ext cx="6103887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latin typeface="Palatino Linotype" panose="02040502050505030304" pitchFamily="18" charset="0"/>
              </a:rPr>
              <a:t>O</a:t>
            </a: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nly Ph.D. in Data Science in GA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Four year program – Full Time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MS and Ph.D. level courses in Math, Statistics, Computer Science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Application areas include Healthcare, Finance, Engineering, Retail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Both research and application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Palatino Linotype" panose="02040502050505030304" pitchFamily="18" charset="0"/>
              </a:rPr>
              <a:t>Required Applied Practicum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9A698B0-F1B0-4B8D-B939-B8D2C9AE10A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91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Center for Statistics and Analytical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Internal Charter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Grant Support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Publication/Research Support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Ad hoc training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“Low Risk” Consulting for Students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External Charter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Private Sector Sponsored Research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Fee-for-Service Consulting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Online Certificate Programs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698B0-F1B0-4B8D-B939-B8D2C9AE10A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29718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Kennesaw State University</a:t>
            </a:r>
          </a:p>
          <a:p>
            <a:r>
              <a:rPr lang="en-US" dirty="0"/>
              <a:t>Department of Statistics and Analytical Sciences</a:t>
            </a:r>
          </a:p>
        </p:txBody>
      </p:sp>
    </p:spTree>
    <p:extLst>
      <p:ext uri="{BB962C8B-B14F-4D97-AF65-F5344CB8AC3E}">
        <p14:creationId xmlns:p14="http://schemas.microsoft.com/office/powerpoint/2010/main" val="775669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13164</TotalTime>
  <Words>1141</Words>
  <Application>Microsoft Office PowerPoint</Application>
  <PresentationFormat>On-screen Show (4:3)</PresentationFormat>
  <Paragraphs>284</Paragraphs>
  <Slides>28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Arial Narrow</vt:lpstr>
      <vt:lpstr>Calibri</vt:lpstr>
      <vt:lpstr>Courier New</vt:lpstr>
      <vt:lpstr>Palatino Linotype</vt:lpstr>
      <vt:lpstr>Times New Roman</vt:lpstr>
      <vt:lpstr>Wingdings</vt:lpstr>
      <vt:lpstr>Office Theme</vt:lpstr>
      <vt:lpstr>Custom Design</vt:lpstr>
      <vt:lpstr>Worksheet</vt:lpstr>
      <vt:lpstr>Interdisciplinary Data Sciences Mathematics and Statistics Colloquium March 23, 2017   Jennifer Lewis Priestley, Ph.D. Professor of Statistics and Data Science</vt:lpstr>
      <vt:lpstr>No matter how its measured…</vt:lpstr>
      <vt:lpstr>PowerPoint Presentation</vt:lpstr>
      <vt:lpstr>Everyone is chasing the same talent…</vt:lpstr>
      <vt:lpstr>…and the data is different</vt:lpstr>
      <vt:lpstr>PowerPoint Presentation</vt:lpstr>
      <vt:lpstr>Native and Non Natives…</vt:lpstr>
      <vt:lpstr>Non-Natives are a big part of the talent gap…</vt:lpstr>
      <vt:lpstr>Big Data Company : Coca Cola</vt:lpstr>
      <vt:lpstr>What do these companies have in common?</vt:lpstr>
      <vt:lpstr>…which brings us back…</vt:lpstr>
      <vt:lpstr>This shift has huge implications for developing, recruiting and retaining analytical talent…</vt:lpstr>
      <vt:lpstr>We can’t teach the way we have always taught</vt:lpstr>
      <vt:lpstr>Who ARE these People?</vt:lpstr>
      <vt:lpstr>What Did They Study?</vt:lpstr>
      <vt:lpstr>Growth of Analytics Programs…</vt:lpstr>
      <vt:lpstr>Landscape…</vt:lpstr>
      <vt:lpstr>PowerPoint Presentation</vt:lpstr>
      <vt:lpstr>The Ph.D. Curriculum…</vt:lpstr>
      <vt:lpstr>The Curriculum…</vt:lpstr>
      <vt:lpstr>The Ph.D. Students…Cohort 1</vt:lpstr>
      <vt:lpstr>The Ph.D. Students…Cohort 2</vt:lpstr>
      <vt:lpstr>PowerPoint Presentation</vt:lpstr>
      <vt:lpstr>Analytics Programs at KSU</vt:lpstr>
      <vt:lpstr>Analytics Programs at KSU - Undergraduate</vt:lpstr>
      <vt:lpstr>Analytics Programs at KSU - MSAS</vt:lpstr>
      <vt:lpstr>Analytics Programs at KSU – Ph.D.</vt:lpstr>
      <vt:lpstr>Center for Statistics and Analytical Services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Jennifer</dc:creator>
  <cp:lastModifiedBy>K. Ramachandran</cp:lastModifiedBy>
  <cp:revision>179</cp:revision>
  <cp:lastPrinted>2016-07-19T13:12:44Z</cp:lastPrinted>
  <dcterms:created xsi:type="dcterms:W3CDTF">2011-09-22T21:52:56Z</dcterms:created>
  <dcterms:modified xsi:type="dcterms:W3CDTF">2017-03-23T02:44:41Z</dcterms:modified>
</cp:coreProperties>
</file>