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5"/>
  </p:notesMasterIdLst>
  <p:sldIdLst>
    <p:sldId id="256" r:id="rId2"/>
    <p:sldId id="366" r:id="rId3"/>
    <p:sldId id="395" r:id="rId4"/>
    <p:sldId id="394" r:id="rId5"/>
    <p:sldId id="351" r:id="rId6"/>
    <p:sldId id="369" r:id="rId7"/>
    <p:sldId id="344" r:id="rId8"/>
    <p:sldId id="396" r:id="rId9"/>
    <p:sldId id="370" r:id="rId10"/>
    <p:sldId id="371" r:id="rId11"/>
    <p:sldId id="321" r:id="rId12"/>
    <p:sldId id="323" r:id="rId13"/>
    <p:sldId id="335" r:id="rId14"/>
    <p:sldId id="397" r:id="rId15"/>
    <p:sldId id="399" r:id="rId16"/>
    <p:sldId id="324" r:id="rId17"/>
    <p:sldId id="325" r:id="rId18"/>
    <p:sldId id="326" r:id="rId19"/>
    <p:sldId id="400" r:id="rId20"/>
    <p:sldId id="354" r:id="rId21"/>
    <p:sldId id="401" r:id="rId22"/>
    <p:sldId id="392" r:id="rId23"/>
    <p:sldId id="378" r:id="rId24"/>
    <p:sldId id="384" r:id="rId25"/>
    <p:sldId id="374" r:id="rId26"/>
    <p:sldId id="383" r:id="rId27"/>
    <p:sldId id="385" r:id="rId28"/>
    <p:sldId id="386" r:id="rId29"/>
    <p:sldId id="388" r:id="rId30"/>
    <p:sldId id="387" r:id="rId31"/>
    <p:sldId id="389" r:id="rId32"/>
    <p:sldId id="390" r:id="rId33"/>
    <p:sldId id="391" r:id="rId34"/>
    <p:sldId id="382" r:id="rId35"/>
    <p:sldId id="380" r:id="rId36"/>
    <p:sldId id="393" r:id="rId37"/>
    <p:sldId id="402" r:id="rId38"/>
    <p:sldId id="403" r:id="rId39"/>
    <p:sldId id="404" r:id="rId40"/>
    <p:sldId id="405" r:id="rId41"/>
    <p:sldId id="381" r:id="rId42"/>
    <p:sldId id="362" r:id="rId43"/>
    <p:sldId id="363" r:id="rId4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82F"/>
    <a:srgbClr val="F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041" autoAdjust="0"/>
    <p:restoredTop sz="94714" autoAdjust="0"/>
  </p:normalViewPr>
  <p:slideViewPr>
    <p:cSldViewPr>
      <p:cViewPr varScale="1">
        <p:scale>
          <a:sx n="104" d="100"/>
          <a:sy n="104" d="100"/>
        </p:scale>
        <p:origin x="1446" y="1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8" d="100"/>
          <a:sy n="68" d="100"/>
        </p:scale>
        <p:origin x="3101" y="4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E3714B-5CB4-428F-8E6D-21887FD70DBA}" type="datetimeFigureOut">
              <a:rPr lang="en-US" smtClean="0"/>
              <a:t>10/9/2016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FC45AF-D1F5-4D61-88EC-4EFAE93E94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480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www.secondpicture.com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FC45AF-D1F5-4D61-88EC-4EFAE93E940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849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www.secondpicture.com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FC45AF-D1F5-4D61-88EC-4EFAE93E940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7070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FC45AF-D1F5-4D61-88EC-4EFAE93E940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8912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/>
              <a:t>Most cases – no information between visits,</a:t>
            </a:r>
            <a:r>
              <a:rPr lang="en-US" sz="1200" baseline="0" dirty="0"/>
              <a:t> </a:t>
            </a:r>
            <a:r>
              <a:rPr lang="en-US" sz="1200" dirty="0"/>
              <a:t>Some cases - unreliable information between visits,</a:t>
            </a:r>
            <a:r>
              <a:rPr lang="en-US" sz="1200" baseline="0" dirty="0"/>
              <a:t> </a:t>
            </a:r>
            <a:r>
              <a:rPr lang="en-US" sz="1200" dirty="0"/>
              <a:t>Multiple sources of information,</a:t>
            </a:r>
            <a:r>
              <a:rPr lang="en-US" sz="1200" baseline="0" dirty="0"/>
              <a:t> </a:t>
            </a:r>
            <a:r>
              <a:rPr lang="en-US" sz="1200" dirty="0"/>
              <a:t>Consequences are very worrying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FC45AF-D1F5-4D61-88EC-4EFAE93E9400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3501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Cases</a:t>
            </a:r>
          </a:p>
          <a:p>
            <a:pPr lvl="1"/>
            <a:r>
              <a:rPr lang="en-US" dirty="0"/>
              <a:t>Self assessments</a:t>
            </a:r>
          </a:p>
          <a:p>
            <a:pPr lvl="1"/>
            <a:r>
              <a:rPr lang="en-US" dirty="0"/>
              <a:t>Therapy: recorded messages or live support</a:t>
            </a:r>
          </a:p>
          <a:p>
            <a:pPr lvl="1"/>
            <a:r>
              <a:rPr lang="en-US" dirty="0"/>
              <a:t>Tracking appointments and reminders for treatments</a:t>
            </a:r>
          </a:p>
          <a:p>
            <a:pPr lvl="1"/>
            <a:r>
              <a:rPr lang="en-US" dirty="0"/>
              <a:t>Tele consultations among providers</a:t>
            </a:r>
          </a:p>
          <a:p>
            <a:pPr lvl="1"/>
            <a:r>
              <a:rPr lang="en-US" dirty="0"/>
              <a:t>Reference guides</a:t>
            </a:r>
          </a:p>
          <a:p>
            <a:pPr lvl="1"/>
            <a:r>
              <a:rPr lang="en-US" dirty="0"/>
              <a:t>Psycho-education through text messages</a:t>
            </a:r>
          </a:p>
          <a:p>
            <a:pPr lvl="1"/>
            <a:r>
              <a:rPr lang="en-US" dirty="0"/>
              <a:t>Connecting with peers: Facebook to app for veterans(Operation Reach Out)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7F7A0C-FFF0-4E54-A794-AD78C0039D2C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9168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92FA9-FBF5-414F-A185-0D05FDC13D47}" type="datetimeFigureOut">
              <a:rPr lang="en-US" smtClean="0"/>
              <a:pPr/>
              <a:t>10/9/2016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26C2F-1FCA-4D8A-863D-E7149000E8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Book Antiqua" panose="02040602050305030304" pitchFamily="18" charset="0"/>
              </a:defRPr>
            </a:lvl1pPr>
            <a:lvl2pPr>
              <a:defRPr>
                <a:latin typeface="Book Antiqua" panose="02040602050305030304" pitchFamily="18" charset="0"/>
              </a:defRPr>
            </a:lvl2pPr>
            <a:lvl3pPr>
              <a:defRPr>
                <a:latin typeface="Book Antiqua" panose="02040602050305030304" pitchFamily="18" charset="0"/>
              </a:defRPr>
            </a:lvl3pPr>
            <a:lvl4pPr>
              <a:defRPr>
                <a:latin typeface="Book Antiqua" panose="02040602050305030304" pitchFamily="18" charset="0"/>
              </a:defRPr>
            </a:lvl4pPr>
            <a:lvl5pPr>
              <a:defRPr>
                <a:latin typeface="Book Antiqua" panose="02040602050305030304" pitchFamily="18" charset="0"/>
              </a:defRPr>
            </a:lvl5pPr>
            <a:extLst/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92FA9-FBF5-414F-A185-0D05FDC13D47}" type="datetimeFigureOut">
              <a:rPr lang="en-US" smtClean="0"/>
              <a:pPr/>
              <a:t>10/9/2016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26C2F-1FCA-4D8A-863D-E7149000E8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92FA9-FBF5-414F-A185-0D05FDC13D47}" type="datetimeFigureOut">
              <a:rPr lang="en-US" smtClean="0"/>
              <a:pPr/>
              <a:t>10/9/2016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26C2F-1FCA-4D8A-863D-E7149000E8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92FA9-FBF5-414F-A185-0D05FDC13D47}" type="datetimeFigureOut">
              <a:rPr lang="en-US" smtClean="0"/>
              <a:pPr/>
              <a:t>10/9/2016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26C2F-1FCA-4D8A-863D-E7149000E8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92FA9-FBF5-414F-A185-0D05FDC13D47}" type="datetimeFigureOut">
              <a:rPr lang="en-US" smtClean="0"/>
              <a:pPr/>
              <a:t>10/9/2016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26C2F-1FCA-4D8A-863D-E7149000E8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92FA9-FBF5-414F-A185-0D05FDC13D47}" type="datetimeFigureOut">
              <a:rPr lang="en-US" smtClean="0"/>
              <a:pPr/>
              <a:t>10/9/2016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26C2F-1FCA-4D8A-863D-E7149000E8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92FA9-FBF5-414F-A185-0D05FDC13D47}" type="datetimeFigureOut">
              <a:rPr lang="en-US" smtClean="0"/>
              <a:pPr/>
              <a:t>10/9/2016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26C2F-1FCA-4D8A-863D-E7149000E8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92FA9-FBF5-414F-A185-0D05FDC13D47}" type="datetimeFigureOut">
              <a:rPr lang="en-US" smtClean="0"/>
              <a:pPr/>
              <a:t>10/9/2016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26C2F-1FCA-4D8A-863D-E7149000E87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99392FA9-FBF5-414F-A185-0D05FDC13D47}" type="datetimeFigureOut">
              <a:rPr lang="en-US" smtClean="0"/>
              <a:pPr/>
              <a:t>10/9/2016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F2E26C2F-1FCA-4D8A-863D-E7149000E8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92FA9-FBF5-414F-A185-0D05FDC13D47}" type="datetimeFigureOut">
              <a:rPr lang="en-US" smtClean="0"/>
              <a:pPr/>
              <a:t>10/9/2016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26C2F-1FCA-4D8A-863D-E7149000E8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92FA9-FBF5-414F-A185-0D05FDC13D47}" type="datetimeFigureOut">
              <a:rPr lang="en-US" smtClean="0"/>
              <a:pPr/>
              <a:t>10/9/2016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26C2F-1FCA-4D8A-863D-E7149000E8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99392FA9-FBF5-414F-A185-0D05FDC13D47}" type="datetimeFigureOut">
              <a:rPr lang="en-US" smtClean="0"/>
              <a:pPr/>
              <a:t>10/9/2016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F2E26C2F-1FCA-4D8A-863D-E7149000E87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se.usf.edu/~shri/" TargetMode="External"/><Relationship Id="rId2" Type="http://schemas.openxmlformats.org/officeDocument/2006/relationships/hyperlink" Target="mailto:sriramc@usf.edu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25.emf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33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gif"/><Relationship Id="rId5" Type="http://schemas.openxmlformats.org/officeDocument/2006/relationships/image" Target="../media/image31.gif"/><Relationship Id="rId4" Type="http://schemas.openxmlformats.org/officeDocument/2006/relationships/image" Target="../media/image30.gi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762000"/>
            <a:ext cx="8461375" cy="1673352"/>
          </a:xfrm>
        </p:spPr>
        <p:txBody>
          <a:bodyPr>
            <a:normAutofit/>
          </a:bodyPr>
          <a:lstStyle/>
          <a:p>
            <a:r>
              <a:rPr lang="en-US" sz="4000" b="0" dirty="0">
                <a:latin typeface="Book Antiqua" panose="02040602050305030304" pitchFamily="18" charset="0"/>
              </a:rPr>
              <a:t>Recent Developments in Big-data Enabled Personalized </a:t>
            </a:r>
            <a:r>
              <a:rPr lang="en-US" sz="4000" b="0" dirty="0" err="1">
                <a:latin typeface="Book Antiqua" panose="02040602050305030304" pitchFamily="18" charset="0"/>
              </a:rPr>
              <a:t>HeathCare</a:t>
            </a:r>
            <a:endParaRPr lang="en-US" sz="3700" dirty="0">
              <a:latin typeface="Book Antiqua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5574" y="3962400"/>
            <a:ext cx="5254625" cy="1981200"/>
          </a:xfrm>
        </p:spPr>
        <p:txBody>
          <a:bodyPr>
            <a:normAutofit fontScale="92500" lnSpcReduction="20000"/>
          </a:bodyPr>
          <a:lstStyle/>
          <a:p>
            <a:endParaRPr lang="en-US" dirty="0">
              <a:solidFill>
                <a:srgbClr val="00B050"/>
              </a:solidFill>
              <a:latin typeface="Book Antiqua" pitchFamily="18" charset="0"/>
            </a:endParaRPr>
          </a:p>
          <a:p>
            <a:r>
              <a:rPr lang="en-US" sz="2400" b="1" dirty="0">
                <a:solidFill>
                  <a:srgbClr val="00B050"/>
                </a:solidFill>
                <a:latin typeface="Book Antiqua" pitchFamily="18" charset="0"/>
              </a:rPr>
              <a:t>Sriram Chellappan</a:t>
            </a:r>
          </a:p>
          <a:p>
            <a:endParaRPr lang="en-US" dirty="0">
              <a:solidFill>
                <a:srgbClr val="00B050"/>
              </a:solidFill>
              <a:latin typeface="Book Antiqua" pitchFamily="18" charset="0"/>
            </a:endParaRP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rgbClr val="00B050"/>
                </a:solidFill>
                <a:latin typeface="Book Antiqua" pitchFamily="18" charset="0"/>
              </a:rPr>
              <a:t>Dept. of Computer Science and Engineering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>
                <a:solidFill>
                  <a:srgbClr val="00B050"/>
                </a:solidFill>
                <a:latin typeface="Book Antiqua" pitchFamily="18" charset="0"/>
              </a:rPr>
              <a:t>University of South Florida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rgbClr val="00B050"/>
                </a:solidFill>
                <a:latin typeface="Book Antiqua" pitchFamily="18" charset="0"/>
                <a:hlinkClick r:id="rId2"/>
              </a:rPr>
              <a:t>sriramc@usf.edu</a:t>
            </a:r>
            <a:endParaRPr lang="en-US" dirty="0">
              <a:solidFill>
                <a:srgbClr val="00B050"/>
              </a:solidFill>
              <a:latin typeface="Book Antiqua" pitchFamily="18" charset="0"/>
            </a:endParaRPr>
          </a:p>
          <a:p>
            <a:r>
              <a:rPr lang="en-US" dirty="0">
                <a:solidFill>
                  <a:srgbClr val="00B050"/>
                </a:solidFill>
                <a:latin typeface="Book Antiqua" pitchFamily="18" charset="0"/>
                <a:hlinkClick r:id="rId3"/>
              </a:rPr>
              <a:t>http://www.cse.usf.edu/~shri/</a:t>
            </a:r>
            <a:r>
              <a:rPr lang="en-US" dirty="0">
                <a:solidFill>
                  <a:srgbClr val="00B050"/>
                </a:solidFill>
                <a:latin typeface="Book Antiqua" pitchFamily="18" charset="0"/>
              </a:rPr>
              <a:t> </a:t>
            </a:r>
          </a:p>
          <a:p>
            <a:endParaRPr lang="en-US" dirty="0">
              <a:solidFill>
                <a:srgbClr val="00B050"/>
              </a:solidFill>
              <a:latin typeface="Book Antiqua" pitchFamily="18" charset="0"/>
            </a:endParaRPr>
          </a:p>
        </p:txBody>
      </p:sp>
      <p:sp>
        <p:nvSpPr>
          <p:cNvPr id="5" name="AutoShape 2" descr="data:image/jpeg;base64,/9j/4AAQSkZJRgABAQAAAQABAAD/2wCEAAkGBhQSERUUERQVFRUUGBoYFhgXGRoXHBwaHBwWFxoWGhscHyYfGBsjGhcYHy8hIycpLCwsGh8xNTAqNSYrLSkBCQoKDgwOGg8PGiwjHyQpLCwwLCwwLDUtLCwsLCwsLCwpNSwuLCwsLCwsLCwsLCosLCwsLCwsLCkpLCwsKSwsLP/AABEIALQBGAMBIgACEQEDEQH/xAAcAAEAAgMBAQEAAAAAAAAAAAAABQYDBAcCAQj/xABQEAACAQMABgYECgUJBgYDAAABAgMABBEFBhIhMUEHEyJRYXEyUoGRFCMzQmJykqGx0RdUgqKyFTRDU5PB0tPwFiRVc4PCY5Szw+PxRGTh/8QAGgEBAAMBAQEAAAAAAAAAAAAAAAMEBQIBBv/EADQRAAEDAgMECAUFAQEAAAAAAAEAAgMEERIhMQUTQVEUIjJhcYGR0SOhscHwFTNCUuGCNP/aAAwDAQACEQMRAD8A4dSlKIlKUoiUpSiJSlKIlKUoiUpSiJSlZra0eRgkaM7HgqgsT5Ab6IsNKuejuia+kAMqx2ynnO4Vv7Ndp/3RVlseiW0T5e4mmPMRKsS/afaY/ZFVpauGLtuAXbY3O0C5PWWC2ZzhFZieSgsfcK7pZasWMPyVnCT60u1OfPtnY9y1Lx37qNlG6tfVjAjHuQAVmybbgb2QSpxTPOq4lZ9HekZRlbOcDvdDGPe+BUnb9EV83pm3i+vPGT7kLGusC3dwWIOyOLscKPNmIH31H3GnbWL05w57oVMn7x2U9zGo27TqJf2ovX8C5eyKPtvsqJF0OS/PvLVfqiZ/wjH41tx9DafOvh47MDt7tplzU9Nr1CPk7eRvGSQKPsop/irUk1+k+bb26+Ykf8XqUS1ztcI9VUdV0reJKj/0Nw/r7f8Alv8A5q8t0Nx/Nv8A7Vuw/BzW62vtweCW48oV/vJouvtxzS2P/RA/Aiu8Vb/ZvoVx02m5FQ8vQ3J8y8tj9ZZk/wDbNaNx0RXq+gbeXwSdAfc+yTVsj1+f59vAfLrU/ByPurbi15gb04JU8UkV/uZVP71N/WN4NPquxVUzuJC57a9GWkGnSJ7eSMOcGRlzGo4l2dcrgAE8eVTOkeh2Qb7W5hm7lfMDny2sp++Kvdtp+1fclxsZ4rKrR58CRtJ7zS+05bQsqSOzMw2iYtiVVHLaIYbRO89knAx37onVtWXANjtzv9ip8UAbiLwuJ6Z1aubQ4uYZIs8Cw7J+qw7Lewmo01+jLG7EqEW8qToR2ox2t304XGfbskeNVbTnRxaXOWh/3SU+rloSfFN7ReakgerU8e02XwzAsPfp6rrd3F2G47lxulS2sGrFxZSbFwmznejDtI49ZHG5h9454qJrVBuLhQpSlKIlKUoiUpSiJSlKIlKUoiUpSiJSvSRkkADJO4AbyT3CrzoHonnkAe8b4LGd4VhtTMPCLI2fNyvka4fI2MYnmwXoBOiooFW3QfRheXADsot4jwknJTI+imC7+xceNdN0NoC1s8fBYQHH9NLiSXzBI2Y/2AD41vySFjliSTxJ3n3msKo22xuUQv38FaZTE9pVjRXRpYwYMvWXb/SJhj+yp229rDyq0W0giXYgVIE9WFRGPaV7TebE19hgZzhFLHuUE/hWtpHSFvb5+E3MERHFS+2/2I9pveBWS6etq8he3dopwyOPVZaVGwayJL/M7O+vPpLGII/tttfeBWQy6Rb0bfR9oP8AxpTcOPYhYZ8NmvRsqbWQhviUM7eGa3s1s21vJkFY2bBB9AsDjv7xUR/J963yulmQeraWyx+5uwfeKwSaqRP8teaTn+tOEHuw3416KOmZ25h5BN486NViv9EGZtqe0Dnj8aZiB5BpMKPIYrVOg4QMm1tAO8lB95kqDGoujudvI/17hz/CBXtNStHAfzJD5yzn8JBVvpFPxmd6f4oNxfPAFMJoWBuFtZt5Mn90tfDqrE3CyjP1Gk/7ZDUSNTdHfqMf9rcf5lYxqLo79VYfVnlH45oKin4TP9P8XJpwf4NUhc6mW/zraeP6sjj/ANRGqNm1Itz6E8yfXRJB71ZT91bEOq0EfyFxpGD/AJdzke4oM++txba5HoaRMg9W7tY5PfIhL1K2cHsTj/oKJ1JGdY/RVy41CmHyUkMvhtGNvdIFHuJqF0hoaaA/HRPHngWU4Pk3on2Guj2KTM2LiO02cNmW3mdcEKSuYJhtEE4HZPOvFyHa2uY0bZ2oWO84XslXbPIZUMuTzPjUgq3tkbG+xvxaVUm2dHgL2XFuBXL6UpWksJekcqQVJBByCDgg94I4V0nQ08slmstwwkd27LjBIUZGzKw3M5O8A9oAbyc4rmlbui9MS277ULbJO5hxVh3Op3MPP7qgqId9GWK3SVO4kxHRdEuoOtt542iFwOrZltzjLvjA2M+i49LK9rdgZzX55kQgkEEEHBB3EHmCOVd70NpqO73IOrmG8xZJ2scWiPE9+we0OWeUZrlqYukFLx7K3gG5twWfHzH5CTkH58G5EVaCc0x6PNlyPAr6BxbMN5GbhcUpWSeBkYo4KspIZSMEEbiCDwINY631AlKUoiUpSiJSlKIlKVuaJ0PLcyrFbxtJI3BV+8k8FA5k4Aoi08VbdV+jm4uwJHxBbn+lkB7X/KTjIfHcvjV21Z6OoLTD3Gxcz8l4wxny/pmHj2fA8atMkjSNk5ZjuHPyAH9wrEq9rMi6kXWd8v8AVZjpy7N2QUfoLQFtYj/dY/jOc8mGlP1eUQ8F395NbuST3k+0k/31p6a07bWe65l+M5QRYeU+DD0Y/wBo58DW1dWd0F2rqaLRcJHoJIhuGH07hyFj8owfKswUdVVnHMbDv+wU+8jjyavmkrqK2GbuZIM8FbJkP1Yly58yAPGtdL+4kGbWz2FPCfSDdSp8VgQ7bD2t5VGJrVoixJMEgaT50kUb3EzHvM82yAT9DFRN/wBMUOSYrWSQni082P3Yxn96r8dAI/247nm7T0UJlLtT6KzT6GaUYvb2edf6m3AtIPLAG048SAa2NGaKggwLW1hRhwYJ1sn232m92K5rddL943ySW0P1Igx98pc1G/pBvZpFFxeXIi2htiJ9js5G1squyucZxyqd1HVSZOkwjk0LneMGgv4ruE9rcOMyLKR3vkD97AFaMzxp8pPbR/WnhH3bdU1NLavk5b4TK3rXQlk/glA+6pa01j0MMdU1jGeW1Zvnv9Jo3/Gqb9lsbm7G7wspBOTpYKQl07Zr6V9aeyQv/ArVi/2psOd7F7EnP3iKt+21ktzuhvLIeCvFD7MMqVKR3F04zHJI45GOQSD9wmqrqeCPWF67D3n+QVYOt+j84+GL59VPj39XXr/azR+cfDofak4/9qrBJpK4X0pJV+szD8axvpOU+k5bPrAN/EDmq+OiGRjd6ru0vMKKj05Zt6N7aHzkKfxqK34IhJ8lJDJ/y5on+4NmvEyI/wApDbv9aCE/9lR9xqxYyenYweadZEf3HA+6vbbPd/YJ8YcipWaykT00dfNSB78YrCKjIdV4Y/5tcX9p3CKfbT7DBSftVK2QkRJBPci7LYEZa3SF09ZmZfTPADf3k1xJS0+Eujl8iM16HvvYtXmoHXPS+wptUPaODOR3jesP7PpN9LA+bUtpXSwtIes3da+RADv3jjKR3Jy72x3GucM5JJJJJ3kneSeJJPM1f2ZSYRvna8PdZG1Ku3wWea+VYdB6omePrZZOqQnCdjbZ8ekQNpcKOG1ned3I486r6u9eTJLkQIcHG4u3HqlPl6Tch4kVc7q7REeadhHDEo2iBgADcsUa+sfRVfb31cqqksIjjF3lVKKiEg3knZ+qh7jU62ZAsbSRuP6R+0GP00HoDuKk457VVPSuhpbdgsq4zvVgdpWHerDcw+8cwKkbPpbtnk2ZrZ4Y/myJJ1rDfxdGADD6pB48aucbxyw7SmO5tpDxBJTPjwaKQexhXG8qaf8A9Dbt5jgrktDDKPhZH6rl8blSCpIIOQRuII4EEcDV+1f098LGy+BcKM93WgbywH9YBvIHpDeOdQesGqRiBltyXhG9gfTj+tj0k+mPaBzr0MzIwZCVZSCpG4gjeCPEGrMjI6mO2oOhWXHJLRy5+asPSRqoLqJruEfHxLmcD+kjGB1vi6DG13rv5HPI8V+htEaY6+NbhAA4OzKvIPju9SRcnH1hyrkXSHqyLO7PVA9RMOth8FJIaPzRsr5AHnXez5nZwS9pvzC234XASM0Kq1KUrUUaUpSiJSvtXPUXUA3WJ7jKWoOBjc0rDikeeQ+c/AcBk7q5e9sbS5xsF6ASbBR+qOpEt8xIPVwIcSTMOyPoqPnufVHtwN9de0XoyG0i6m1TYQ+mx3ySHvkYcu5R2R48a2oIBsrHEixxxKdlFwqIvEkk8O8sxyeZqFttbo5bxLSxxKxJM1yRmOONe1I0Sn0yFBw7bs4wDuNfOyzz15LYuqzifz6K21rYs3ZlSmkLiO2jEtyxjQ+iApaR8eog3nzOFHfXN9ZOlG4fajtFa1jO4tn45h9J92wD6qY8zXZZdKdhri4unt4mfYT0jk7zgBTyA7uRrVXWW1JwNKMSfoSV3RRMiAeyMu7yR8uSjmlF7OcB3L80sTxPPvpJMWOWJJ7ycn3mv0jrFopZma1vMyxkgbR9JM4xLGd+ywB8jvBBrm+rfRUVmdr8MI0kZI4uDzFWK7RxvSMkceLcF760oq+N7XOdlhNiCuHREEDmubrbsRkKxHeATXr4I/qN9k1+mbi7S1CJcXgtCVykMYbCINwGym5B+XfmtjRF5HdMy2+kZJCq7RwsgwOGckgcaCqkIuIz6hcdS9sQuvy49uw3lWA8QRWOv0vdLNKrRzJJNE25klDMrDxHI88jeDwO6qZN0SWO1vN6u1wX4v3DK5OOFRxbTieOvdviFI6Fw0zXG6V3K36HrQD+bXr+JkC+3Ai/Oo/SPRDaYwrXdu3LbCyrnxGyh9xNTdPg4kjyPsud05cdr3HKVOVJB7wcV13RvQ5bH0pLq4I49UixL7yHb7hUlL0O2mP5ter4iUE+ZHVY/CvTXQ8DfwB9k3Tlyuw18v4d0d3OB6pcuv2WyPuqesumC6Hy8VvOOZMfVN9qIqPuNS+keh6I/wA3umjPq3Ef/fHnf5oK2dH9D1twea4nbmIY1jX3ttsfaoqN9TSPHWIP1916GSDRerDpUspN00c9ue9Ss6f9jge+rPo69huf5rPFOfVVtmT+zfZf3A1FnobtMfze+Hj1q/h1NR36JLMN8reA5GymzGGB79rHa5btkGsyan2e/m3yI+qna+Ud6tckZU4YEEcQRg/fXwuiK0kpIjjGXI4+CL3ux3D38qzR2DpDFCqzskK4Uy7TuSTklmx7ABuAG6o3WHV+e4CIu0kab9nq2JZyN7sd2d3ZA5DzNZMdPGJsycI7jmpJpHiO7B1lR9M6We5laR92dyqOCoPRQeA+85POs+r2gmupMZ2Y0w0r+qvcO9zwA/uBqUj1Ckb0X2vJGP4GrXaaKMUSxRxOFXecqcs5A2nbdx5Achuralro2x3jzPDIrCh2fI+S82QX1EXZCrsxQxKeJ7McY3s7HmeZPM+yuQa+66G8kEcOVtoierU7i7cDM49YjgPmjd3565prQC3VsIHF1GpO1J1YUdYRvUHaUnZXiBzJyeAqqz9D9oB8peR/SZI2A8xhfxrigfBFeSV3XPcclryNceq0ZBcfqV1f1mnspOst3Kk7mU70ceq6ncw/DliumJ0R2TZ2XvWxzHV/hsbq9/odtP8A973R/wCCtTp9O7jfyPsot08KU1U1tivhtQfFXCAl4Mk7ubxE+mnep3gccjfWhrJqsGDTWygEDMsI7uJkiHq8ynzeI3cPEPRdawOsiyX0bqQyNmNSCN4IOxxq5iAsokRsuuO0NlWYgZJ2V3CQAFiFGyw7QxhlGS58cby6mN+Jb9wvZYd8zDKPArnWqGlRDcBXOIpvi5PDJ7L/ALL4Pltd9TPSHoXr9Hy5Hxtm3Wr37BIjmXy9F/2DWvrdq8Nk3MC4X+mQcFJ3CRRyRjy+ax7iMWnRcouEgZ94uYurl8Swa3k95BPtqWSQB0dSzS9j4H2VSja6Mvp3+IX5xNKy3duY3ZG4oxU+YJB+8UrfUqxV9Ar5Vj1I1SN9PgkpDEA07j5q5wFXvdjuUeZ4A145waLnRLXUlqBqL8KPX3IItUbGAcNK439Uh5D1m5DcN53dR0npGKCETXLCGBRsRqo4heEUKc8e4cSa0dZdZbfR0SBkG0ExbWqkjCcmkPFUzvz6TknHfXGdPaxT3kpluH2m4ADcqryRFG5VHcKyDC+udikyjGg595VjEIxYaqb1u6QZbzMUfxNtndEp3tjg0rf0jeHojkOdXLot0QIbF7g4L3TGMHjsxxkbS+BZ8HHcg765ZojRclzPHBCMvKwVR4nmTyAG8nkAa7TqVqkbGOWHrlne4dBhA4RQud+GA7RJxkD0R41NXlkdOY2m1xYD7BcxXL7lWo6xva2Esr7Oyg6uBdkdqRufjjifbXINI2DwyNHIMOMZHdtKGHtww9tdQu40udIR2/G10avWTHk0vHB7+1gY8Hqr9KUX++iUDAnhjk9uCp/hFeQM3cTWONyB+eyya07y8g0BsrleObhLWZAWaeFDgcSwGGFfb3SJt2cIVlu1UvLI3ajtkA3s5+c+OCjed3AVDal6ZuJrNLa3HV9UX626cDEUbHawnfIcnywPMedf7yK0tIrK2BXrvjZS292XPZaQ8SzsNrfyXHOo2UkbZXSnMnO3JWn1bjALZC2v2VN0XYy394qFmZ5ny7tvOOLMfJR5cBXTtedJi3so3tZpYNhupiSPZAfGAWOQSVVVPdvPjUP0aaEKQNPjEt0epg8EHykn3fujvqE11vjeXyW1vvSIiCEDgWzh3+0OPcuatNccVgqbW7uHEe07RWXUEXl4hmuL24SMOFQKVG2VG0+SVOFA3bvHurKuvEt/e/B7Bo7dcHM7qGkZV9QHdvzuHHnuqXkt2shCiRk28CdWSeDlh22PcSeZ55qm3nRvFK2bK5VST2Yp8qwPqhxx8N3tqIVLXPMZyIPHj4K0+GVkbS3PmrRdaCAbZmvtJK5OOsLhEz34AxivUt9/J+jdq+mN27SEKA+0GPzU2j80Bdo58eNUnRGsd/Z3YtJWaUbaxvDIesBDEDssckbjkYOPCrnrFoqCQPaT7caK/WQyKMlSw3gj5y7yP/qj5d2fiWwnLPh4+6RWlaTECHBYNATXekIDcPctBCGKrDZqu3u3HLHJH+jur7/ILuy/BdIXcbiRRIlxLvKHiVGN7dwNVK91GuLVGubS5WRIxtM0TNG6gb8lc93LPsqV1b17na0upZwJXtUUwyso2gzkxhWPPec9+41LckgtOSia8Dqygg81O65aw29vOesBuJzgJAvBR83rDxySc7Iyd43c6+B7rZBvLn4KCMi2tEUMoPDac5wfAVUOjaDrLqe6l7bQRtKNreTIxIDnvx2j7u6pyWQsSzHJJySe81mVtU2k/bb1nZq5StdUjE85cAtuTRRmDC0vr5JgCVEsu0rYGcbuH+t1R2oGvk01zHb3eJdonq5Co20YAkZIHaBwR+dSMt58Bt3uZNzspS3Q8Wdhjax6oG//AEM1LVKxa1hk0lIMCNSltn58rgoG8VUE7+e/uq5RvkkiDpRn9lWqcMUwER8Vtazay3cd69va3lxJhgm8pvkJ3quyo3AkL7DV0N09rHJE91NcTMqq23jYQ47WxgDv554DxqkdG2jsyS3svaFv6OfnTPw9wOfNgancNI3NmY53bySd9VNpVjogGM1d9FPs+LeXlfpfJSzXCJo+RknmgMXxkjxhQWYghYgWB3E4G7++oO6mu4NGLd3F9crLLjq4wUx2vRzlc+iCx4bt1b+kdH/CJ7fRqb1Q9fekbwPVjJ7+XtB5VXOk3TJu75baHesJESqOBkYgNjy3J7DV+ma6OBodrZV6qQYnOHgPFb+p1ze3ccks99cRxIQilAGZnO8gAjfgY9/hWDWPWi+0ddmL4WbhAqtiRVOQ2ew2BkHA5HgQa86c0nf6ISO0SSIIULK6R7ySTtZLZ7WeeOYqU0Jq9bKsN4etvJrg7SmUjZEmcEMBklg3fnh4CpHuDAS45KJgc+0bL4hqbqd1pnEGj2mjeW1bCvsx7OWkdezESwO4E78Y4VUtTtIXl2JZJ764jhiABZCpZnbgoyp5bz5isPSppxpZ0tEO31Pp4+dM2NwHgCAB9IjlU69iLW3htFxlBtzEc5W3n3Dd7qr1NQKeIuAtbQd6sRtM9Ra+Q1WbTmk+ucYLFEUKu1xPex8Sfwrm/ShrO8ElvbQOUkhIuJWU4IlI+LX9hDnzkNW/S+nYLGOOa52ztl+rjVC22UA7LNkBASQO/Ga4RpG/eeV5ZTtPIzO572Ykn7zVTZdO97zUy6nRaUzgAGNXc9V9ZUvYOvVV217F1D83LAgsB/VSDOPVORyBqQtLAW8SRo20qyyNFvydhjGyhu5g20vsJ4GuFar6yyWM4liwRjZkQ+i6H0kbw3A54ggHlXVk6SNHqnXiRyy9oW5RtssN4QvjY2c4y2eHLO6vauilBLYR1XEX7jzXLHNJDnahcx1+QDSd6F4fCZvD57ZHsO6vlRF9dtLK8jnLSMzse8sSxPvNK3gq6WNk80iRRKWeRgqKOJYnAHvrr+mdLw6CtUtIdmW6xttzUSMN88g544RxnkNpvSweP2l28TrJGxR0IZWU4II3gg8jXy5uWkdnkYs7kszMckk7ySTxNcPYH5HReg2Xu+vnmkaSVmd3OWZjkk95JrXpW/oHQz3dxFBF6UrBQTwA4lj4KoLHwBrvReLonRPoHq4nvXHafaht/Af00o9mIwfF+6usNE8UUYtJLEPgmR5mJYMeGxs8hv41oav2cCyRxgqsFugWMMQNoLwJ7yzEufE1tStfknq/5KYZ3Dt5xyHjWJE/fyumuLaC/wBVLL1GBtj5LV1P0W1isonms5Y3JkkKszyO2Nw34GM5PDia1dPaJtr8QPNP1LRBlZVjzlS2QAeC4G4ceNbzfyt8230c31f/AOsKwPPpkf8A4NofLY/zKsubKSC0j0Puql4gzA5rrKV0fNGts0dr8GjVcLDHMdx3jakkx2iTVM0zqHcXUzzS3lltud+HYAADAUDG4ACpWTS+mF46Og9kYb8JK1ZNZ9Krx0an/l3P4NXbWyhtnEHyKjlfC8WIdZTMSXqQrFHNotAkfVowZ9pRjZyCcgHn51A6u6kz2c4mjubBmUEDbdyBncWAGDnGRx5mscmvWkV9KwjHnbS/nWs/Sbdjja2484HH4tXpx93zUZkgJBOLJWu6t70Xc01tPaTxS7KmGWRsAKAMAcFOcncefOvTfDgOyNG2ne4YyMPqjGM1TG6V7jnBaf2Z/wAdfB0sT/1Fn/Zn/HXhucza696RCNC6ys9hq3bIs7LddZeSKwW4lyiqzggsncd/pbz3VnsLfSCRpHImj7oRjZSR5TtYHDJxvqpfpXuP6i0/sj/jr4elWf8AV7T+yP8AirwYyLPsfIrzpEAPUuFadKaNnnTq7u6traD50NoCzN4En/68KyW09qkJtEhxauCHycyMTj4wn1hgH2eyqkOlif8AqLP+zP8Ajr0vSxNztrQ/9M/4qikZMbYHBo8FIyppgSXAk8ypXRWp9xazGXR11byKRslJSUJU79l1xv4cQR7Kn1F4N/U6Mgb1y7PjxCgD8aqCdKKn5Wwt2H0SU/uNWfSscfVwOkXVNLGJGTaLbIPojz41FUSvhj3jmtNvH8+ampmxSHDE4juWpNoi3MvXXkz383JcbEK+GOa+HA8xWzpR0v7dre4cQ4YPCwXsKQCoQj1cE+/wqPxWfT2sCaMjRBHHLcydp1cZWNN+Accz/cfCqFLVVNVLcEADXkrU0UEERxcfVYtX9AX9mrxwtY3ELttFXfdnAG0NwI3Abt9SrvdBcSXNlaKRv+DIZJMdwLbgfHFVL9LEv6pafYb86fpal/VLT7LfnWyQ45i1/NZjZoGi2J1uSvEVoLaELo6W2VpMtNJcuWkZiNzErxbJPHcO7jVS0LqPPbXC3C3Vi7qSR1juRtEEbRwBk7yePGtT9LUv6pafZb86fpal/VLT7DfnXt5OY+a8dLTOIOeSt2udnFpFOq62NJYSDHI3oNkYdcjgOHtAqO1a0NeWSMkV1o91J2gJGc7LYxtLgDBxUH+lmX9UtfsN+dfP0sy/qlp9hvzrwb3iQfIr101MXYhcFbWj9Rp4rlbk3VjI6uZPjJHILHJ2jgDmc+YFWPWG8DFF+KLBQZHjHZZyN+DxIHia1NSNcnvZ2WS2tkjjjLuyoc8gBvON+/3GsXWK8jO/ZjG1I+N2EUF2x+yCKzNpOeWNiFruK0KFsQBey9lQOl3TASKCzHFj8Il8MgpEvgdksx+stcvqR1i0013cy3D8ZXLY9UcFQeCqAvsqNrdgiEMbYxwC8c7EbpX2vlKmXKUpSiJSlKIlTOqWsr2NwJkRX7LIytnBRhhgCN6nHzhw8eFQ1K8IuLFF2WHpM0c3FrmMnk0SOB4bSyDPngVtprto1uF4B9eGYfeFYVw+lZjtk0p/jbzKmE7xxXfIdYLJvRvrX2s6fxoK3re/Rvk7u3b6t1F5cNvP3V+daVGdjwcC4ea66Q5fpqJ7n5ju31JA/wDCxrN8MvV5zjzVj+Ir8wA1t2+mJo/k5pU+q7L+Brn9Jt2ZXBe7/m0L9Kf7SXS8XYfWUflXtNcrj1kPmv5GvzzBr3pBPRvbkf8AVc/iasGqvSNfyXltFLdM8ck0SOHVHyrOoIyyk8DjOa5/Tqho6sxTesOrV3XRWnJJ3w0cOyo2nYruCjnvNc31611S5dorWONIRu2wih5PHOMqvcBvPPuq16cmZNFXrJuZpAjY3YQsoI8BhiPbXIqmpHP3IL3XJWTtKTC/A0WW1ovR7TzRwpjalYKM8Bk8T4DjXU49CWdierS3WeVfSknGRn6KHcB5e81ySOQqQykgqQQQcEEbwQeRq7aM6UpAoS8iS5QfOPYkH7Q3H3DzqSVr3MtG6x5qtRywsdeUXVv/ANpZBwSEDuEYx+NYZp7a47N1awkHi8a7DDxyN+7zrVstNaOud0czW7n5sw7Oe4NnH73srPpHREkO9xlTwdd6n2/nWFI6vpzicbj1C+hZ0acWbZVs9F04vhEEZrbbDdccbPVbicnPpYyvDjv4GrfpK2kuZ3aKNmQHZUgbsLuGDw7zWCfS62Vp185aTbJWCEsdliM5Zhw2Rg8se01Rn1nv9IzpCszKZG2VjQmJBxO/G8gAE7yTurUfH02JuK7Qc7cSs3eR0Ty1mZK6Xo3QM0QkmaLbeNC0UeV7T4OBnO7299U+31DeV2udLSmIyEt1a4MjfiEHIDfuHKs69HvVnC6TKTjj6arnu2trP+uFTt+rfB4Y5JRczpnblQEjBzgEjieG/wAM86Hd0lORDYkd/HyUuF1TIN80gfJaEVno+LdFYo+PnTEuT44Oajekp7eGCGGO2gimlAkk2EUFEz2VzjILH+E99TmibQBmknBWKBTI5YY3LvA38d4+6uWaf0y13cyTvxdsgeqo3KvsAArmgkmkaZJTrkBZRbQ3ULQxgFytCrT0d6AW4uS8wBgt16yTIyDx2UPfk5OO5aqtdZ0bo74FYRwkYluPjpu8A+ih8gB7j31amlEMZkPBZ1FBvpQOCyvNaHjo+1x9UA/ctaOlNSra8iY2UXUXCDa6vayjjmBncD47t/Gq3r7rnJYCGK32OukHWyF0WTEfoxphgQNrDMeeNmsepnSMLpuruTFBPnMUi4iR/oNv2Y37m3A8Dg4qpC2sDBK4hw1w8fJbksNO+7LW71bdWdByWNjL167E1y4UKSCRGo54JxnLe8VX9fdJ9Ro2Yg9q4ZYF+r8pKfsqq/t1aZ7OdjtSK+4b3fIUDvLt2QPHOK470m60JczRxQNtQ2wYBxweRiDI4+juVR3hc86jpg+qqhK5pDWjK/NSBjYIt20ql0pSvolXSlKURKUpREpSlESlKURKUpREpSlESlKURfRW3Z2Ux+MiSQ7JztIrHBHA5A3YNW/ou1XjuHluJ0EkdvsBYz6LyvtFQ3eqhGYjn2RwzXapJoopY7ea9aOd9kJGgIVSfRXs9lcnGBuqrLUFrsDG4jxXVgBdxsoPVLXCO8geUqrq42L2D1WO4uB6jHJB5EleIBqM0r0YF8vo6RZU49U52ZF8N+5vbj2171q1enExubHs38GVkVQMXMZIyGXg7AYJB9JfECtnQukXnIEtrc2U/qtDMYie+OQKSg8G3D1jWcHOaMcIxN4t4g8bey9lgZL1ZNeaoek9Bz25xPDJH4spA9jcD7DWjXbJdI3Vv2Ju0p3bMmHB8M8areu+grU2XwtIhby9YFCp6EmTvwvAbsnI9U8a7gqmTOLBcEcCsyo2e6JuMG4XN66Pqncto6AtfzFYJlPV2hG3I2eEgUn4oe7PPBqudH1gkt6vWjaSJXmK+tsDIHjvIPsqG0rpV7mZ5pTl5DnyHJR3ADAFXNBmqcbt0MY14Kw63ayi/SNYLd0jtQxyW2zssVGWwMLvA35PGqxbXLRuroxVkIZSOIIOQa6p0XonwB9hFlZ5Stym7a6srhRjmMHOOeW51T9edSnsZdpAzW7n4tu7O/q37iOR5jxzS3LgpJY3lomJvdWqLXz4QFa2sDPdFR1pIJjVuGQBxzjO/HnuNQum9fdKQydXIywNgHYRI9wPD1iPLNVnV7WCWznWWE7xuZTwZeat+fI1ZNTYPht/Le3XyUBM8hPDO8onkNnPkgo0N4ZErrfPlAbiN/st+41g01ApNzCZYiO0JIUdSO5ur4DzqF1h0ZBNZrf2idSOs6qeHOVV8ZDIeSnI3eI3DfWrc6+XZuZJ4ppI9tshM5ULwVSpypwABwr1rBr3NdwLC6RRqG236tdnbbB7Tb8c810SLLh0jSCCSfFeuj3QIubxS/yUA62UnhhfRU+bfcGq73t6JZZJpTsxqGkc+rGgyfbsjHmRWDQWjvgejkQjE138ZJ3hPmL7se0tVN6UdN9TaLbKfjLo7cnhChOyv7cgJ8ox31kzjpNQ2nGgzctmii3MOM6lc21k0213dS3D7jKxIHJV4Kg8FUBfZUZmmaV9B3IszXbldku2z6u0ce7hWGlKIlKUoiUpSiJSlKIlKUoiUpSiJSlKIlKUoiUpQURd46ItEYs7ZedxM87fVT4tf/Tc+2qxrVpYzX88ysflTsMOQQhVIPkoNXTVHTSi0tZrYgqkKw4IzsugAkRt+4liWB5hga37k2c2+exhJPFo8xnz7P51hdLijlkEhsb8uAGSVNLJMxuDgoe06S4ZlAv7di4ABlhIBPiUJG/2n2VvLrdo3G6a7HhsfkMVjfVjRjf0Vyn1ZAf4s15GqOix+tnw2kH4CjpaN5xOLbqJrK5otqsU+vthHvht5pm5GUqi+3GSR7KqumtPXOkpVBUts7o4olJCjwUZOfE1eIdEaNj9G0aQ/wDiyMR7skfdUgun2Rdi3jigXujQA/69lc9OpIR1D6BHUdTP+47JQWpmpk1nMl1dSLbhc4j3O7gjBUgbgCD4nhwrLpTUKzuWL2s/wdmJJjkXs5+ic9keG/2Vr6U09GhJlk2n7s7TH8vbisegtIPcLJIVCRqQqcSWbcSvdgLvJ5ZUc6g/UJ3AvazqDmpBS0zbQk3K+W3RleQvtwXdup9ZJXQ49i1v3GqF5IpS80qmweKh2kz5g7INY76+gt1RrmeOESEhNsOS2zjaICKxwCQMnnWlb62aPeRI1vFLSMEUiOULk7htOwUAZwM+NTMq6mRt2Q5HvXvQYGmxcVrax6gQ2rqGv4lV1DASI+3jv2UB3eeK1tJ6xQw2XwGyLOrttTzMuxtnd2VXiF3Ab+Q55Jq7XtxBKR8LtI5ZUGwWYlThc7jgct/vrX6iw/4fF9o/lU36jTjV1j4FV3bOkud2AAVyWtzQ7RCeI3GeqDqZAN52QckY5/lXTuosP+HxfaP5U+D2H/D4vtN+VeDaFN/f5FQjZcwPBb93cQXvWzWtwJDGoLJsspVeWNrHceVce6X9EuLlbrJaKdQqj+raNVUw/VAwynmCeYNdXF9HHG0drbxwLJ6exvLeBNUXpXnVdHxIx7ck+2g57KI6s3ltOozzwe6oqWojdWfBzDhme9a5Y8RfE1C5FSlK+gVZKUpREpSlESlKURKUpREpSlESlKURKUpREpSlESlKURSug9aLmzJNrM8e1jaAwVbHDaUgq3E8RVptOmK5Hy0FtL3nYMTe+NlH3VQaVG+JknbaD4r0OI0XUYumCE+nZOPqXG79+M/jV7t5ke3SQxSwySdoRyMrEIeDNhRgtyHHGCcZxXJuizQiT3jPKAyW0Zm2SMhm2lSNWHMbbBiOezjnXU9J6TEMbXEnbO0FVT8+RgW7X0QASe/cOdYG0IIQ4QxMGJ3HkFZZIWtMjzkFq6d0ottFk75ZB8UncP61/o8cD5x8BvpNzpyaTc0jY7h2R91YL29eaRpJGLO5ySf9bhjcByAArBVmCjiiaABnzXz1TWyTOOdhyWzo3R7TyrFGO05wO4cyx8AAST3A10uC3jVVjQhIYVOWO7CrlpJm8Tvb3DuqF1S0X1MPWsPjJxhe9Yc8fAyEfZH0qiOlHWLqLdbSM/GXADzY+bFnKR+bsNs+Cr31BNeqnFO3sjN3stShh3MW9dqdFQ9ddZjfXTSgFY1GxCp+bGvog/SO9j4sagc18pX0AAaLBdq7aN6WbuJFSQQ3AUAAzIS+BuALoys2PpZNbn6Zpv1Oz903+bXPaVE6nicblo9Aug9w4roX6Zpv1Oz903+bT9M036nZ+6b/ADa57Sueiwf0HoF7jdzV/l6ZLgjs21mh79iRvueQj3iqfpnTc11KZbiQyOd2TgYA4KoGAqjuAArQpUjImR9gAeC5LidUpSlSLxKUpREpSlESlKURKUpREpSlESlKURKUpREpSlESlKURKUpRFaujnWNLS7+OOIZ0MUjcdkEqyyY57LqpPhmuvXtkjo0Mwyj7LAoRkHB2ZY24NkMfBgfaPzvmrjqn0kS2iiGZevtxwQnDx549U+/ZHPZIKnuHGs2to3SkSRGzx+WUrHCxY4XBVn0lqXOmTCPhEfrRglgPpx+kv3jxrxq/qy80oMqOkKHMrFSu4b9hSeLtwAHfnlVk0XrRZXABgukVvUnIgceGWOw3mrVJ3NwANqa4hCj5z3EZA8u2T7AKz3VNS0YXRHFzGirjZ0OPEHZckub1EWSebdFCpdwNw2RhUiXu2jsoPPwrgOm9LvdTyTynLysWPcO5R4AYA8AKuHSJrzHOotbUloVbbkkII61wCFwDvEagnGd5JzgbqoNaGzqUwR3f2nZlWZX4jYaBKUpWkoUpSlESlKURKUpREpSlESlKURKUpREpSlESlKURKUpREpSlESlKURKUpREpSlESlKURKUpREzX3NKURCa+UpREpSlESlKURKUpREpSlESlKURKUpREpSlESlKURKUpRF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" name="AutoShape 4" descr="data:image/jpeg;base64,/9j/4AAQSkZJRgABAQAAAQABAAD/2wCEAAkGBhQSERUUERQVFRUUGBoYFhgXGRoXHBwaHBwWFxoWGhscHyYfGBsjGhcYHy8hIycpLCwsGh8xNTAqNSYrLSkBCQoKDgwOGg8PGiwjHyQpLCwwLCwwLDUtLCwsLCwsLCwpNSwuLCwsLCwsLCwsLCosLCwsLCwsLCkpLCwsKSwsLP/AABEIALQBGAMBIgACEQEDEQH/xAAcAAEAAgMBAQEAAAAAAAAAAAAABQYDBAcCAQj/xABQEAACAQMABgYECgUJBgYDAAABAgMABBEFBhIhMUEHEyJRYXEyUoGRFCMzQmJykqGx0RdUgqKyFTRDU5PB0tPwFiRVc4PCY5Szw+PxRGTh/8QAGgEBAAMBAQEAAAAAAAAAAAAAAAMEBQIBBv/EADQRAAEDAgMECAUFAQEAAAAAAAEAAgMEERIhMQUTQVEUIjJhcYGR0SOhscHwFTNCUuGCNP/aAAwDAQACEQMRAD8A4dSlKIlKUoiUpSiJSlKIlKUoiUpSiJSlZra0eRgkaM7HgqgsT5Ab6IsNKuejuia+kAMqx2ynnO4Vv7Ndp/3RVlseiW0T5e4mmPMRKsS/afaY/ZFVpauGLtuAXbY3O0C5PWWC2ZzhFZieSgsfcK7pZasWMPyVnCT60u1OfPtnY9y1Lx37qNlG6tfVjAjHuQAVmybbgb2QSpxTPOq4lZ9HekZRlbOcDvdDGPe+BUnb9EV83pm3i+vPGT7kLGusC3dwWIOyOLscKPNmIH31H3GnbWL05w57oVMn7x2U9zGo27TqJf2ovX8C5eyKPtvsqJF0OS/PvLVfqiZ/wjH41tx9DafOvh47MDt7tplzU9Nr1CPk7eRvGSQKPsop/irUk1+k+bb26+Ykf8XqUS1ztcI9VUdV0reJKj/0Nw/r7f8Alv8A5q8t0Nx/Nv8A7Vuw/BzW62vtweCW48oV/vJouvtxzS2P/RA/Aiu8Vb/ZvoVx02m5FQ8vQ3J8y8tj9ZZk/wDbNaNx0RXq+gbeXwSdAfc+yTVsj1+f59vAfLrU/ByPurbi15gb04JU8UkV/uZVP71N/WN4NPquxVUzuJC57a9GWkGnSJ7eSMOcGRlzGo4l2dcrgAE8eVTOkeh2Qb7W5hm7lfMDny2sp++Kvdtp+1fclxsZ4rKrR58CRtJ7zS+05bQsqSOzMw2iYtiVVHLaIYbRO89knAx37onVtWXANjtzv9ip8UAbiLwuJ6Z1aubQ4uYZIs8Cw7J+qw7Lewmo01+jLG7EqEW8qToR2ox2t304XGfbskeNVbTnRxaXOWh/3SU+rloSfFN7ReakgerU8e02XwzAsPfp6rrd3F2G47lxulS2sGrFxZSbFwmznejDtI49ZHG5h9454qJrVBuLhQpSlKIlKUoiUpSiJSlKIlKUoiUpSiJSvSRkkADJO4AbyT3CrzoHonnkAe8b4LGd4VhtTMPCLI2fNyvka4fI2MYnmwXoBOiooFW3QfRheXADsot4jwknJTI+imC7+xceNdN0NoC1s8fBYQHH9NLiSXzBI2Y/2AD41vySFjliSTxJ3n3msKo22xuUQv38FaZTE9pVjRXRpYwYMvWXb/SJhj+yp229rDyq0W0giXYgVIE9WFRGPaV7TebE19hgZzhFLHuUE/hWtpHSFvb5+E3MERHFS+2/2I9pveBWS6etq8he3dopwyOPVZaVGwayJL/M7O+vPpLGII/tttfeBWQy6Rb0bfR9oP8AxpTcOPYhYZ8NmvRsqbWQhviUM7eGa3s1s21vJkFY2bBB9AsDjv7xUR/J963yulmQeraWyx+5uwfeKwSaqRP8teaTn+tOEHuw3416KOmZ25h5BN486NViv9EGZtqe0Dnj8aZiB5BpMKPIYrVOg4QMm1tAO8lB95kqDGoujudvI/17hz/CBXtNStHAfzJD5yzn8JBVvpFPxmd6f4oNxfPAFMJoWBuFtZt5Mn90tfDqrE3CyjP1Gk/7ZDUSNTdHfqMf9rcf5lYxqLo79VYfVnlH45oKin4TP9P8XJpwf4NUhc6mW/zraeP6sjj/ANRGqNm1Itz6E8yfXRJB71ZT91bEOq0EfyFxpGD/AJdzke4oM++txba5HoaRMg9W7tY5PfIhL1K2cHsTj/oKJ1JGdY/RVy41CmHyUkMvhtGNvdIFHuJqF0hoaaA/HRPHngWU4Pk3on2Guj2KTM2LiO02cNmW3mdcEKSuYJhtEE4HZPOvFyHa2uY0bZ2oWO84XslXbPIZUMuTzPjUgq3tkbG+xvxaVUm2dHgL2XFuBXL6UpWksJekcqQVJBByCDgg94I4V0nQ08slmstwwkd27LjBIUZGzKw3M5O8A9oAbyc4rmlbui9MS277ULbJO5hxVh3Op3MPP7qgqId9GWK3SVO4kxHRdEuoOtt542iFwOrZltzjLvjA2M+i49LK9rdgZzX55kQgkEEEHBB3EHmCOVd70NpqO73IOrmG8xZJ2scWiPE9+we0OWeUZrlqYukFLx7K3gG5twWfHzH5CTkH58G5EVaCc0x6PNlyPAr6BxbMN5GbhcUpWSeBkYo4KspIZSMEEbiCDwINY631AlKUoiUpSiJSlKIlKVuaJ0PLcyrFbxtJI3BV+8k8FA5k4Aoi08VbdV+jm4uwJHxBbn+lkB7X/KTjIfHcvjV21Z6OoLTD3Gxcz8l4wxny/pmHj2fA8atMkjSNk5ZjuHPyAH9wrEq9rMi6kXWd8v8AVZjpy7N2QUfoLQFtYj/dY/jOc8mGlP1eUQ8F395NbuST3k+0k/31p6a07bWe65l+M5QRYeU+DD0Y/wBo58DW1dWd0F2rqaLRcJHoJIhuGH07hyFj8owfKswUdVVnHMbDv+wU+8jjyavmkrqK2GbuZIM8FbJkP1Yly58yAPGtdL+4kGbWz2FPCfSDdSp8VgQ7bD2t5VGJrVoixJMEgaT50kUb3EzHvM82yAT9DFRN/wBMUOSYrWSQni082P3Yxn96r8dAI/247nm7T0UJlLtT6KzT6GaUYvb2edf6m3AtIPLAG048SAa2NGaKggwLW1hRhwYJ1sn232m92K5rddL943ySW0P1Igx98pc1G/pBvZpFFxeXIi2htiJ9js5G1squyucZxyqd1HVSZOkwjk0LneMGgv4ruE9rcOMyLKR3vkD97AFaMzxp8pPbR/WnhH3bdU1NLavk5b4TK3rXQlk/glA+6pa01j0MMdU1jGeW1Zvnv9Jo3/Gqb9lsbm7G7wspBOTpYKQl07Zr6V9aeyQv/ArVi/2psOd7F7EnP3iKt+21ktzuhvLIeCvFD7MMqVKR3F04zHJI45GOQSD9wmqrqeCPWF67D3n+QVYOt+j84+GL59VPj39XXr/azR+cfDofak4/9qrBJpK4X0pJV+szD8axvpOU+k5bPrAN/EDmq+OiGRjd6ru0vMKKj05Zt6N7aHzkKfxqK34IhJ8lJDJ/y5on+4NmvEyI/wApDbv9aCE/9lR9xqxYyenYweadZEf3HA+6vbbPd/YJ8YcipWaykT00dfNSB78YrCKjIdV4Y/5tcX9p3CKfbT7DBSftVK2QkRJBPci7LYEZa3SF09ZmZfTPADf3k1xJS0+Eujl8iM16HvvYtXmoHXPS+wptUPaODOR3jesP7PpN9LA+bUtpXSwtIes3da+RADv3jjKR3Jy72x3GucM5JJJJJ3kneSeJJPM1f2ZSYRvna8PdZG1Ku3wWea+VYdB6omePrZZOqQnCdjbZ8ekQNpcKOG1ned3I486r6u9eTJLkQIcHG4u3HqlPl6Tch4kVc7q7REeadhHDEo2iBgADcsUa+sfRVfb31cqqksIjjF3lVKKiEg3knZ+qh7jU62ZAsbSRuP6R+0GP00HoDuKk457VVPSuhpbdgsq4zvVgdpWHerDcw+8cwKkbPpbtnk2ZrZ4Y/myJJ1rDfxdGADD6pB48aucbxyw7SmO5tpDxBJTPjwaKQexhXG8qaf8A9Dbt5jgrktDDKPhZH6rl8blSCpIIOQRuII4EEcDV+1f098LGy+BcKM93WgbywH9YBvIHpDeOdQesGqRiBltyXhG9gfTj+tj0k+mPaBzr0MzIwZCVZSCpG4gjeCPEGrMjI6mO2oOhWXHJLRy5+asPSRqoLqJruEfHxLmcD+kjGB1vi6DG13rv5HPI8V+htEaY6+NbhAA4OzKvIPju9SRcnH1hyrkXSHqyLO7PVA9RMOth8FJIaPzRsr5AHnXez5nZwS9pvzC234XASM0Kq1KUrUUaUpSiJSvtXPUXUA3WJ7jKWoOBjc0rDikeeQ+c/AcBk7q5e9sbS5xsF6ASbBR+qOpEt8xIPVwIcSTMOyPoqPnufVHtwN9de0XoyG0i6m1TYQ+mx3ySHvkYcu5R2R48a2oIBsrHEixxxKdlFwqIvEkk8O8sxyeZqFttbo5bxLSxxKxJM1yRmOONe1I0Sn0yFBw7bs4wDuNfOyzz15LYuqzifz6K21rYs3ZlSmkLiO2jEtyxjQ+iApaR8eog3nzOFHfXN9ZOlG4fajtFa1jO4tn45h9J92wD6qY8zXZZdKdhri4unt4mfYT0jk7zgBTyA7uRrVXWW1JwNKMSfoSV3RRMiAeyMu7yR8uSjmlF7OcB3L80sTxPPvpJMWOWJJ7ycn3mv0jrFopZma1vMyxkgbR9JM4xLGd+ywB8jvBBrm+rfRUVmdr8MI0kZI4uDzFWK7RxvSMkceLcF760oq+N7XOdlhNiCuHREEDmubrbsRkKxHeATXr4I/qN9k1+mbi7S1CJcXgtCVykMYbCINwGym5B+XfmtjRF5HdMy2+kZJCq7RwsgwOGckgcaCqkIuIz6hcdS9sQuvy49uw3lWA8QRWOv0vdLNKrRzJJNE25klDMrDxHI88jeDwO6qZN0SWO1vN6u1wX4v3DK5OOFRxbTieOvdviFI6Fw0zXG6V3K36HrQD+bXr+JkC+3Ai/Oo/SPRDaYwrXdu3LbCyrnxGyh9xNTdPg4kjyPsud05cdr3HKVOVJB7wcV13RvQ5bH0pLq4I49UixL7yHb7hUlL0O2mP5ter4iUE+ZHVY/CvTXQ8DfwB9k3Tlyuw18v4d0d3OB6pcuv2WyPuqesumC6Hy8VvOOZMfVN9qIqPuNS+keh6I/wA3umjPq3Ef/fHnf5oK2dH9D1twea4nbmIY1jX3ttsfaoqN9TSPHWIP1916GSDRerDpUspN00c9ue9Ss6f9jge+rPo69huf5rPFOfVVtmT+zfZf3A1FnobtMfze+Hj1q/h1NR36JLMN8reA5GymzGGB79rHa5btkGsyan2e/m3yI+qna+Ud6tckZU4YEEcQRg/fXwuiK0kpIjjGXI4+CL3ux3D38qzR2DpDFCqzskK4Uy7TuSTklmx7ABuAG6o3WHV+e4CIu0kab9nq2JZyN7sd2d3ZA5DzNZMdPGJsycI7jmpJpHiO7B1lR9M6We5laR92dyqOCoPRQeA+85POs+r2gmupMZ2Y0w0r+qvcO9zwA/uBqUj1Ckb0X2vJGP4GrXaaKMUSxRxOFXecqcs5A2nbdx5Achuralro2x3jzPDIrCh2fI+S82QX1EXZCrsxQxKeJ7McY3s7HmeZPM+yuQa+66G8kEcOVtoierU7i7cDM49YjgPmjd3565prQC3VsIHF1GpO1J1YUdYRvUHaUnZXiBzJyeAqqz9D9oB8peR/SZI2A8xhfxrigfBFeSV3XPcclryNceq0ZBcfqV1f1mnspOst3Kk7mU70ceq6ncw/DliumJ0R2TZ2XvWxzHV/hsbq9/odtP8A973R/wCCtTp9O7jfyPsot08KU1U1tivhtQfFXCAl4Mk7ubxE+mnep3gccjfWhrJqsGDTWygEDMsI7uJkiHq8ynzeI3cPEPRdawOsiyX0bqQyNmNSCN4IOxxq5iAsokRsuuO0NlWYgZJ2V3CQAFiFGyw7QxhlGS58cby6mN+Jb9wvZYd8zDKPArnWqGlRDcBXOIpvi5PDJ7L/ALL4Pltd9TPSHoXr9Hy5Hxtm3Wr37BIjmXy9F/2DWvrdq8Nk3MC4X+mQcFJ3CRRyRjy+ax7iMWnRcouEgZ94uYurl8Swa3k95BPtqWSQB0dSzS9j4H2VSja6Mvp3+IX5xNKy3duY3ZG4oxU+YJB+8UrfUqxV9Ar5Vj1I1SN9PgkpDEA07j5q5wFXvdjuUeZ4A145waLnRLXUlqBqL8KPX3IItUbGAcNK439Uh5D1m5DcN53dR0npGKCETXLCGBRsRqo4heEUKc8e4cSa0dZdZbfR0SBkG0ExbWqkjCcmkPFUzvz6TknHfXGdPaxT3kpluH2m4ADcqryRFG5VHcKyDC+udikyjGg595VjEIxYaqb1u6QZbzMUfxNtndEp3tjg0rf0jeHojkOdXLot0QIbF7g4L3TGMHjsxxkbS+BZ8HHcg765ZojRclzPHBCMvKwVR4nmTyAG8nkAa7TqVqkbGOWHrlne4dBhA4RQud+GA7RJxkD0R41NXlkdOY2m1xYD7BcxXL7lWo6xva2Esr7Oyg6uBdkdqRufjjifbXINI2DwyNHIMOMZHdtKGHtww9tdQu40udIR2/G10avWTHk0vHB7+1gY8Hqr9KUX++iUDAnhjk9uCp/hFeQM3cTWONyB+eyya07y8g0BsrleObhLWZAWaeFDgcSwGGFfb3SJt2cIVlu1UvLI3ajtkA3s5+c+OCjed3AVDal6ZuJrNLa3HV9UX626cDEUbHawnfIcnywPMedf7yK0tIrK2BXrvjZS292XPZaQ8SzsNrfyXHOo2UkbZXSnMnO3JWn1bjALZC2v2VN0XYy394qFmZ5ny7tvOOLMfJR5cBXTtedJi3so3tZpYNhupiSPZAfGAWOQSVVVPdvPjUP0aaEKQNPjEt0epg8EHykn3fujvqE11vjeXyW1vvSIiCEDgWzh3+0OPcuatNccVgqbW7uHEe07RWXUEXl4hmuL24SMOFQKVG2VG0+SVOFA3bvHurKuvEt/e/B7Bo7dcHM7qGkZV9QHdvzuHHnuqXkt2shCiRk28CdWSeDlh22PcSeZ55qm3nRvFK2bK5VST2Yp8qwPqhxx8N3tqIVLXPMZyIPHj4K0+GVkbS3PmrRdaCAbZmvtJK5OOsLhEz34AxivUt9/J+jdq+mN27SEKA+0GPzU2j80Bdo58eNUnRGsd/Z3YtJWaUbaxvDIesBDEDssckbjkYOPCrnrFoqCQPaT7caK/WQyKMlSw3gj5y7yP/qj5d2fiWwnLPh4+6RWlaTECHBYNATXekIDcPctBCGKrDZqu3u3HLHJH+jur7/ILuy/BdIXcbiRRIlxLvKHiVGN7dwNVK91GuLVGubS5WRIxtM0TNG6gb8lc93LPsqV1b17na0upZwJXtUUwyso2gzkxhWPPec9+41LckgtOSia8Dqygg81O65aw29vOesBuJzgJAvBR83rDxySc7Iyd43c6+B7rZBvLn4KCMi2tEUMoPDac5wfAVUOjaDrLqe6l7bQRtKNreTIxIDnvx2j7u6pyWQsSzHJJySe81mVtU2k/bb1nZq5StdUjE85cAtuTRRmDC0vr5JgCVEsu0rYGcbuH+t1R2oGvk01zHb3eJdonq5Co20YAkZIHaBwR+dSMt58Bt3uZNzspS3Q8Wdhjax6oG//AEM1LVKxa1hk0lIMCNSltn58rgoG8VUE7+e/uq5RvkkiDpRn9lWqcMUwER8Vtazay3cd69va3lxJhgm8pvkJ3quyo3AkL7DV0N09rHJE91NcTMqq23jYQ47WxgDv554DxqkdG2jsyS3svaFv6OfnTPw9wOfNgancNI3NmY53bySd9VNpVjogGM1d9FPs+LeXlfpfJSzXCJo+RknmgMXxkjxhQWYghYgWB3E4G7++oO6mu4NGLd3F9crLLjq4wUx2vRzlc+iCx4bt1b+kdH/CJ7fRqb1Q9fekbwPVjJ7+XtB5VXOk3TJu75baHesJESqOBkYgNjy3J7DV+ma6OBodrZV6qQYnOHgPFb+p1ze3ccks99cRxIQilAGZnO8gAjfgY9/hWDWPWi+0ddmL4WbhAqtiRVOQ2ew2BkHA5HgQa86c0nf6ISO0SSIIULK6R7ySTtZLZ7WeeOYqU0Jq9bKsN4etvJrg7SmUjZEmcEMBklg3fnh4CpHuDAS45KJgc+0bL4hqbqd1pnEGj2mjeW1bCvsx7OWkdezESwO4E78Y4VUtTtIXl2JZJ764jhiABZCpZnbgoyp5bz5isPSppxpZ0tEO31Pp4+dM2NwHgCAB9IjlU69iLW3htFxlBtzEc5W3n3Dd7qr1NQKeIuAtbQd6sRtM9Ra+Q1WbTmk+ucYLFEUKu1xPex8Sfwrm/ShrO8ElvbQOUkhIuJWU4IlI+LX9hDnzkNW/S+nYLGOOa52ztl+rjVC22UA7LNkBASQO/Ga4RpG/eeV5ZTtPIzO572Ykn7zVTZdO97zUy6nRaUzgAGNXc9V9ZUvYOvVV217F1D83LAgsB/VSDOPVORyBqQtLAW8SRo20qyyNFvydhjGyhu5g20vsJ4GuFar6yyWM4liwRjZkQ+i6H0kbw3A54ggHlXVk6SNHqnXiRyy9oW5RtssN4QvjY2c4y2eHLO6vauilBLYR1XEX7jzXLHNJDnahcx1+QDSd6F4fCZvD57ZHsO6vlRF9dtLK8jnLSMzse8sSxPvNK3gq6WNk80iRRKWeRgqKOJYnAHvrr+mdLw6CtUtIdmW6xttzUSMN88g544RxnkNpvSweP2l28TrJGxR0IZWU4II3gg8jXy5uWkdnkYs7kszMckk7ySTxNcPYH5HReg2Xu+vnmkaSVmd3OWZjkk95JrXpW/oHQz3dxFBF6UrBQTwA4lj4KoLHwBrvReLonRPoHq4nvXHafaht/Af00o9mIwfF+6usNE8UUYtJLEPgmR5mJYMeGxs8hv41oav2cCyRxgqsFugWMMQNoLwJ7yzEufE1tStfknq/5KYZ3Dt5xyHjWJE/fyumuLaC/wBVLL1GBtj5LV1P0W1isonms5Y3JkkKszyO2Nw34GM5PDia1dPaJtr8QPNP1LRBlZVjzlS2QAeC4G4ceNbzfyt8230c31f/AOsKwPPpkf8A4NofLY/zKsubKSC0j0Puql4gzA5rrKV0fNGts0dr8GjVcLDHMdx3jakkx2iTVM0zqHcXUzzS3lltud+HYAADAUDG4ACpWTS+mF46Og9kYb8JK1ZNZ9Krx0an/l3P4NXbWyhtnEHyKjlfC8WIdZTMSXqQrFHNotAkfVowZ9pRjZyCcgHn51A6u6kz2c4mjubBmUEDbdyBncWAGDnGRx5mscmvWkV9KwjHnbS/nWs/Sbdjja2484HH4tXpx93zUZkgJBOLJWu6t70Xc01tPaTxS7KmGWRsAKAMAcFOcncefOvTfDgOyNG2ne4YyMPqjGM1TG6V7jnBaf2Z/wAdfB0sT/1Fn/Zn/HXhucza696RCNC6ys9hq3bIs7LddZeSKwW4lyiqzggsncd/pbz3VnsLfSCRpHImj7oRjZSR5TtYHDJxvqpfpXuP6i0/sj/jr4elWf8AV7T+yP8AirwYyLPsfIrzpEAPUuFadKaNnnTq7u6traD50NoCzN4En/68KyW09qkJtEhxauCHycyMTj4wn1hgH2eyqkOlif8AqLP+zP8Ajr0vSxNztrQ/9M/4qikZMbYHBo8FIyppgSXAk8ypXRWp9xazGXR11byKRslJSUJU79l1xv4cQR7Kn1F4N/U6Mgb1y7PjxCgD8aqCdKKn5Wwt2H0SU/uNWfSscfVwOkXVNLGJGTaLbIPojz41FUSvhj3jmtNvH8+ampmxSHDE4juWpNoi3MvXXkz383JcbEK+GOa+HA8xWzpR0v7dre4cQ4YPCwXsKQCoQj1cE+/wqPxWfT2sCaMjRBHHLcydp1cZWNN+Accz/cfCqFLVVNVLcEADXkrU0UEERxcfVYtX9AX9mrxwtY3ELttFXfdnAG0NwI3Abt9SrvdBcSXNlaKRv+DIZJMdwLbgfHFVL9LEv6pafYb86fpal/VLT7LfnWyQ45i1/NZjZoGi2J1uSvEVoLaELo6W2VpMtNJcuWkZiNzErxbJPHcO7jVS0LqPPbXC3C3Vi7qSR1juRtEEbRwBk7yePGtT9LUv6pafZb86fpal/VLT7DfnXt5OY+a8dLTOIOeSt2udnFpFOq62NJYSDHI3oNkYdcjgOHtAqO1a0NeWSMkV1o91J2gJGc7LYxtLgDBxUH+lmX9UtfsN+dfP0sy/qlp9hvzrwb3iQfIr101MXYhcFbWj9Rp4rlbk3VjI6uZPjJHILHJ2jgDmc+YFWPWG8DFF+KLBQZHjHZZyN+DxIHia1NSNcnvZ2WS2tkjjjLuyoc8gBvON+/3GsXWK8jO/ZjG1I+N2EUF2x+yCKzNpOeWNiFruK0KFsQBey9lQOl3TASKCzHFj8Il8MgpEvgdksx+stcvqR1i0013cy3D8ZXLY9UcFQeCqAvsqNrdgiEMbYxwC8c7EbpX2vlKmXKUpSiJSlKIlTOqWsr2NwJkRX7LIytnBRhhgCN6nHzhw8eFQ1K8IuLFF2WHpM0c3FrmMnk0SOB4bSyDPngVtprto1uF4B9eGYfeFYVw+lZjtk0p/jbzKmE7xxXfIdYLJvRvrX2s6fxoK3re/Rvk7u3b6t1F5cNvP3V+daVGdjwcC4ea66Q5fpqJ7n5ju31JA/wDCxrN8MvV5zjzVj+Ir8wA1t2+mJo/k5pU+q7L+Brn9Jt2ZXBe7/m0L9Kf7SXS8XYfWUflXtNcrj1kPmv5GvzzBr3pBPRvbkf8AVc/iasGqvSNfyXltFLdM8ck0SOHVHyrOoIyyk8DjOa5/Tqho6sxTesOrV3XRWnJJ3w0cOyo2nYruCjnvNc31611S5dorWONIRu2wih5PHOMqvcBvPPuq16cmZNFXrJuZpAjY3YQsoI8BhiPbXIqmpHP3IL3XJWTtKTC/A0WW1ovR7TzRwpjalYKM8Bk8T4DjXU49CWdierS3WeVfSknGRn6KHcB5e81ySOQqQykgqQQQcEEbwQeRq7aM6UpAoS8iS5QfOPYkH7Q3H3DzqSVr3MtG6x5qtRywsdeUXVv/ANpZBwSEDuEYx+NYZp7a47N1awkHi8a7DDxyN+7zrVstNaOud0czW7n5sw7Oe4NnH73srPpHREkO9xlTwdd6n2/nWFI6vpzicbj1C+hZ0acWbZVs9F04vhEEZrbbDdccbPVbicnPpYyvDjv4GrfpK2kuZ3aKNmQHZUgbsLuGDw7zWCfS62Vp185aTbJWCEsdliM5Zhw2Rg8se01Rn1nv9IzpCszKZG2VjQmJBxO/G8gAE7yTurUfH02JuK7Qc7cSs3eR0Ty1mZK6Xo3QM0QkmaLbeNC0UeV7T4OBnO7299U+31DeV2udLSmIyEt1a4MjfiEHIDfuHKs69HvVnC6TKTjj6arnu2trP+uFTt+rfB4Y5JRczpnblQEjBzgEjieG/wAM86Hd0lORDYkd/HyUuF1TIN80gfJaEVno+LdFYo+PnTEuT44Oajekp7eGCGGO2gimlAkk2EUFEz2VzjILH+E99TmibQBmknBWKBTI5YY3LvA38d4+6uWaf0y13cyTvxdsgeqo3KvsAArmgkmkaZJTrkBZRbQ3ULQxgFytCrT0d6AW4uS8wBgt16yTIyDx2UPfk5OO5aqtdZ0bo74FYRwkYluPjpu8A+ih8gB7j31amlEMZkPBZ1FBvpQOCyvNaHjo+1x9UA/ctaOlNSra8iY2UXUXCDa6vayjjmBncD47t/Gq3r7rnJYCGK32OukHWyF0WTEfoxphgQNrDMeeNmsepnSMLpuruTFBPnMUi4iR/oNv2Y37m3A8Dg4qpC2sDBK4hw1w8fJbksNO+7LW71bdWdByWNjL167E1y4UKSCRGo54JxnLe8VX9fdJ9Ro2Yg9q4ZYF+r8pKfsqq/t1aZ7OdjtSK+4b3fIUDvLt2QPHOK470m60JczRxQNtQ2wYBxweRiDI4+juVR3hc86jpg+qqhK5pDWjK/NSBjYIt20ql0pSvolXSlKURKUpREpSlESlKURKUpREpSlESlKURfRW3Z2Ux+MiSQ7JztIrHBHA5A3YNW/ou1XjuHluJ0EkdvsBYz6LyvtFQ3eqhGYjn2RwzXapJoopY7ea9aOd9kJGgIVSfRXs9lcnGBuqrLUFrsDG4jxXVgBdxsoPVLXCO8geUqrq42L2D1WO4uB6jHJB5EleIBqM0r0YF8vo6RZU49U52ZF8N+5vbj2171q1enExubHs38GVkVQMXMZIyGXg7AYJB9JfECtnQukXnIEtrc2U/qtDMYie+OQKSg8G3D1jWcHOaMcIxN4t4g8bey9lgZL1ZNeaoek9Bz25xPDJH4spA9jcD7DWjXbJdI3Vv2Ju0p3bMmHB8M8areu+grU2XwtIhby9YFCp6EmTvwvAbsnI9U8a7gqmTOLBcEcCsyo2e6JuMG4XN66Pqncto6AtfzFYJlPV2hG3I2eEgUn4oe7PPBqudH1gkt6vWjaSJXmK+tsDIHjvIPsqG0rpV7mZ5pTl5DnyHJR3ADAFXNBmqcbt0MY14Kw63ayi/SNYLd0jtQxyW2zssVGWwMLvA35PGqxbXLRuroxVkIZSOIIOQa6p0XonwB9hFlZ5Stym7a6srhRjmMHOOeW51T9edSnsZdpAzW7n4tu7O/q37iOR5jxzS3LgpJY3lomJvdWqLXz4QFa2sDPdFR1pIJjVuGQBxzjO/HnuNQum9fdKQydXIywNgHYRI9wPD1iPLNVnV7WCWznWWE7xuZTwZeat+fI1ZNTYPht/Le3XyUBM8hPDO8onkNnPkgo0N4ZErrfPlAbiN/st+41g01ApNzCZYiO0JIUdSO5ur4DzqF1h0ZBNZrf2idSOs6qeHOVV8ZDIeSnI3eI3DfWrc6+XZuZJ4ppI9tshM5ULwVSpypwABwr1rBr3NdwLC6RRqG236tdnbbB7Tb8c810SLLh0jSCCSfFeuj3QIubxS/yUA62UnhhfRU+bfcGq73t6JZZJpTsxqGkc+rGgyfbsjHmRWDQWjvgejkQjE138ZJ3hPmL7se0tVN6UdN9TaLbKfjLo7cnhChOyv7cgJ8ox31kzjpNQ2nGgzctmii3MOM6lc21k0213dS3D7jKxIHJV4Kg8FUBfZUZmmaV9B3IszXbldku2z6u0ce7hWGlKIlKUoiUpSiJSlKIlKUoiUpSiJSlKIlKUoiUpQURd46ItEYs7ZedxM87fVT4tf/Tc+2qxrVpYzX88ysflTsMOQQhVIPkoNXTVHTSi0tZrYgqkKw4IzsugAkRt+4liWB5hga37k2c2+exhJPFo8xnz7P51hdLijlkEhsb8uAGSVNLJMxuDgoe06S4ZlAv7di4ABlhIBPiUJG/2n2VvLrdo3G6a7HhsfkMVjfVjRjf0Vyn1ZAf4s15GqOix+tnw2kH4CjpaN5xOLbqJrK5otqsU+vthHvht5pm5GUqi+3GSR7KqumtPXOkpVBUts7o4olJCjwUZOfE1eIdEaNj9G0aQ/wDiyMR7skfdUgun2Rdi3jigXujQA/69lc9OpIR1D6BHUdTP+47JQWpmpk1nMl1dSLbhc4j3O7gjBUgbgCD4nhwrLpTUKzuWL2s/wdmJJjkXs5+ic9keG/2Vr6U09GhJlk2n7s7TH8vbisegtIPcLJIVCRqQqcSWbcSvdgLvJ5ZUc6g/UJ3AvazqDmpBS0zbQk3K+W3RleQvtwXdup9ZJXQ49i1v3GqF5IpS80qmweKh2kz5g7INY76+gt1RrmeOESEhNsOS2zjaICKxwCQMnnWlb62aPeRI1vFLSMEUiOULk7htOwUAZwM+NTMq6mRt2Q5HvXvQYGmxcVrax6gQ2rqGv4lV1DASI+3jv2UB3eeK1tJ6xQw2XwGyLOrttTzMuxtnd2VXiF3Ab+Q55Jq7XtxBKR8LtI5ZUGwWYlThc7jgct/vrX6iw/4fF9o/lU36jTjV1j4FV3bOkud2AAVyWtzQ7RCeI3GeqDqZAN52QckY5/lXTuosP+HxfaP5U+D2H/D4vtN+VeDaFN/f5FQjZcwPBb93cQXvWzWtwJDGoLJsspVeWNrHceVce6X9EuLlbrJaKdQqj+raNVUw/VAwynmCeYNdXF9HHG0drbxwLJ6exvLeBNUXpXnVdHxIx7ck+2g57KI6s3ltOozzwe6oqWojdWfBzDhme9a5Y8RfE1C5FSlK+gVZKUpREpSlESlKURKUpREpSlESlKURKUpREpSlESlKURSug9aLmzJNrM8e1jaAwVbHDaUgq3E8RVptOmK5Hy0FtL3nYMTe+NlH3VQaVG+JknbaD4r0OI0XUYumCE+nZOPqXG79+M/jV7t5ke3SQxSwySdoRyMrEIeDNhRgtyHHGCcZxXJuizQiT3jPKAyW0Zm2SMhm2lSNWHMbbBiOezjnXU9J6TEMbXEnbO0FVT8+RgW7X0QASe/cOdYG0IIQ4QxMGJ3HkFZZIWtMjzkFq6d0ottFk75ZB8UncP61/o8cD5x8BvpNzpyaTc0jY7h2R91YL29eaRpJGLO5ySf9bhjcByAArBVmCjiiaABnzXz1TWyTOOdhyWzo3R7TyrFGO05wO4cyx8AAST3A10uC3jVVjQhIYVOWO7CrlpJm8Tvb3DuqF1S0X1MPWsPjJxhe9Yc8fAyEfZH0qiOlHWLqLdbSM/GXADzY+bFnKR+bsNs+Cr31BNeqnFO3sjN3stShh3MW9dqdFQ9ddZjfXTSgFY1GxCp+bGvog/SO9j4sagc18pX0AAaLBdq7aN6WbuJFSQQ3AUAAzIS+BuALoys2PpZNbn6Zpv1Oz903+bXPaVE6nicblo9Aug9w4roX6Zpv1Oz903+bT9M036nZ+6b/ADa57Sueiwf0HoF7jdzV/l6ZLgjs21mh79iRvueQj3iqfpnTc11KZbiQyOd2TgYA4KoGAqjuAArQpUjImR9gAeC5LidUpSlSLxKUpREpSlESlKURKUpREpSlESlKURKUpREpSlESlKURKUpRFaujnWNLS7+OOIZ0MUjcdkEqyyY57LqpPhmuvXtkjo0Mwyj7LAoRkHB2ZY24NkMfBgfaPzvmrjqn0kS2iiGZevtxwQnDx549U+/ZHPZIKnuHGs2to3SkSRGzx+WUrHCxY4XBVn0lqXOmTCPhEfrRglgPpx+kv3jxrxq/qy80oMqOkKHMrFSu4b9hSeLtwAHfnlVk0XrRZXABgukVvUnIgceGWOw3mrVJ3NwANqa4hCj5z3EZA8u2T7AKz3VNS0YXRHFzGirjZ0OPEHZckub1EWSebdFCpdwNw2RhUiXu2jsoPPwrgOm9LvdTyTynLysWPcO5R4AYA8AKuHSJrzHOotbUloVbbkkII61wCFwDvEagnGd5JzgbqoNaGzqUwR3f2nZlWZX4jYaBKUpWkoUpSlESlKURKUpREpSlESlKURKUpREpSlESlKURKUpREpSlESlKURKUpREpSlESlKURKUpREzX3NKURCa+UpREpSlESlKURKUpREpSlESlKURKUpREpSlESlKURKUpRF/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" name="AutoShape 6" descr="data:image/jpeg;base64,/9j/4AAQSkZJRgABAQAAAQABAAD/2wCEAAkGBhQSERUUERQVFRUUGBoYFhgXGRoXHBwaHBwWFxoWGhscHyYfGBsjGhcYHy8hIycpLCwsGh8xNTAqNSYrLSkBCQoKDgwOGg8PGiwjHyQpLCwwLCwwLDUtLCwsLCwsLCwpNSwuLCwsLCwsLCwsLCosLCwsLCwsLCkpLCwsKSwsLP/AABEIALQBGAMBIgACEQEDEQH/xAAcAAEAAgMBAQEAAAAAAAAAAAAABQYDBAcCAQj/xABQEAACAQMABgYECgUJBgYDAAABAgMABBEFBhIhMUEHEyJRYXEyUoGRFCMzQmJykqGx0RdUgqKyFTRDU5PB0tPwFiRVc4PCY5Szw+PxRGTh/8QAGgEBAAMBAQEAAAAAAAAAAAAAAAMEBQIBBv/EADQRAAEDAgMECAUFAQEAAAAAAAEAAgMEERIhMQUTQVEUIjJhcYGR0SOhscHwFTNCUuGCNP/aAAwDAQACEQMRAD8A4dSlKIlKUoiUpSiJSlKIlKUoiUpSiJSlZra0eRgkaM7HgqgsT5Ab6IsNKuejuia+kAMqx2ynnO4Vv7Ndp/3RVlseiW0T5e4mmPMRKsS/afaY/ZFVpauGLtuAXbY3O0C5PWWC2ZzhFZieSgsfcK7pZasWMPyVnCT60u1OfPtnY9y1Lx37qNlG6tfVjAjHuQAVmybbgb2QSpxTPOq4lZ9HekZRlbOcDvdDGPe+BUnb9EV83pm3i+vPGT7kLGusC3dwWIOyOLscKPNmIH31H3GnbWL05w57oVMn7x2U9zGo27TqJf2ovX8C5eyKPtvsqJF0OS/PvLVfqiZ/wjH41tx9DafOvh47MDt7tplzU9Nr1CPk7eRvGSQKPsop/irUk1+k+bb26+Ykf8XqUS1ztcI9VUdV0reJKj/0Nw/r7f8Alv8A5q8t0Nx/Nv8A7Vuw/BzW62vtweCW48oV/vJouvtxzS2P/RA/Aiu8Vb/ZvoVx02m5FQ8vQ3J8y8tj9ZZk/wDbNaNx0RXq+gbeXwSdAfc+yTVsj1+f59vAfLrU/ByPurbi15gb04JU8UkV/uZVP71N/WN4NPquxVUzuJC57a9GWkGnSJ7eSMOcGRlzGo4l2dcrgAE8eVTOkeh2Qb7W5hm7lfMDny2sp++Kvdtp+1fclxsZ4rKrR58CRtJ7zS+05bQsqSOzMw2iYtiVVHLaIYbRO89knAx37onVtWXANjtzv9ip8UAbiLwuJ6Z1aubQ4uYZIs8Cw7J+qw7Lewmo01+jLG7EqEW8qToR2ox2t304XGfbskeNVbTnRxaXOWh/3SU+rloSfFN7ReakgerU8e02XwzAsPfp6rrd3F2G47lxulS2sGrFxZSbFwmznejDtI49ZHG5h9454qJrVBuLhQpSlKIlKUoiUpSiJSlKIlKUoiUpSiJSvSRkkADJO4AbyT3CrzoHonnkAe8b4LGd4VhtTMPCLI2fNyvka4fI2MYnmwXoBOiooFW3QfRheXADsot4jwknJTI+imC7+xceNdN0NoC1s8fBYQHH9NLiSXzBI2Y/2AD41vySFjliSTxJ3n3msKo22xuUQv38FaZTE9pVjRXRpYwYMvWXb/SJhj+yp229rDyq0W0giXYgVIE9WFRGPaV7TebE19hgZzhFLHuUE/hWtpHSFvb5+E3MERHFS+2/2I9pveBWS6etq8he3dopwyOPVZaVGwayJL/M7O+vPpLGII/tttfeBWQy6Rb0bfR9oP8AxpTcOPYhYZ8NmvRsqbWQhviUM7eGa3s1s21vJkFY2bBB9AsDjv7xUR/J963yulmQeraWyx+5uwfeKwSaqRP8teaTn+tOEHuw3416KOmZ25h5BN486NViv9EGZtqe0Dnj8aZiB5BpMKPIYrVOg4QMm1tAO8lB95kqDGoujudvI/17hz/CBXtNStHAfzJD5yzn8JBVvpFPxmd6f4oNxfPAFMJoWBuFtZt5Mn90tfDqrE3CyjP1Gk/7ZDUSNTdHfqMf9rcf5lYxqLo79VYfVnlH45oKin4TP9P8XJpwf4NUhc6mW/zraeP6sjj/ANRGqNm1Itz6E8yfXRJB71ZT91bEOq0EfyFxpGD/AJdzke4oM++txba5HoaRMg9W7tY5PfIhL1K2cHsTj/oKJ1JGdY/RVy41CmHyUkMvhtGNvdIFHuJqF0hoaaA/HRPHngWU4Pk3on2Guj2KTM2LiO02cNmW3mdcEKSuYJhtEE4HZPOvFyHa2uY0bZ2oWO84XslXbPIZUMuTzPjUgq3tkbG+xvxaVUm2dHgL2XFuBXL6UpWksJekcqQVJBByCDgg94I4V0nQ08slmstwwkd27LjBIUZGzKw3M5O8A9oAbyc4rmlbui9MS277ULbJO5hxVh3Op3MPP7qgqId9GWK3SVO4kxHRdEuoOtt542iFwOrZltzjLvjA2M+i49LK9rdgZzX55kQgkEEEHBB3EHmCOVd70NpqO73IOrmG8xZJ2scWiPE9+we0OWeUZrlqYukFLx7K3gG5twWfHzH5CTkH58G5EVaCc0x6PNlyPAr6BxbMN5GbhcUpWSeBkYo4KspIZSMEEbiCDwINY631AlKUoiUpSiJSlKIlKVuaJ0PLcyrFbxtJI3BV+8k8FA5k4Aoi08VbdV+jm4uwJHxBbn+lkB7X/KTjIfHcvjV21Z6OoLTD3Gxcz8l4wxny/pmHj2fA8atMkjSNk5ZjuHPyAH9wrEq9rMi6kXWd8v8AVZjpy7N2QUfoLQFtYj/dY/jOc8mGlP1eUQ8F395NbuST3k+0k/31p6a07bWe65l+M5QRYeU+DD0Y/wBo58DW1dWd0F2rqaLRcJHoJIhuGH07hyFj8owfKswUdVVnHMbDv+wU+8jjyavmkrqK2GbuZIM8FbJkP1Yly58yAPGtdL+4kGbWz2FPCfSDdSp8VgQ7bD2t5VGJrVoixJMEgaT50kUb3EzHvM82yAT9DFRN/wBMUOSYrWSQni082P3Yxn96r8dAI/247nm7T0UJlLtT6KzT6GaUYvb2edf6m3AtIPLAG048SAa2NGaKggwLW1hRhwYJ1sn232m92K5rddL943ySW0P1Igx98pc1G/pBvZpFFxeXIi2htiJ9js5G1squyucZxyqd1HVSZOkwjk0LneMGgv4ruE9rcOMyLKR3vkD97AFaMzxp8pPbR/WnhH3bdU1NLavk5b4TK3rXQlk/glA+6pa01j0MMdU1jGeW1Zvnv9Jo3/Gqb9lsbm7G7wspBOTpYKQl07Zr6V9aeyQv/ArVi/2psOd7F7EnP3iKt+21ktzuhvLIeCvFD7MMqVKR3F04zHJI45GOQSD9wmqrqeCPWF67D3n+QVYOt+j84+GL59VPj39XXr/azR+cfDofak4/9qrBJpK4X0pJV+szD8axvpOU+k5bPrAN/EDmq+OiGRjd6ru0vMKKj05Zt6N7aHzkKfxqK34IhJ8lJDJ/y5on+4NmvEyI/wApDbv9aCE/9lR9xqxYyenYweadZEf3HA+6vbbPd/YJ8YcipWaykT00dfNSB78YrCKjIdV4Y/5tcX9p3CKfbT7DBSftVK2QkRJBPci7LYEZa3SF09ZmZfTPADf3k1xJS0+Eujl8iM16HvvYtXmoHXPS+wptUPaODOR3jesP7PpN9LA+bUtpXSwtIes3da+RADv3jjKR3Jy72x3GucM5JJJJJ3kneSeJJPM1f2ZSYRvna8PdZG1Ku3wWea+VYdB6omePrZZOqQnCdjbZ8ekQNpcKOG1ned3I486r6u9eTJLkQIcHG4u3HqlPl6Tch4kVc7q7REeadhHDEo2iBgADcsUa+sfRVfb31cqqksIjjF3lVKKiEg3knZ+qh7jU62ZAsbSRuP6R+0GP00HoDuKk457VVPSuhpbdgsq4zvVgdpWHerDcw+8cwKkbPpbtnk2ZrZ4Y/myJJ1rDfxdGADD6pB48aucbxyw7SmO5tpDxBJTPjwaKQexhXG8qaf8A9Dbt5jgrktDDKPhZH6rl8blSCpIIOQRuII4EEcDV+1f098LGy+BcKM93WgbywH9YBvIHpDeOdQesGqRiBltyXhG9gfTj+tj0k+mPaBzr0MzIwZCVZSCpG4gjeCPEGrMjI6mO2oOhWXHJLRy5+asPSRqoLqJruEfHxLmcD+kjGB1vi6DG13rv5HPI8V+htEaY6+NbhAA4OzKvIPju9SRcnH1hyrkXSHqyLO7PVA9RMOth8FJIaPzRsr5AHnXez5nZwS9pvzC234XASM0Kq1KUrUUaUpSiJSvtXPUXUA3WJ7jKWoOBjc0rDikeeQ+c/AcBk7q5e9sbS5xsF6ASbBR+qOpEt8xIPVwIcSTMOyPoqPnufVHtwN9de0XoyG0i6m1TYQ+mx3ySHvkYcu5R2R48a2oIBsrHEixxxKdlFwqIvEkk8O8sxyeZqFttbo5bxLSxxKxJM1yRmOONe1I0Sn0yFBw7bs4wDuNfOyzz15LYuqzifz6K21rYs3ZlSmkLiO2jEtyxjQ+iApaR8eog3nzOFHfXN9ZOlG4fajtFa1jO4tn45h9J92wD6qY8zXZZdKdhri4unt4mfYT0jk7zgBTyA7uRrVXWW1JwNKMSfoSV3RRMiAeyMu7yR8uSjmlF7OcB3L80sTxPPvpJMWOWJJ7ycn3mv0jrFopZma1vMyxkgbR9JM4xLGd+ywB8jvBBrm+rfRUVmdr8MI0kZI4uDzFWK7RxvSMkceLcF760oq+N7XOdlhNiCuHREEDmubrbsRkKxHeATXr4I/qN9k1+mbi7S1CJcXgtCVykMYbCINwGym5B+XfmtjRF5HdMy2+kZJCq7RwsgwOGckgcaCqkIuIz6hcdS9sQuvy49uw3lWA8QRWOv0vdLNKrRzJJNE25klDMrDxHI88jeDwO6qZN0SWO1vN6u1wX4v3DK5OOFRxbTieOvdviFI6Fw0zXG6V3K36HrQD+bXr+JkC+3Ai/Oo/SPRDaYwrXdu3LbCyrnxGyh9xNTdPg4kjyPsud05cdr3HKVOVJB7wcV13RvQ5bH0pLq4I49UixL7yHb7hUlL0O2mP5ter4iUE+ZHVY/CvTXQ8DfwB9k3Tlyuw18v4d0d3OB6pcuv2WyPuqesumC6Hy8VvOOZMfVN9qIqPuNS+keh6I/wA3umjPq3Ef/fHnf5oK2dH9D1twea4nbmIY1jX3ttsfaoqN9TSPHWIP1916GSDRerDpUspN00c9ue9Ss6f9jge+rPo69huf5rPFOfVVtmT+zfZf3A1FnobtMfze+Hj1q/h1NR36JLMN8reA5GymzGGB79rHa5btkGsyan2e/m3yI+qna+Ud6tckZU4YEEcQRg/fXwuiK0kpIjjGXI4+CL3ux3D38qzR2DpDFCqzskK4Uy7TuSTklmx7ABuAG6o3WHV+e4CIu0kab9nq2JZyN7sd2d3ZA5DzNZMdPGJsycI7jmpJpHiO7B1lR9M6We5laR92dyqOCoPRQeA+85POs+r2gmupMZ2Y0w0r+qvcO9zwA/uBqUj1Ckb0X2vJGP4GrXaaKMUSxRxOFXecqcs5A2nbdx5Achuralro2x3jzPDIrCh2fI+S82QX1EXZCrsxQxKeJ7McY3s7HmeZPM+yuQa+66G8kEcOVtoierU7i7cDM49YjgPmjd3565prQC3VsIHF1GpO1J1YUdYRvUHaUnZXiBzJyeAqqz9D9oB8peR/SZI2A8xhfxrigfBFeSV3XPcclryNceq0ZBcfqV1f1mnspOst3Kk7mU70ceq6ncw/DliumJ0R2TZ2XvWxzHV/hsbq9/odtP8A973R/wCCtTp9O7jfyPsot08KU1U1tivhtQfFXCAl4Mk7ubxE+mnep3gccjfWhrJqsGDTWygEDMsI7uJkiHq8ynzeI3cPEPRdawOsiyX0bqQyNmNSCN4IOxxq5iAsokRsuuO0NlWYgZJ2V3CQAFiFGyw7QxhlGS58cby6mN+Jb9wvZYd8zDKPArnWqGlRDcBXOIpvi5PDJ7L/ALL4Pltd9TPSHoXr9Hy5Hxtm3Wr37BIjmXy9F/2DWvrdq8Nk3MC4X+mQcFJ3CRRyRjy+ax7iMWnRcouEgZ94uYurl8Swa3k95BPtqWSQB0dSzS9j4H2VSja6Mvp3+IX5xNKy3duY3ZG4oxU+YJB+8UrfUqxV9Ar5Vj1I1SN9PgkpDEA07j5q5wFXvdjuUeZ4A145waLnRLXUlqBqL8KPX3IItUbGAcNK439Uh5D1m5DcN53dR0npGKCETXLCGBRsRqo4heEUKc8e4cSa0dZdZbfR0SBkG0ExbWqkjCcmkPFUzvz6TknHfXGdPaxT3kpluH2m4ADcqryRFG5VHcKyDC+udikyjGg595VjEIxYaqb1u6QZbzMUfxNtndEp3tjg0rf0jeHojkOdXLot0QIbF7g4L3TGMHjsxxkbS+BZ8HHcg765ZojRclzPHBCMvKwVR4nmTyAG8nkAa7TqVqkbGOWHrlne4dBhA4RQud+GA7RJxkD0R41NXlkdOY2m1xYD7BcxXL7lWo6xva2Esr7Oyg6uBdkdqRufjjifbXINI2DwyNHIMOMZHdtKGHtww9tdQu40udIR2/G10avWTHk0vHB7+1gY8Hqr9KUX++iUDAnhjk9uCp/hFeQM3cTWONyB+eyya07y8g0BsrleObhLWZAWaeFDgcSwGGFfb3SJt2cIVlu1UvLI3ajtkA3s5+c+OCjed3AVDal6ZuJrNLa3HV9UX626cDEUbHawnfIcnywPMedf7yK0tIrK2BXrvjZS292XPZaQ8SzsNrfyXHOo2UkbZXSnMnO3JWn1bjALZC2v2VN0XYy394qFmZ5ny7tvOOLMfJR5cBXTtedJi3so3tZpYNhupiSPZAfGAWOQSVVVPdvPjUP0aaEKQNPjEt0epg8EHykn3fujvqE11vjeXyW1vvSIiCEDgWzh3+0OPcuatNccVgqbW7uHEe07RWXUEXl4hmuL24SMOFQKVG2VG0+SVOFA3bvHurKuvEt/e/B7Bo7dcHM7qGkZV9QHdvzuHHnuqXkt2shCiRk28CdWSeDlh22PcSeZ55qm3nRvFK2bK5VST2Yp8qwPqhxx8N3tqIVLXPMZyIPHj4K0+GVkbS3PmrRdaCAbZmvtJK5OOsLhEz34AxivUt9/J+jdq+mN27SEKA+0GPzU2j80Bdo58eNUnRGsd/Z3YtJWaUbaxvDIesBDEDssckbjkYOPCrnrFoqCQPaT7caK/WQyKMlSw3gj5y7yP/qj5d2fiWwnLPh4+6RWlaTECHBYNATXekIDcPctBCGKrDZqu3u3HLHJH+jur7/ILuy/BdIXcbiRRIlxLvKHiVGN7dwNVK91GuLVGubS5WRIxtM0TNG6gb8lc93LPsqV1b17na0upZwJXtUUwyso2gzkxhWPPec9+41LckgtOSia8Dqygg81O65aw29vOesBuJzgJAvBR83rDxySc7Iyd43c6+B7rZBvLn4KCMi2tEUMoPDac5wfAVUOjaDrLqe6l7bQRtKNreTIxIDnvx2j7u6pyWQsSzHJJySe81mVtU2k/bb1nZq5StdUjE85cAtuTRRmDC0vr5JgCVEsu0rYGcbuH+t1R2oGvk01zHb3eJdonq5Co20YAkZIHaBwR+dSMt58Bt3uZNzspS3Q8Wdhjax6oG//AEM1LVKxa1hk0lIMCNSltn58rgoG8VUE7+e/uq5RvkkiDpRn9lWqcMUwER8Vtazay3cd69va3lxJhgm8pvkJ3quyo3AkL7DV0N09rHJE91NcTMqq23jYQ47WxgDv554DxqkdG2jsyS3svaFv6OfnTPw9wOfNgancNI3NmY53bySd9VNpVjogGM1d9FPs+LeXlfpfJSzXCJo+RknmgMXxkjxhQWYghYgWB3E4G7++oO6mu4NGLd3F9crLLjq4wUx2vRzlc+iCx4bt1b+kdH/CJ7fRqb1Q9fekbwPVjJ7+XtB5VXOk3TJu75baHesJESqOBkYgNjy3J7DV+ma6OBodrZV6qQYnOHgPFb+p1ze3ccks99cRxIQilAGZnO8gAjfgY9/hWDWPWi+0ddmL4WbhAqtiRVOQ2ew2BkHA5HgQa86c0nf6ISO0SSIIULK6R7ySTtZLZ7WeeOYqU0Jq9bKsN4etvJrg7SmUjZEmcEMBklg3fnh4CpHuDAS45KJgc+0bL4hqbqd1pnEGj2mjeW1bCvsx7OWkdezESwO4E78Y4VUtTtIXl2JZJ764jhiABZCpZnbgoyp5bz5isPSppxpZ0tEO31Pp4+dM2NwHgCAB9IjlU69iLW3htFxlBtzEc5W3n3Dd7qr1NQKeIuAtbQd6sRtM9Ra+Q1WbTmk+ucYLFEUKu1xPex8Sfwrm/ShrO8ElvbQOUkhIuJWU4IlI+LX9hDnzkNW/S+nYLGOOa52ztl+rjVC22UA7LNkBASQO/Ga4RpG/eeV5ZTtPIzO572Ykn7zVTZdO97zUy6nRaUzgAGNXc9V9ZUvYOvVV217F1D83LAgsB/VSDOPVORyBqQtLAW8SRo20qyyNFvydhjGyhu5g20vsJ4GuFar6yyWM4liwRjZkQ+i6H0kbw3A54ggHlXVk6SNHqnXiRyy9oW5RtssN4QvjY2c4y2eHLO6vauilBLYR1XEX7jzXLHNJDnahcx1+QDSd6F4fCZvD57ZHsO6vlRF9dtLK8jnLSMzse8sSxPvNK3gq6WNk80iRRKWeRgqKOJYnAHvrr+mdLw6CtUtIdmW6xttzUSMN88g544RxnkNpvSweP2l28TrJGxR0IZWU4II3gg8jXy5uWkdnkYs7kszMckk7ySTxNcPYH5HReg2Xu+vnmkaSVmd3OWZjkk95JrXpW/oHQz3dxFBF6UrBQTwA4lj4KoLHwBrvReLonRPoHq4nvXHafaht/Af00o9mIwfF+6usNE8UUYtJLEPgmR5mJYMeGxs8hv41oav2cCyRxgqsFugWMMQNoLwJ7yzEufE1tStfknq/5KYZ3Dt5xyHjWJE/fyumuLaC/wBVLL1GBtj5LV1P0W1isonms5Y3JkkKszyO2Nw34GM5PDia1dPaJtr8QPNP1LRBlZVjzlS2QAeC4G4ceNbzfyt8230c31f/AOsKwPPpkf8A4NofLY/zKsubKSC0j0Puql4gzA5rrKV0fNGts0dr8GjVcLDHMdx3jakkx2iTVM0zqHcXUzzS3lltud+HYAADAUDG4ACpWTS+mF46Og9kYb8JK1ZNZ9Krx0an/l3P4NXbWyhtnEHyKjlfC8WIdZTMSXqQrFHNotAkfVowZ9pRjZyCcgHn51A6u6kz2c4mjubBmUEDbdyBncWAGDnGRx5mscmvWkV9KwjHnbS/nWs/Sbdjja2484HH4tXpx93zUZkgJBOLJWu6t70Xc01tPaTxS7KmGWRsAKAMAcFOcncefOvTfDgOyNG2ne4YyMPqjGM1TG6V7jnBaf2Z/wAdfB0sT/1Fn/Zn/HXhucza696RCNC6ys9hq3bIs7LddZeSKwW4lyiqzggsncd/pbz3VnsLfSCRpHImj7oRjZSR5TtYHDJxvqpfpXuP6i0/sj/jr4elWf8AV7T+yP8AirwYyLPsfIrzpEAPUuFadKaNnnTq7u6traD50NoCzN4En/68KyW09qkJtEhxauCHycyMTj4wn1hgH2eyqkOlif8AqLP+zP8Ajr0vSxNztrQ/9M/4qikZMbYHBo8FIyppgSXAk8ypXRWp9xazGXR11byKRslJSUJU79l1xv4cQR7Kn1F4N/U6Mgb1y7PjxCgD8aqCdKKn5Wwt2H0SU/uNWfSscfVwOkXVNLGJGTaLbIPojz41FUSvhj3jmtNvH8+ampmxSHDE4juWpNoi3MvXXkz383JcbEK+GOa+HA8xWzpR0v7dre4cQ4YPCwXsKQCoQj1cE+/wqPxWfT2sCaMjRBHHLcydp1cZWNN+Accz/cfCqFLVVNVLcEADXkrU0UEERxcfVYtX9AX9mrxwtY3ELttFXfdnAG0NwI3Abt9SrvdBcSXNlaKRv+DIZJMdwLbgfHFVL9LEv6pafYb86fpal/VLT7LfnWyQ45i1/NZjZoGi2J1uSvEVoLaELo6W2VpMtNJcuWkZiNzErxbJPHcO7jVS0LqPPbXC3C3Vi7qSR1juRtEEbRwBk7yePGtT9LUv6pafZb86fpal/VLT7DfnXt5OY+a8dLTOIOeSt2udnFpFOq62NJYSDHI3oNkYdcjgOHtAqO1a0NeWSMkV1o91J2gJGc7LYxtLgDBxUH+lmX9UtfsN+dfP0sy/qlp9hvzrwb3iQfIr101MXYhcFbWj9Rp4rlbk3VjI6uZPjJHILHJ2jgDmc+YFWPWG8DFF+KLBQZHjHZZyN+DxIHia1NSNcnvZ2WS2tkjjjLuyoc8gBvON+/3GsXWK8jO/ZjG1I+N2EUF2x+yCKzNpOeWNiFruK0KFsQBey9lQOl3TASKCzHFj8Il8MgpEvgdksx+stcvqR1i0013cy3D8ZXLY9UcFQeCqAvsqNrdgiEMbYxwC8c7EbpX2vlKmXKUpSiJSlKIlTOqWsr2NwJkRX7LIytnBRhhgCN6nHzhw8eFQ1K8IuLFF2WHpM0c3FrmMnk0SOB4bSyDPngVtprto1uF4B9eGYfeFYVw+lZjtk0p/jbzKmE7xxXfIdYLJvRvrX2s6fxoK3re/Rvk7u3b6t1F5cNvP3V+daVGdjwcC4ea66Q5fpqJ7n5ju31JA/wDCxrN8MvV5zjzVj+Ir8wA1t2+mJo/k5pU+q7L+Brn9Jt2ZXBe7/m0L9Kf7SXS8XYfWUflXtNcrj1kPmv5GvzzBr3pBPRvbkf8AVc/iasGqvSNfyXltFLdM8ck0SOHVHyrOoIyyk8DjOa5/Tqho6sxTesOrV3XRWnJJ3w0cOyo2nYruCjnvNc31611S5dorWONIRu2wih5PHOMqvcBvPPuq16cmZNFXrJuZpAjY3YQsoI8BhiPbXIqmpHP3IL3XJWTtKTC/A0WW1ovR7TzRwpjalYKM8Bk8T4DjXU49CWdierS3WeVfSknGRn6KHcB5e81ySOQqQykgqQQQcEEbwQeRq7aM6UpAoS8iS5QfOPYkH7Q3H3DzqSVr3MtG6x5qtRywsdeUXVv/ANpZBwSEDuEYx+NYZp7a47N1awkHi8a7DDxyN+7zrVstNaOud0czW7n5sw7Oe4NnH73srPpHREkO9xlTwdd6n2/nWFI6vpzicbj1C+hZ0acWbZVs9F04vhEEZrbbDdccbPVbicnPpYyvDjv4GrfpK2kuZ3aKNmQHZUgbsLuGDw7zWCfS62Vp185aTbJWCEsdliM5Zhw2Rg8se01Rn1nv9IzpCszKZG2VjQmJBxO/G8gAE7yTurUfH02JuK7Qc7cSs3eR0Ty1mZK6Xo3QM0QkmaLbeNC0UeV7T4OBnO7299U+31DeV2udLSmIyEt1a4MjfiEHIDfuHKs69HvVnC6TKTjj6arnu2trP+uFTt+rfB4Y5JRczpnblQEjBzgEjieG/wAM86Hd0lORDYkd/HyUuF1TIN80gfJaEVno+LdFYo+PnTEuT44Oajekp7eGCGGO2gimlAkk2EUFEz2VzjILH+E99TmibQBmknBWKBTI5YY3LvA38d4+6uWaf0y13cyTvxdsgeqo3KvsAArmgkmkaZJTrkBZRbQ3ULQxgFytCrT0d6AW4uS8wBgt16yTIyDx2UPfk5OO5aqtdZ0bo74FYRwkYluPjpu8A+ih8gB7j31amlEMZkPBZ1FBvpQOCyvNaHjo+1x9UA/ctaOlNSra8iY2UXUXCDa6vayjjmBncD47t/Gq3r7rnJYCGK32OukHWyF0WTEfoxphgQNrDMeeNmsepnSMLpuruTFBPnMUi4iR/oNv2Y37m3A8Dg4qpC2sDBK4hw1w8fJbksNO+7LW71bdWdByWNjL167E1y4UKSCRGo54JxnLe8VX9fdJ9Ro2Yg9q4ZYF+r8pKfsqq/t1aZ7OdjtSK+4b3fIUDvLt2QPHOK470m60JczRxQNtQ2wYBxweRiDI4+juVR3hc86jpg+qqhK5pDWjK/NSBjYIt20ql0pSvolXSlKURKUpREpSlESlKURKUpREpSlESlKURfRW3Z2Ux+MiSQ7JztIrHBHA5A3YNW/ou1XjuHluJ0EkdvsBYz6LyvtFQ3eqhGYjn2RwzXapJoopY7ea9aOd9kJGgIVSfRXs9lcnGBuqrLUFrsDG4jxXVgBdxsoPVLXCO8geUqrq42L2D1WO4uB6jHJB5EleIBqM0r0YF8vo6RZU49U52ZF8N+5vbj2171q1enExubHs38GVkVQMXMZIyGXg7AYJB9JfECtnQukXnIEtrc2U/qtDMYie+OQKSg8G3D1jWcHOaMcIxN4t4g8bey9lgZL1ZNeaoek9Bz25xPDJH4spA9jcD7DWjXbJdI3Vv2Ju0p3bMmHB8M8areu+grU2XwtIhby9YFCp6EmTvwvAbsnI9U8a7gqmTOLBcEcCsyo2e6JuMG4XN66Pqncto6AtfzFYJlPV2hG3I2eEgUn4oe7PPBqudH1gkt6vWjaSJXmK+tsDIHjvIPsqG0rpV7mZ5pTl5DnyHJR3ADAFXNBmqcbt0MY14Kw63ayi/SNYLd0jtQxyW2zssVGWwMLvA35PGqxbXLRuroxVkIZSOIIOQa6p0XonwB9hFlZ5Stym7a6srhRjmMHOOeW51T9edSnsZdpAzW7n4tu7O/q37iOR5jxzS3LgpJY3lomJvdWqLXz4QFa2sDPdFR1pIJjVuGQBxzjO/HnuNQum9fdKQydXIywNgHYRI9wPD1iPLNVnV7WCWznWWE7xuZTwZeat+fI1ZNTYPht/Le3XyUBM8hPDO8onkNnPkgo0N4ZErrfPlAbiN/st+41g01ApNzCZYiO0JIUdSO5ur4DzqF1h0ZBNZrf2idSOs6qeHOVV8ZDIeSnI3eI3DfWrc6+XZuZJ4ppI9tshM5ULwVSpypwABwr1rBr3NdwLC6RRqG236tdnbbB7Tb8c810SLLh0jSCCSfFeuj3QIubxS/yUA62UnhhfRU+bfcGq73t6JZZJpTsxqGkc+rGgyfbsjHmRWDQWjvgejkQjE138ZJ3hPmL7se0tVN6UdN9TaLbKfjLo7cnhChOyv7cgJ8ox31kzjpNQ2nGgzctmii3MOM6lc21k0213dS3D7jKxIHJV4Kg8FUBfZUZmmaV9B3IszXbldku2z6u0ce7hWGlKIlKUoiUpSiJSlKIlKUoiUpSiJSlKIlKUoiUpQURd46ItEYs7ZedxM87fVT4tf/Tc+2qxrVpYzX88ysflTsMOQQhVIPkoNXTVHTSi0tZrYgqkKw4IzsugAkRt+4liWB5hga37k2c2+exhJPFo8xnz7P51hdLijlkEhsb8uAGSVNLJMxuDgoe06S4ZlAv7di4ABlhIBPiUJG/2n2VvLrdo3G6a7HhsfkMVjfVjRjf0Vyn1ZAf4s15GqOix+tnw2kH4CjpaN5xOLbqJrK5otqsU+vthHvht5pm5GUqi+3GSR7KqumtPXOkpVBUts7o4olJCjwUZOfE1eIdEaNj9G0aQ/wDiyMR7skfdUgun2Rdi3jigXujQA/69lc9OpIR1D6BHUdTP+47JQWpmpk1nMl1dSLbhc4j3O7gjBUgbgCD4nhwrLpTUKzuWL2s/wdmJJjkXs5+ic9keG/2Vr6U09GhJlk2n7s7TH8vbisegtIPcLJIVCRqQqcSWbcSvdgLvJ5ZUc6g/UJ3AvazqDmpBS0zbQk3K+W3RleQvtwXdup9ZJXQ49i1v3GqF5IpS80qmweKh2kz5g7INY76+gt1RrmeOESEhNsOS2zjaICKxwCQMnnWlb62aPeRI1vFLSMEUiOULk7htOwUAZwM+NTMq6mRt2Q5HvXvQYGmxcVrax6gQ2rqGv4lV1DASI+3jv2UB3eeK1tJ6xQw2XwGyLOrttTzMuxtnd2VXiF3Ab+Q55Jq7XtxBKR8LtI5ZUGwWYlThc7jgct/vrX6iw/4fF9o/lU36jTjV1j4FV3bOkud2AAVyWtzQ7RCeI3GeqDqZAN52QckY5/lXTuosP+HxfaP5U+D2H/D4vtN+VeDaFN/f5FQjZcwPBb93cQXvWzWtwJDGoLJsspVeWNrHceVce6X9EuLlbrJaKdQqj+raNVUw/VAwynmCeYNdXF9HHG0drbxwLJ6exvLeBNUXpXnVdHxIx7ck+2g57KI6s3ltOozzwe6oqWojdWfBzDhme9a5Y8RfE1C5FSlK+gVZKUpREpSlESlKURKUpREpSlESlKURKUpREpSlESlKURSug9aLmzJNrM8e1jaAwVbHDaUgq3E8RVptOmK5Hy0FtL3nYMTe+NlH3VQaVG+JknbaD4r0OI0XUYumCE+nZOPqXG79+M/jV7t5ke3SQxSwySdoRyMrEIeDNhRgtyHHGCcZxXJuizQiT3jPKAyW0Zm2SMhm2lSNWHMbbBiOezjnXU9J6TEMbXEnbO0FVT8+RgW7X0QASe/cOdYG0IIQ4QxMGJ3HkFZZIWtMjzkFq6d0ottFk75ZB8UncP61/o8cD5x8BvpNzpyaTc0jY7h2R91YL29eaRpJGLO5ySf9bhjcByAArBVmCjiiaABnzXz1TWyTOOdhyWzo3R7TyrFGO05wO4cyx8AAST3A10uC3jVVjQhIYVOWO7CrlpJm8Tvb3DuqF1S0X1MPWsPjJxhe9Yc8fAyEfZH0qiOlHWLqLdbSM/GXADzY+bFnKR+bsNs+Cr31BNeqnFO3sjN3stShh3MW9dqdFQ9ddZjfXTSgFY1GxCp+bGvog/SO9j4sagc18pX0AAaLBdq7aN6WbuJFSQQ3AUAAzIS+BuALoys2PpZNbn6Zpv1Oz903+bXPaVE6nicblo9Aug9w4roX6Zpv1Oz903+bT9M036nZ+6b/ADa57Sueiwf0HoF7jdzV/l6ZLgjs21mh79iRvueQj3iqfpnTc11KZbiQyOd2TgYA4KoGAqjuAArQpUjImR9gAeC5LidUpSlSLxKUpREpSlESlKURKUpREpSlESlKURKUpREpSlESlKURKUpRFaujnWNLS7+OOIZ0MUjcdkEqyyY57LqpPhmuvXtkjo0Mwyj7LAoRkHB2ZY24NkMfBgfaPzvmrjqn0kS2iiGZevtxwQnDx549U+/ZHPZIKnuHGs2to3SkSRGzx+WUrHCxY4XBVn0lqXOmTCPhEfrRglgPpx+kv3jxrxq/qy80oMqOkKHMrFSu4b9hSeLtwAHfnlVk0XrRZXABgukVvUnIgceGWOw3mrVJ3NwANqa4hCj5z3EZA8u2T7AKz3VNS0YXRHFzGirjZ0OPEHZckub1EWSebdFCpdwNw2RhUiXu2jsoPPwrgOm9LvdTyTynLysWPcO5R4AYA8AKuHSJrzHOotbUloVbbkkII61wCFwDvEagnGd5JzgbqoNaGzqUwR3f2nZlWZX4jYaBKUpWkoUpSlESlKURKUpREpSlESlKURKUpREpSlESlKURKUpREpSlESlKURKUpREpSlESlKURKUpREzX3NKURCa+UpREpSlESlKURKUpREpSlESlKURKUpREpSlESlKURKUpRF//Z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8" name="AutoShape 8" descr="data:image/jpeg;base64,/9j/4AAQSkZJRgABAQAAAQABAAD/2wCEAAkGBhQSERUUERQVFRUUGBoYFhgXGRoXHBwaHBwWFxoWGhscHyYfGBsjGhcYHy8hIycpLCwsGh8xNTAqNSYrLSkBCQoKDgwOGg8PGiwjHyQpLCwwLCwwLDUtLCwsLCwsLCwpNSwuLCwsLCwsLCwsLCosLCwsLCwsLCkpLCwsKSwsLP/AABEIALQBGAMBIgACEQEDEQH/xAAcAAEAAgMBAQEAAAAAAAAAAAAABQYDBAcCAQj/xABQEAACAQMABgYECgUJBgYDAAABAgMABBEFBhIhMUEHEyJRYXEyUoGRFCMzQmJykqGx0RdUgqKyFTRDU5PB0tPwFiRVc4PCY5Szw+PxRGTh/8QAGgEBAAMBAQEAAAAAAAAAAAAAAAMEBQIBBv/EADQRAAEDAgMECAUFAQEAAAAAAAEAAgMEERIhMQUTQVEUIjJhcYGR0SOhscHwFTNCUuGCNP/aAAwDAQACEQMRAD8A4dSlKIlKUoiUpSiJSlKIlKUoiUpSiJSlZra0eRgkaM7HgqgsT5Ab6IsNKuejuia+kAMqx2ynnO4Vv7Ndp/3RVlseiW0T5e4mmPMRKsS/afaY/ZFVpauGLtuAXbY3O0C5PWWC2ZzhFZieSgsfcK7pZasWMPyVnCT60u1OfPtnY9y1Lx37qNlG6tfVjAjHuQAVmybbgb2QSpxTPOq4lZ9HekZRlbOcDvdDGPe+BUnb9EV83pm3i+vPGT7kLGusC3dwWIOyOLscKPNmIH31H3GnbWL05w57oVMn7x2U9zGo27TqJf2ovX8C5eyKPtvsqJF0OS/PvLVfqiZ/wjH41tx9DafOvh47MDt7tplzU9Nr1CPk7eRvGSQKPsop/irUk1+k+bb26+Ykf8XqUS1ztcI9VUdV0reJKj/0Nw/r7f8Alv8A5q8t0Nx/Nv8A7Vuw/BzW62vtweCW48oV/vJouvtxzS2P/RA/Aiu8Vb/ZvoVx02m5FQ8vQ3J8y8tj9ZZk/wDbNaNx0RXq+gbeXwSdAfc+yTVsj1+f59vAfLrU/ByPurbi15gb04JU8UkV/uZVP71N/WN4NPquxVUzuJC57a9GWkGnSJ7eSMOcGRlzGo4l2dcrgAE8eVTOkeh2Qb7W5hm7lfMDny2sp++Kvdtp+1fclxsZ4rKrR58CRtJ7zS+05bQsqSOzMw2iYtiVVHLaIYbRO89knAx37onVtWXANjtzv9ip8UAbiLwuJ6Z1aubQ4uYZIs8Cw7J+qw7Lewmo01+jLG7EqEW8qToR2ox2t304XGfbskeNVbTnRxaXOWh/3SU+rloSfFN7ReakgerU8e02XwzAsPfp6rrd3F2G47lxulS2sGrFxZSbFwmznejDtI49ZHG5h9454qJrVBuLhQpSlKIlKUoiUpSiJSlKIlKUoiUpSiJSvSRkkADJO4AbyT3CrzoHonnkAe8b4LGd4VhtTMPCLI2fNyvka4fI2MYnmwXoBOiooFW3QfRheXADsot4jwknJTI+imC7+xceNdN0NoC1s8fBYQHH9NLiSXzBI2Y/2AD41vySFjliSTxJ3n3msKo22xuUQv38FaZTE9pVjRXRpYwYMvWXb/SJhj+yp229rDyq0W0giXYgVIE9WFRGPaV7TebE19hgZzhFLHuUE/hWtpHSFvb5+E3MERHFS+2/2I9pveBWS6etq8he3dopwyOPVZaVGwayJL/M7O+vPpLGII/tttfeBWQy6Rb0bfR9oP8AxpTcOPYhYZ8NmvRsqbWQhviUM7eGa3s1s21vJkFY2bBB9AsDjv7xUR/J963yulmQeraWyx+5uwfeKwSaqRP8teaTn+tOEHuw3416KOmZ25h5BN486NViv9EGZtqe0Dnj8aZiB5BpMKPIYrVOg4QMm1tAO8lB95kqDGoujudvI/17hz/CBXtNStHAfzJD5yzn8JBVvpFPxmd6f4oNxfPAFMJoWBuFtZt5Mn90tfDqrE3CyjP1Gk/7ZDUSNTdHfqMf9rcf5lYxqLo79VYfVnlH45oKin4TP9P8XJpwf4NUhc6mW/zraeP6sjj/ANRGqNm1Itz6E8yfXRJB71ZT91bEOq0EfyFxpGD/AJdzke4oM++txba5HoaRMg9W7tY5PfIhL1K2cHsTj/oKJ1JGdY/RVy41CmHyUkMvhtGNvdIFHuJqF0hoaaA/HRPHngWU4Pk3on2Guj2KTM2LiO02cNmW3mdcEKSuYJhtEE4HZPOvFyHa2uY0bZ2oWO84XslXbPIZUMuTzPjUgq3tkbG+xvxaVUm2dHgL2XFuBXL6UpWksJekcqQVJBByCDgg94I4V0nQ08slmstwwkd27LjBIUZGzKw3M5O8A9oAbyc4rmlbui9MS277ULbJO5hxVh3Op3MPP7qgqId9GWK3SVO4kxHRdEuoOtt542iFwOrZltzjLvjA2M+i49LK9rdgZzX55kQgkEEEHBB3EHmCOVd70NpqO73IOrmG8xZJ2scWiPE9+we0OWeUZrlqYukFLx7K3gG5twWfHzH5CTkH58G5EVaCc0x6PNlyPAr6BxbMN5GbhcUpWSeBkYo4KspIZSMEEbiCDwINY631AlKUoiUpSiJSlKIlKVuaJ0PLcyrFbxtJI3BV+8k8FA5k4Aoi08VbdV+jm4uwJHxBbn+lkB7X/KTjIfHcvjV21Z6OoLTD3Gxcz8l4wxny/pmHj2fA8atMkjSNk5ZjuHPyAH9wrEq9rMi6kXWd8v8AVZjpy7N2QUfoLQFtYj/dY/jOc8mGlP1eUQ8F395NbuST3k+0k/31p6a07bWe65l+M5QRYeU+DD0Y/wBo58DW1dWd0F2rqaLRcJHoJIhuGH07hyFj8owfKswUdVVnHMbDv+wU+8jjyavmkrqK2GbuZIM8FbJkP1Yly58yAPGtdL+4kGbWz2FPCfSDdSp8VgQ7bD2t5VGJrVoixJMEgaT50kUb3EzHvM82yAT9DFRN/wBMUOSYrWSQni082P3Yxn96r8dAI/247nm7T0UJlLtT6KzT6GaUYvb2edf6m3AtIPLAG048SAa2NGaKggwLW1hRhwYJ1sn232m92K5rddL943ySW0P1Igx98pc1G/pBvZpFFxeXIi2htiJ9js5G1squyucZxyqd1HVSZOkwjk0LneMGgv4ruE9rcOMyLKR3vkD97AFaMzxp8pPbR/WnhH3bdU1NLavk5b4TK3rXQlk/glA+6pa01j0MMdU1jGeW1Zvnv9Jo3/Gqb9lsbm7G7wspBOTpYKQl07Zr6V9aeyQv/ArVi/2psOd7F7EnP3iKt+21ktzuhvLIeCvFD7MMqVKR3F04zHJI45GOQSD9wmqrqeCPWF67D3n+QVYOt+j84+GL59VPj39XXr/azR+cfDofak4/9qrBJpK4X0pJV+szD8axvpOU+k5bPrAN/EDmq+OiGRjd6ru0vMKKj05Zt6N7aHzkKfxqK34IhJ8lJDJ/y5on+4NmvEyI/wApDbv9aCE/9lR9xqxYyenYweadZEf3HA+6vbbPd/YJ8YcipWaykT00dfNSB78YrCKjIdV4Y/5tcX9p3CKfbT7DBSftVK2QkRJBPci7LYEZa3SF09ZmZfTPADf3k1xJS0+Eujl8iM16HvvYtXmoHXPS+wptUPaODOR3jesP7PpN9LA+bUtpXSwtIes3da+RADv3jjKR3Jy72x3GucM5JJJJJ3kneSeJJPM1f2ZSYRvna8PdZG1Ku3wWea+VYdB6omePrZZOqQnCdjbZ8ekQNpcKOG1ned3I486r6u9eTJLkQIcHG4u3HqlPl6Tch4kVc7q7REeadhHDEo2iBgADcsUa+sfRVfb31cqqksIjjF3lVKKiEg3knZ+qh7jU62ZAsbSRuP6R+0GP00HoDuKk457VVPSuhpbdgsq4zvVgdpWHerDcw+8cwKkbPpbtnk2ZrZ4Y/myJJ1rDfxdGADD6pB48aucbxyw7SmO5tpDxBJTPjwaKQexhXG8qaf8A9Dbt5jgrktDDKPhZH6rl8blSCpIIOQRuII4EEcDV+1f098LGy+BcKM93WgbywH9YBvIHpDeOdQesGqRiBltyXhG9gfTj+tj0k+mPaBzr0MzIwZCVZSCpG4gjeCPEGrMjI6mO2oOhWXHJLRy5+asPSRqoLqJruEfHxLmcD+kjGB1vi6DG13rv5HPI8V+htEaY6+NbhAA4OzKvIPju9SRcnH1hyrkXSHqyLO7PVA9RMOth8FJIaPzRsr5AHnXez5nZwS9pvzC234XASM0Kq1KUrUUaUpSiJSvtXPUXUA3WJ7jKWoOBjc0rDikeeQ+c/AcBk7q5e9sbS5xsF6ASbBR+qOpEt8xIPVwIcSTMOyPoqPnufVHtwN9de0XoyG0i6m1TYQ+mx3ySHvkYcu5R2R48a2oIBsrHEixxxKdlFwqIvEkk8O8sxyeZqFttbo5bxLSxxKxJM1yRmOONe1I0Sn0yFBw7bs4wDuNfOyzz15LYuqzifz6K21rYs3ZlSmkLiO2jEtyxjQ+iApaR8eog3nzOFHfXN9ZOlG4fajtFa1jO4tn45h9J92wD6qY8zXZZdKdhri4unt4mfYT0jk7zgBTyA7uRrVXWW1JwNKMSfoSV3RRMiAeyMu7yR8uSjmlF7OcB3L80sTxPPvpJMWOWJJ7ycn3mv0jrFopZma1vMyxkgbR9JM4xLGd+ywB8jvBBrm+rfRUVmdr8MI0kZI4uDzFWK7RxvSMkceLcF760oq+N7XOdlhNiCuHREEDmubrbsRkKxHeATXr4I/qN9k1+mbi7S1CJcXgtCVykMYbCINwGym5B+XfmtjRF5HdMy2+kZJCq7RwsgwOGckgcaCqkIuIz6hcdS9sQuvy49uw3lWA8QRWOv0vdLNKrRzJJNE25klDMrDxHI88jeDwO6qZN0SWO1vN6u1wX4v3DK5OOFRxbTieOvdviFI6Fw0zXG6V3K36HrQD+bXr+JkC+3Ai/Oo/SPRDaYwrXdu3LbCyrnxGyh9xNTdPg4kjyPsud05cdr3HKVOVJB7wcV13RvQ5bH0pLq4I49UixL7yHb7hUlL0O2mP5ter4iUE+ZHVY/CvTXQ8DfwB9k3Tlyuw18v4d0d3OB6pcuv2WyPuqesumC6Hy8VvOOZMfVN9qIqPuNS+keh6I/wA3umjPq3Ef/fHnf5oK2dH9D1twea4nbmIY1jX3ttsfaoqN9TSPHWIP1916GSDRerDpUspN00c9ue9Ss6f9jge+rPo69huf5rPFOfVVtmT+zfZf3A1FnobtMfze+Hj1q/h1NR36JLMN8reA5GymzGGB79rHa5btkGsyan2e/m3yI+qna+Ud6tckZU4YEEcQRg/fXwuiK0kpIjjGXI4+CL3ux3D38qzR2DpDFCqzskK4Uy7TuSTklmx7ABuAG6o3WHV+e4CIu0kab9nq2JZyN7sd2d3ZA5DzNZMdPGJsycI7jmpJpHiO7B1lR9M6We5laR92dyqOCoPRQeA+85POs+r2gmupMZ2Y0w0r+qvcO9zwA/uBqUj1Ckb0X2vJGP4GrXaaKMUSxRxOFXecqcs5A2nbdx5Achuralro2x3jzPDIrCh2fI+S82QX1EXZCrsxQxKeJ7McY3s7HmeZPM+yuQa+66G8kEcOVtoierU7i7cDM49YjgPmjd3565prQC3VsIHF1GpO1J1YUdYRvUHaUnZXiBzJyeAqqz9D9oB8peR/SZI2A8xhfxrigfBFeSV3XPcclryNceq0ZBcfqV1f1mnspOst3Kk7mU70ceq6ncw/DliumJ0R2TZ2XvWxzHV/hsbq9/odtP8A973R/wCCtTp9O7jfyPsot08KU1U1tivhtQfFXCAl4Mk7ubxE+mnep3gccjfWhrJqsGDTWygEDMsI7uJkiHq8ynzeI3cPEPRdawOsiyX0bqQyNmNSCN4IOxxq5iAsokRsuuO0NlWYgZJ2V3CQAFiFGyw7QxhlGS58cby6mN+Jb9wvZYd8zDKPArnWqGlRDcBXOIpvi5PDJ7L/ALL4Pltd9TPSHoXr9Hy5Hxtm3Wr37BIjmXy9F/2DWvrdq8Nk3MC4X+mQcFJ3CRRyRjy+ax7iMWnRcouEgZ94uYurl8Swa3k95BPtqWSQB0dSzS9j4H2VSja6Mvp3+IX5xNKy3duY3ZG4oxU+YJB+8UrfUqxV9Ar5Vj1I1SN9PgkpDEA07j5q5wFXvdjuUeZ4A145waLnRLXUlqBqL8KPX3IItUbGAcNK439Uh5D1m5DcN53dR0npGKCETXLCGBRsRqo4heEUKc8e4cSa0dZdZbfR0SBkG0ExbWqkjCcmkPFUzvz6TknHfXGdPaxT3kpluH2m4ADcqryRFG5VHcKyDC+udikyjGg595VjEIxYaqb1u6QZbzMUfxNtndEp3tjg0rf0jeHojkOdXLot0QIbF7g4L3TGMHjsxxkbS+BZ8HHcg765ZojRclzPHBCMvKwVR4nmTyAG8nkAa7TqVqkbGOWHrlne4dBhA4RQud+GA7RJxkD0R41NXlkdOY2m1xYD7BcxXL7lWo6xva2Esr7Oyg6uBdkdqRufjjifbXINI2DwyNHIMOMZHdtKGHtww9tdQu40udIR2/G10avWTHk0vHB7+1gY8Hqr9KUX++iUDAnhjk9uCp/hFeQM3cTWONyB+eyya07y8g0BsrleObhLWZAWaeFDgcSwGGFfb3SJt2cIVlu1UvLI3ajtkA3s5+c+OCjed3AVDal6ZuJrNLa3HV9UX626cDEUbHawnfIcnywPMedf7yK0tIrK2BXrvjZS292XPZaQ8SzsNrfyXHOo2UkbZXSnMnO3JWn1bjALZC2v2VN0XYy394qFmZ5ny7tvOOLMfJR5cBXTtedJi3so3tZpYNhupiSPZAfGAWOQSVVVPdvPjUP0aaEKQNPjEt0epg8EHykn3fujvqE11vjeXyW1vvSIiCEDgWzh3+0OPcuatNccVgqbW7uHEe07RWXUEXl4hmuL24SMOFQKVG2VG0+SVOFA3bvHurKuvEt/e/B7Bo7dcHM7qGkZV9QHdvzuHHnuqXkt2shCiRk28CdWSeDlh22PcSeZ55qm3nRvFK2bK5VST2Yp8qwPqhxx8N3tqIVLXPMZyIPHj4K0+GVkbS3PmrRdaCAbZmvtJK5OOsLhEz34AxivUt9/J+jdq+mN27SEKA+0GPzU2j80Bdo58eNUnRGsd/Z3YtJWaUbaxvDIesBDEDssckbjkYOPCrnrFoqCQPaT7caK/WQyKMlSw3gj5y7yP/qj5d2fiWwnLPh4+6RWlaTECHBYNATXekIDcPctBCGKrDZqu3u3HLHJH+jur7/ILuy/BdIXcbiRRIlxLvKHiVGN7dwNVK91GuLVGubS5WRIxtM0TNG6gb8lc93LPsqV1b17na0upZwJXtUUwyso2gzkxhWPPec9+41LckgtOSia8Dqygg81O65aw29vOesBuJzgJAvBR83rDxySc7Iyd43c6+B7rZBvLn4KCMi2tEUMoPDac5wfAVUOjaDrLqe6l7bQRtKNreTIxIDnvx2j7u6pyWQsSzHJJySe81mVtU2k/bb1nZq5StdUjE85cAtuTRRmDC0vr5JgCVEsu0rYGcbuH+t1R2oGvk01zHb3eJdonq5Co20YAkZIHaBwR+dSMt58Bt3uZNzspS3Q8Wdhjax6oG//AEM1LVKxa1hk0lIMCNSltn58rgoG8VUE7+e/uq5RvkkiDpRn9lWqcMUwER8Vtazay3cd69va3lxJhgm8pvkJ3quyo3AkL7DV0N09rHJE91NcTMqq23jYQ47WxgDv554DxqkdG2jsyS3svaFv6OfnTPw9wOfNgancNI3NmY53bySd9VNpVjogGM1d9FPs+LeXlfpfJSzXCJo+RknmgMXxkjxhQWYghYgWB3E4G7++oO6mu4NGLd3F9crLLjq4wUx2vRzlc+iCx4bt1b+kdH/CJ7fRqb1Q9fekbwPVjJ7+XtB5VXOk3TJu75baHesJESqOBkYgNjy3J7DV+ma6OBodrZV6qQYnOHgPFb+p1ze3ccks99cRxIQilAGZnO8gAjfgY9/hWDWPWi+0ddmL4WbhAqtiRVOQ2ew2BkHA5HgQa86c0nf6ISO0SSIIULK6R7ySTtZLZ7WeeOYqU0Jq9bKsN4etvJrg7SmUjZEmcEMBklg3fnh4CpHuDAS45KJgc+0bL4hqbqd1pnEGj2mjeW1bCvsx7OWkdezESwO4E78Y4VUtTtIXl2JZJ764jhiABZCpZnbgoyp5bz5isPSppxpZ0tEO31Pp4+dM2NwHgCAB9IjlU69iLW3htFxlBtzEc5W3n3Dd7qr1NQKeIuAtbQd6sRtM9Ra+Q1WbTmk+ucYLFEUKu1xPex8Sfwrm/ShrO8ElvbQOUkhIuJWU4IlI+LX9hDnzkNW/S+nYLGOOa52ztl+rjVC22UA7LNkBASQO/Ga4RpG/eeV5ZTtPIzO572Ykn7zVTZdO97zUy6nRaUzgAGNXc9V9ZUvYOvVV217F1D83LAgsB/VSDOPVORyBqQtLAW8SRo20qyyNFvydhjGyhu5g20vsJ4GuFar6yyWM4liwRjZkQ+i6H0kbw3A54ggHlXVk6SNHqnXiRyy9oW5RtssN4QvjY2c4y2eHLO6vauilBLYR1XEX7jzXLHNJDnahcx1+QDSd6F4fCZvD57ZHsO6vlRF9dtLK8jnLSMzse8sSxPvNK3gq6WNk80iRRKWeRgqKOJYnAHvrr+mdLw6CtUtIdmW6xttzUSMN88g544RxnkNpvSweP2l28TrJGxR0IZWU4II3gg8jXy5uWkdnkYs7kszMckk7ySTxNcPYH5HReg2Xu+vnmkaSVmd3OWZjkk95JrXpW/oHQz3dxFBF6UrBQTwA4lj4KoLHwBrvReLonRPoHq4nvXHafaht/Af00o9mIwfF+6usNE8UUYtJLEPgmR5mJYMeGxs8hv41oav2cCyRxgqsFugWMMQNoLwJ7yzEufE1tStfknq/5KYZ3Dt5xyHjWJE/fyumuLaC/wBVLL1GBtj5LV1P0W1isonms5Y3JkkKszyO2Nw34GM5PDia1dPaJtr8QPNP1LRBlZVjzlS2QAeC4G4ceNbzfyt8230c31f/AOsKwPPpkf8A4NofLY/zKsubKSC0j0Puql4gzA5rrKV0fNGts0dr8GjVcLDHMdx3jakkx2iTVM0zqHcXUzzS3lltud+HYAADAUDG4ACpWTS+mF46Og9kYb8JK1ZNZ9Krx0an/l3P4NXbWyhtnEHyKjlfC8WIdZTMSXqQrFHNotAkfVowZ9pRjZyCcgHn51A6u6kz2c4mjubBmUEDbdyBncWAGDnGRx5mscmvWkV9KwjHnbS/nWs/Sbdjja2484HH4tXpx93zUZkgJBOLJWu6t70Xc01tPaTxS7KmGWRsAKAMAcFOcncefOvTfDgOyNG2ne4YyMPqjGM1TG6V7jnBaf2Z/wAdfB0sT/1Fn/Zn/HXhucza696RCNC6ys9hq3bIs7LddZeSKwW4lyiqzggsncd/pbz3VnsLfSCRpHImj7oRjZSR5TtYHDJxvqpfpXuP6i0/sj/jr4elWf8AV7T+yP8AirwYyLPsfIrzpEAPUuFadKaNnnTq7u6traD50NoCzN4En/68KyW09qkJtEhxauCHycyMTj4wn1hgH2eyqkOlif8AqLP+zP8Ajr0vSxNztrQ/9M/4qikZMbYHBo8FIyppgSXAk8ypXRWp9xazGXR11byKRslJSUJU79l1xv4cQR7Kn1F4N/U6Mgb1y7PjxCgD8aqCdKKn5Wwt2H0SU/uNWfSscfVwOkXVNLGJGTaLbIPojz41FUSvhj3jmtNvH8+ampmxSHDE4juWpNoi3MvXXkz383JcbEK+GOa+HA8xWzpR0v7dre4cQ4YPCwXsKQCoQj1cE+/wqPxWfT2sCaMjRBHHLcydp1cZWNN+Accz/cfCqFLVVNVLcEADXkrU0UEERxcfVYtX9AX9mrxwtY3ELttFXfdnAG0NwI3Abt9SrvdBcSXNlaKRv+DIZJMdwLbgfHFVL9LEv6pafYb86fpal/VLT7LfnWyQ45i1/NZjZoGi2J1uSvEVoLaELo6W2VpMtNJcuWkZiNzErxbJPHcO7jVS0LqPPbXC3C3Vi7qSR1juRtEEbRwBk7yePGtT9LUv6pafZb86fpal/VLT7DfnXt5OY+a8dLTOIOeSt2udnFpFOq62NJYSDHI3oNkYdcjgOHtAqO1a0NeWSMkV1o91J2gJGc7LYxtLgDBxUH+lmX9UtfsN+dfP0sy/qlp9hvzrwb3iQfIr101MXYhcFbWj9Rp4rlbk3VjI6uZPjJHILHJ2jgDmc+YFWPWG8DFF+KLBQZHjHZZyN+DxIHia1NSNcnvZ2WS2tkjjjLuyoc8gBvON+/3GsXWK8jO/ZjG1I+N2EUF2x+yCKzNpOeWNiFruK0KFsQBey9lQOl3TASKCzHFj8Il8MgpEvgdksx+stcvqR1i0013cy3D8ZXLY9UcFQeCqAvsqNrdgiEMbYxwC8c7EbpX2vlKmXKUpSiJSlKIlTOqWsr2NwJkRX7LIytnBRhhgCN6nHzhw8eFQ1K8IuLFF2WHpM0c3FrmMnk0SOB4bSyDPngVtprto1uF4B9eGYfeFYVw+lZjtk0p/jbzKmE7xxXfIdYLJvRvrX2s6fxoK3re/Rvk7u3b6t1F5cNvP3V+daVGdjwcC4ea66Q5fpqJ7n5ju31JA/wDCxrN8MvV5zjzVj+Ir8wA1t2+mJo/k5pU+q7L+Brn9Jt2ZXBe7/m0L9Kf7SXS8XYfWUflXtNcrj1kPmv5GvzzBr3pBPRvbkf8AVc/iasGqvSNfyXltFLdM8ck0SOHVHyrOoIyyk8DjOa5/Tqho6sxTesOrV3XRWnJJ3w0cOyo2nYruCjnvNc31611S5dorWONIRu2wih5PHOMqvcBvPPuq16cmZNFXrJuZpAjY3YQsoI8BhiPbXIqmpHP3IL3XJWTtKTC/A0WW1ovR7TzRwpjalYKM8Bk8T4DjXU49CWdierS3WeVfSknGRn6KHcB5e81ySOQqQykgqQQQcEEbwQeRq7aM6UpAoS8iS5QfOPYkH7Q3H3DzqSVr3MtG6x5qtRywsdeUXVv/ANpZBwSEDuEYx+NYZp7a47N1awkHi8a7DDxyN+7zrVstNaOud0czW7n5sw7Oe4NnH73srPpHREkO9xlTwdd6n2/nWFI6vpzicbj1C+hZ0acWbZVs9F04vhEEZrbbDdccbPVbicnPpYyvDjv4GrfpK2kuZ3aKNmQHZUgbsLuGDw7zWCfS62Vp185aTbJWCEsdliM5Zhw2Rg8se01Rn1nv9IzpCszKZG2VjQmJBxO/G8gAE7yTurUfH02JuK7Qc7cSs3eR0Ty1mZK6Xo3QM0QkmaLbeNC0UeV7T4OBnO7299U+31DeV2udLSmIyEt1a4MjfiEHIDfuHKs69HvVnC6TKTjj6arnu2trP+uFTt+rfB4Y5JRczpnblQEjBzgEjieG/wAM86Hd0lORDYkd/HyUuF1TIN80gfJaEVno+LdFYo+PnTEuT44Oajekp7eGCGGO2gimlAkk2EUFEz2VzjILH+E99TmibQBmknBWKBTI5YY3LvA38d4+6uWaf0y13cyTvxdsgeqo3KvsAArmgkmkaZJTrkBZRbQ3ULQxgFytCrT0d6AW4uS8wBgt16yTIyDx2UPfk5OO5aqtdZ0bo74FYRwkYluPjpu8A+ih8gB7j31amlEMZkPBZ1FBvpQOCyvNaHjo+1x9UA/ctaOlNSra8iY2UXUXCDa6vayjjmBncD47t/Gq3r7rnJYCGK32OukHWyF0WTEfoxphgQNrDMeeNmsepnSMLpuruTFBPnMUi4iR/oNv2Y37m3A8Dg4qpC2sDBK4hw1w8fJbksNO+7LW71bdWdByWNjL167E1y4UKSCRGo54JxnLe8VX9fdJ9Ro2Yg9q4ZYF+r8pKfsqq/t1aZ7OdjtSK+4b3fIUDvLt2QPHOK470m60JczRxQNtQ2wYBxweRiDI4+juVR3hc86jpg+qqhK5pDWjK/NSBjYIt20ql0pSvolXSlKURKUpREpSlESlKURKUpREpSlESlKURfRW3Z2Ux+MiSQ7JztIrHBHA5A3YNW/ou1XjuHluJ0EkdvsBYz6LyvtFQ3eqhGYjn2RwzXapJoopY7ea9aOd9kJGgIVSfRXs9lcnGBuqrLUFrsDG4jxXVgBdxsoPVLXCO8geUqrq42L2D1WO4uB6jHJB5EleIBqM0r0YF8vo6RZU49U52ZF8N+5vbj2171q1enExubHs38GVkVQMXMZIyGXg7AYJB9JfECtnQukXnIEtrc2U/qtDMYie+OQKSg8G3D1jWcHOaMcIxN4t4g8bey9lgZL1ZNeaoek9Bz25xPDJH4spA9jcD7DWjXbJdI3Vv2Ju0p3bMmHB8M8areu+grU2XwtIhby9YFCp6EmTvwvAbsnI9U8a7gqmTOLBcEcCsyo2e6JuMG4XN66Pqncto6AtfzFYJlPV2hG3I2eEgUn4oe7PPBqudH1gkt6vWjaSJXmK+tsDIHjvIPsqG0rpV7mZ5pTl5DnyHJR3ADAFXNBmqcbt0MY14Kw63ayi/SNYLd0jtQxyW2zssVGWwMLvA35PGqxbXLRuroxVkIZSOIIOQa6p0XonwB9hFlZ5Stym7a6srhRjmMHOOeW51T9edSnsZdpAzW7n4tu7O/q37iOR5jxzS3LgpJY3lomJvdWqLXz4QFa2sDPdFR1pIJjVuGQBxzjO/HnuNQum9fdKQydXIywNgHYRI9wPD1iPLNVnV7WCWznWWE7xuZTwZeat+fI1ZNTYPht/Le3XyUBM8hPDO8onkNnPkgo0N4ZErrfPlAbiN/st+41g01ApNzCZYiO0JIUdSO5ur4DzqF1h0ZBNZrf2idSOs6qeHOVV8ZDIeSnI3eI3DfWrc6+XZuZJ4ppI9tshM5ULwVSpypwABwr1rBr3NdwLC6RRqG236tdnbbB7Tb8c810SLLh0jSCCSfFeuj3QIubxS/yUA62UnhhfRU+bfcGq73t6JZZJpTsxqGkc+rGgyfbsjHmRWDQWjvgejkQjE138ZJ3hPmL7se0tVN6UdN9TaLbKfjLo7cnhChOyv7cgJ8ox31kzjpNQ2nGgzctmii3MOM6lc21k0213dS3D7jKxIHJV4Kg8FUBfZUZmmaV9B3IszXbldku2z6u0ce7hWGlKIlKUoiUpSiJSlKIlKUoiUpSiJSlKIlKUoiUpQURd46ItEYs7ZedxM87fVT4tf/Tc+2qxrVpYzX88ysflTsMOQQhVIPkoNXTVHTSi0tZrYgqkKw4IzsugAkRt+4liWB5hga37k2c2+exhJPFo8xnz7P51hdLijlkEhsb8uAGSVNLJMxuDgoe06S4ZlAv7di4ABlhIBPiUJG/2n2VvLrdo3G6a7HhsfkMVjfVjRjf0Vyn1ZAf4s15GqOix+tnw2kH4CjpaN5xOLbqJrK5otqsU+vthHvht5pm5GUqi+3GSR7KqumtPXOkpVBUts7o4olJCjwUZOfE1eIdEaNj9G0aQ/wDiyMR7skfdUgun2Rdi3jigXujQA/69lc9OpIR1D6BHUdTP+47JQWpmpk1nMl1dSLbhc4j3O7gjBUgbgCD4nhwrLpTUKzuWL2s/wdmJJjkXs5+ic9keG/2Vr6U09GhJlk2n7s7TH8vbisegtIPcLJIVCRqQqcSWbcSvdgLvJ5ZUc6g/UJ3AvazqDmpBS0zbQk3K+W3RleQvtwXdup9ZJXQ49i1v3GqF5IpS80qmweKh2kz5g7INY76+gt1RrmeOESEhNsOS2zjaICKxwCQMnnWlb62aPeRI1vFLSMEUiOULk7htOwUAZwM+NTMq6mRt2Q5HvXvQYGmxcVrax6gQ2rqGv4lV1DASI+3jv2UB3eeK1tJ6xQw2XwGyLOrttTzMuxtnd2VXiF3Ab+Q55Jq7XtxBKR8LtI5ZUGwWYlThc7jgct/vrX6iw/4fF9o/lU36jTjV1j4FV3bOkud2AAVyWtzQ7RCeI3GeqDqZAN52QckY5/lXTuosP+HxfaP5U+D2H/D4vtN+VeDaFN/f5FQjZcwPBb93cQXvWzWtwJDGoLJsspVeWNrHceVce6X9EuLlbrJaKdQqj+raNVUw/VAwynmCeYNdXF9HHG0drbxwLJ6exvLeBNUXpXnVdHxIx7ck+2g57KI6s3ltOozzwe6oqWojdWfBzDhme9a5Y8RfE1C5FSlK+gVZKUpREpSlESlKURKUpREpSlESlKURKUpREpSlESlKURSug9aLmzJNrM8e1jaAwVbHDaUgq3E8RVptOmK5Hy0FtL3nYMTe+NlH3VQaVG+JknbaD4r0OI0XUYumCE+nZOPqXG79+M/jV7t5ke3SQxSwySdoRyMrEIeDNhRgtyHHGCcZxXJuizQiT3jPKAyW0Zm2SMhm2lSNWHMbbBiOezjnXU9J6TEMbXEnbO0FVT8+RgW7X0QASe/cOdYG0IIQ4QxMGJ3HkFZZIWtMjzkFq6d0ottFk75ZB8UncP61/o8cD5x8BvpNzpyaTc0jY7h2R91YL29eaRpJGLO5ySf9bhjcByAArBVmCjiiaABnzXz1TWyTOOdhyWzo3R7TyrFGO05wO4cyx8AAST3A10uC3jVVjQhIYVOWO7CrlpJm8Tvb3DuqF1S0X1MPWsPjJxhe9Yc8fAyEfZH0qiOlHWLqLdbSM/GXADzY+bFnKR+bsNs+Cr31BNeqnFO3sjN3stShh3MW9dqdFQ9ddZjfXTSgFY1GxCp+bGvog/SO9j4sagc18pX0AAaLBdq7aN6WbuJFSQQ3AUAAzIS+BuALoys2PpZNbn6Zpv1Oz903+bXPaVE6nicblo9Aug9w4roX6Zpv1Oz903+bT9M036nZ+6b/ADa57Sueiwf0HoF7jdzV/l6ZLgjs21mh79iRvueQj3iqfpnTc11KZbiQyOd2TgYA4KoGAqjuAArQpUjImR9gAeC5LidUpSlSLxKUpREpSlESlKURKUpREpSlESlKURKUpREpSlESlKURKUpRFaujnWNLS7+OOIZ0MUjcdkEqyyY57LqpPhmuvXtkjo0Mwyj7LAoRkHB2ZY24NkMfBgfaPzvmrjqn0kS2iiGZevtxwQnDx549U+/ZHPZIKnuHGs2to3SkSRGzx+WUrHCxY4XBVn0lqXOmTCPhEfrRglgPpx+kv3jxrxq/qy80oMqOkKHMrFSu4b9hSeLtwAHfnlVk0XrRZXABgukVvUnIgceGWOw3mrVJ3NwANqa4hCj5z3EZA8u2T7AKz3VNS0YXRHFzGirjZ0OPEHZckub1EWSebdFCpdwNw2RhUiXu2jsoPPwrgOm9LvdTyTynLysWPcO5R4AYA8AKuHSJrzHOotbUloVbbkkII61wCFwDvEagnGd5JzgbqoNaGzqUwR3f2nZlWZX4jYaBKUpWkoUpSlESlKURKUpREpSlESlKURKUpREpSlESlKURKUpREpSlESlKURKUpREpSlESlKURKUpREzX3NKURCa+UpREpSlESlKURKUpREpSlESlKURKUpREpSlESlKURKUpRF//Z"/>
          <p:cNvSpPr>
            <a:spLocks noChangeAspect="1" noChangeArrowheads="1"/>
          </p:cNvSpPr>
          <p:nvPr/>
        </p:nvSpPr>
        <p:spPr bwMode="auto">
          <a:xfrm>
            <a:off x="155575" y="-1393825"/>
            <a:ext cx="4533900" cy="2914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5638800" y="5638800"/>
            <a:ext cx="3429000" cy="685800"/>
          </a:xfrm>
          <a:prstGeom prst="rect">
            <a:avLst/>
          </a:prstGeom>
        </p:spPr>
        <p:txBody>
          <a:bodyPr vert="horz" lIns="118872" tIns="0" rIns="45720" bIns="0" rtlCol="0" anchor="b">
            <a:normAutofit/>
          </a:bodyPr>
          <a:lstStyle>
            <a:lvl1pPr marL="0" indent="0" algn="l" rtl="0" eaLnBrk="1" latinLnBrk="0" hangingPunct="1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None/>
              <a:defRPr kumimoji="0" sz="2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None/>
              <a:defRPr kumimoji="0"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None/>
              <a:defRPr kumimoji="0"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/>
              <a:buNone/>
              <a:defRPr kumimoji="0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 3"/>
              <a:buNone/>
              <a:defRPr kumimoji="0" lang="en-US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Wingdings 2"/>
              <a:buNone/>
              <a:defRPr kumimoji="0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Wingdings 2"/>
              <a:buNone/>
              <a:defRPr kumimoji="0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None/>
              <a:defRPr kumimoji="0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 pitchFamily="18" charset="2"/>
              <a:buNone/>
              <a:defRPr kumimoji="0" sz="18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r"/>
            <a:endParaRPr lang="en-US" sz="1200" dirty="0">
              <a:solidFill>
                <a:srgbClr val="00B050"/>
              </a:solidFill>
              <a:latin typeface="Book Antiqua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Statistics on Mental Health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200" dirty="0">
                <a:latin typeface="Book Antiqua" panose="02040602050305030304" pitchFamily="18" charset="0"/>
              </a:rPr>
              <a:t>USA</a:t>
            </a:r>
          </a:p>
          <a:p>
            <a:pPr lvl="1"/>
            <a:r>
              <a:rPr lang="en-US" sz="1800" dirty="0">
                <a:latin typeface="Book Antiqua" panose="02040602050305030304" pitchFamily="18" charset="0"/>
              </a:rPr>
              <a:t>1 in 4 adults experience mental health problems in a given year (75 million people)</a:t>
            </a:r>
          </a:p>
          <a:p>
            <a:pPr lvl="1"/>
            <a:r>
              <a:rPr lang="en-US" sz="1800" dirty="0">
                <a:latin typeface="Book Antiqua" panose="02040602050305030304" pitchFamily="18" charset="0"/>
              </a:rPr>
              <a:t>1 in 17 adults live with a serious condition like schizophrenia, major depressive disorders, bi-polar disorders and more</a:t>
            </a:r>
          </a:p>
          <a:p>
            <a:pPr lvl="1"/>
            <a:r>
              <a:rPr lang="en-US" sz="1800" dirty="0" err="1">
                <a:latin typeface="Book Antiqua" panose="02040602050305030304" pitchFamily="18" charset="0"/>
              </a:rPr>
              <a:t>Upto</a:t>
            </a:r>
            <a:r>
              <a:rPr lang="en-US" sz="1800" dirty="0">
                <a:latin typeface="Book Antiqua" panose="02040602050305030304" pitchFamily="18" charset="0"/>
              </a:rPr>
              <a:t> 30% of college students experience mood problems at some point</a:t>
            </a:r>
          </a:p>
          <a:p>
            <a:endParaRPr lang="en-US" sz="2200" dirty="0">
              <a:latin typeface="Book Antiqua" panose="02040602050305030304" pitchFamily="18" charset="0"/>
            </a:endParaRPr>
          </a:p>
          <a:p>
            <a:r>
              <a:rPr lang="en-US" sz="2200" dirty="0">
                <a:latin typeface="Book Antiqua" panose="02040602050305030304" pitchFamily="18" charset="0"/>
              </a:rPr>
              <a:t>Asia</a:t>
            </a:r>
          </a:p>
          <a:p>
            <a:pPr lvl="1"/>
            <a:r>
              <a:rPr lang="en-US" sz="1800" dirty="0">
                <a:latin typeface="Book Antiqua" panose="02040602050305030304" pitchFamily="18" charset="0"/>
              </a:rPr>
              <a:t>Statistics are much higher for adults for Stress and Anxiety</a:t>
            </a:r>
          </a:p>
          <a:p>
            <a:pPr lvl="1"/>
            <a:r>
              <a:rPr lang="en-US" sz="1800" dirty="0" err="1">
                <a:latin typeface="Book Antiqua" panose="02040602050305030304" pitchFamily="18" charset="0"/>
              </a:rPr>
              <a:t>Upto</a:t>
            </a:r>
            <a:r>
              <a:rPr lang="en-US" sz="1800" dirty="0">
                <a:latin typeface="Book Antiqua" panose="02040602050305030304" pitchFamily="18" charset="0"/>
              </a:rPr>
              <a:t> 11% of South Korean youth are reported to be addicted to the Internet</a:t>
            </a:r>
          </a:p>
          <a:p>
            <a:endParaRPr lang="en-US" sz="2200" dirty="0">
              <a:latin typeface="Book Antiqua" panose="02040602050305030304" pitchFamily="18" charset="0"/>
            </a:endParaRPr>
          </a:p>
          <a:p>
            <a:r>
              <a:rPr lang="en-US" sz="2200" dirty="0">
                <a:latin typeface="Book Antiqua" panose="02040602050305030304" pitchFamily="18" charset="0"/>
              </a:rPr>
              <a:t>Consequences</a:t>
            </a:r>
          </a:p>
          <a:p>
            <a:pPr lvl="1"/>
            <a:r>
              <a:rPr lang="en-US" sz="1800" dirty="0">
                <a:latin typeface="Book Antiqua" panose="02040602050305030304" pitchFamily="18" charset="0"/>
              </a:rPr>
              <a:t>Suicidal Tendencies, Poor productivity, Economic losses, High medical costs, Unhappy families and more</a:t>
            </a:r>
          </a:p>
        </p:txBody>
      </p:sp>
    </p:spTree>
    <p:extLst>
      <p:ext uri="{BB962C8B-B14F-4D97-AF65-F5344CB8AC3E}">
        <p14:creationId xmlns:p14="http://schemas.microsoft.com/office/powerpoint/2010/main" val="39834054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Statistics on Internet Usage</a:t>
            </a:r>
          </a:p>
        </p:txBody>
      </p:sp>
      <p:pic>
        <p:nvPicPr>
          <p:cNvPr id="2050" name="Picture 2" descr="https://digitalinasia.files.wordpress.com/2015/01/internet-use-regional-n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08176"/>
            <a:ext cx="9144000" cy="5443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67735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Statistics on Mobile Web</a:t>
            </a:r>
          </a:p>
        </p:txBody>
      </p:sp>
      <p:pic>
        <p:nvPicPr>
          <p:cNvPr id="3074" name="Picture 2" descr="http://was-sg.wascdn.net/wp-content/uploads/2015/03/Slide04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408176"/>
            <a:ext cx="9143999" cy="5449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22031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Presentation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458200" cy="4625609"/>
          </a:xfrm>
        </p:spPr>
        <p:txBody>
          <a:bodyPr>
            <a:norm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Book Antiqua" panose="02040602050305030304" pitchFamily="18" charset="0"/>
              </a:rPr>
              <a:t>Big-data clues on Mental Health and Algorithms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sz="2000" dirty="0">
                <a:latin typeface="Book Antiqua" panose="02040602050305030304" pitchFamily="18" charset="0"/>
              </a:rPr>
              <a:t>Methodology for extracting real and big-Internet data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sz="2000" dirty="0">
                <a:latin typeface="Book Antiqua" panose="02040602050305030304" pitchFamily="18" charset="0"/>
              </a:rPr>
              <a:t>Continuous, Unobtrusive and Privacy Preserving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sz="2000" dirty="0">
                <a:latin typeface="Book Antiqua" panose="02040602050305030304" pitchFamily="18" charset="0"/>
              </a:rPr>
              <a:t>Novel features to study mood disorders</a:t>
            </a:r>
          </a:p>
          <a:p>
            <a:pPr lvl="1">
              <a:spcBef>
                <a:spcPts val="0"/>
              </a:spcBef>
            </a:pPr>
            <a:r>
              <a:rPr lang="en-US" sz="2000" dirty="0">
                <a:latin typeface="Book Antiqua" panose="02040602050305030304" pitchFamily="18" charset="0"/>
              </a:rPr>
              <a:t>Learning algorithms to predict mood disorders from passive Internet usage monitoring</a:t>
            </a:r>
          </a:p>
          <a:p>
            <a:pPr lvl="1"/>
            <a:endParaRPr lang="en-US" sz="2000" dirty="0">
              <a:latin typeface="Book Antiqua" panose="02040602050305030304" pitchFamily="18" charset="0"/>
            </a:endParaRPr>
          </a:p>
          <a:p>
            <a:r>
              <a:rPr lang="en-US" sz="2000" b="1" dirty="0">
                <a:solidFill>
                  <a:srgbClr val="FF0000"/>
                </a:solidFill>
                <a:latin typeface="Book Antiqua" panose="02040602050305030304" pitchFamily="18" charset="0"/>
              </a:rPr>
              <a:t>App development and Commercialization</a:t>
            </a:r>
            <a:endParaRPr lang="en-US" sz="2000" dirty="0">
              <a:latin typeface="Book Antiqua" panose="02040602050305030304" pitchFamily="18" charset="0"/>
            </a:endParaRPr>
          </a:p>
          <a:p>
            <a:pPr marL="704088" lvl="2" indent="-320040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80000"/>
              <a:buFont typeface="Wingdings 2"/>
              <a:buChar char=""/>
            </a:pPr>
            <a:r>
              <a:rPr lang="en-US" sz="2000" dirty="0">
                <a:latin typeface="Book Antiqua" panose="02040602050305030304" pitchFamily="18" charset="0"/>
              </a:rPr>
              <a:t>Real challenges faced by the mental health community</a:t>
            </a:r>
          </a:p>
          <a:p>
            <a:pPr marL="704088" lvl="2" indent="-320040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80000"/>
              <a:buFont typeface="Wingdings 2"/>
              <a:buChar char=""/>
            </a:pPr>
            <a:r>
              <a:rPr lang="en-US" sz="2000" dirty="0">
                <a:latin typeface="Book Antiqua" panose="02040602050305030304" pitchFamily="18" charset="0"/>
              </a:rPr>
              <a:t>Overview of app </a:t>
            </a:r>
          </a:p>
          <a:p>
            <a:pPr marL="704088" lvl="2" indent="-320040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</a:pPr>
            <a:r>
              <a:rPr lang="en-US" sz="2000" dirty="0">
                <a:latin typeface="Book Antiqua" panose="02040602050305030304" pitchFamily="18" charset="0"/>
              </a:rPr>
              <a:t>Future work</a:t>
            </a:r>
          </a:p>
          <a:p>
            <a:pPr marL="704088" lvl="2" indent="-320040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</a:pPr>
            <a:endParaRPr lang="en-US" sz="2000" dirty="0"/>
          </a:p>
          <a:p>
            <a:pPr marL="438912" lvl="1" indent="-320040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</a:pPr>
            <a:r>
              <a:rPr lang="en-US" sz="2000" b="1" dirty="0">
                <a:solidFill>
                  <a:srgbClr val="FF0000"/>
                </a:solidFill>
              </a:rPr>
              <a:t>Wearables and HealthCare</a:t>
            </a:r>
          </a:p>
          <a:p>
            <a:pPr marL="704088" lvl="2" indent="-320040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</a:pPr>
            <a:endParaRPr lang="en-US" sz="2200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31394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Part 1 – Big-data Clues and Algorithms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382000" cy="4625609"/>
          </a:xfrm>
        </p:spPr>
        <p:txBody>
          <a:bodyPr>
            <a:noAutofit/>
          </a:bodyPr>
          <a:lstStyle/>
          <a:p>
            <a:pPr algn="just"/>
            <a:endParaRPr lang="en-US" sz="2100" dirty="0">
              <a:latin typeface="Book Antiqua" panose="02040602050305030304" pitchFamily="18" charset="0"/>
            </a:endParaRPr>
          </a:p>
        </p:txBody>
      </p:sp>
      <p:pic>
        <p:nvPicPr>
          <p:cNvPr id="1026" name="Picture 2" descr="http://www.odmguide.com/wp-content/uploads/2013/06/Missing-Dat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6101" y="4561253"/>
            <a:ext cx="2941699" cy="1959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s-media-cache-ak0.pinimg.com/236x/58/21/4d/58214d8073f1c3dd585c7c20f74c6a8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490602"/>
            <a:ext cx="2247900" cy="1628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04604" y="1775191"/>
            <a:ext cx="2934196" cy="2786062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>
          <a:xfrm flipH="1">
            <a:off x="1600200" y="3352800"/>
            <a:ext cx="1447800" cy="99060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5486400" y="3352800"/>
            <a:ext cx="1600200" cy="99060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2514600" y="5540958"/>
            <a:ext cx="3429000" cy="0"/>
          </a:xfrm>
          <a:prstGeom prst="straightConnector1">
            <a:avLst/>
          </a:prstGeom>
          <a:ln w="50800">
            <a:solidFill>
              <a:schemeClr val="accent3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2514600" y="5693358"/>
            <a:ext cx="3429000" cy="0"/>
          </a:xfrm>
          <a:prstGeom prst="straightConnector1">
            <a:avLst/>
          </a:prstGeom>
          <a:ln w="50800">
            <a:solidFill>
              <a:schemeClr val="accent3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8874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State of the Art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458200" cy="4625609"/>
          </a:xfrm>
        </p:spPr>
        <p:txBody>
          <a:bodyPr>
            <a:noAutofit/>
          </a:bodyPr>
          <a:lstStyle/>
          <a:p>
            <a:pPr algn="just"/>
            <a:r>
              <a:rPr lang="en-US" sz="2100" dirty="0">
                <a:latin typeface="Book Antiqua" panose="02040602050305030304" pitchFamily="18" charset="0"/>
              </a:rPr>
              <a:t>Internet data collected via surveys – self reported usage</a:t>
            </a:r>
          </a:p>
          <a:p>
            <a:pPr lvl="1" algn="just"/>
            <a:r>
              <a:rPr lang="en-US" sz="2100" dirty="0">
                <a:latin typeface="Book Antiqua" panose="02040602050305030304" pitchFamily="18" charset="0"/>
              </a:rPr>
              <a:t>How many time did you check email last week</a:t>
            </a:r>
          </a:p>
          <a:p>
            <a:pPr lvl="1" algn="just"/>
            <a:r>
              <a:rPr lang="en-US" sz="2100" dirty="0">
                <a:latin typeface="Book Antiqua" panose="02040602050305030304" pitchFamily="18" charset="0"/>
              </a:rPr>
              <a:t>How many times did you chat last week</a:t>
            </a:r>
          </a:p>
          <a:p>
            <a:pPr lvl="1" algn="just"/>
            <a:r>
              <a:rPr lang="en-US" sz="2100" dirty="0">
                <a:latin typeface="Book Antiqua" panose="02040602050305030304" pitchFamily="18" charset="0"/>
              </a:rPr>
              <a:t>How many hours did you use </a:t>
            </a:r>
            <a:r>
              <a:rPr lang="en-US" sz="2100" dirty="0" err="1">
                <a:latin typeface="Book Antiqua" panose="02040602050305030304" pitchFamily="18" charset="0"/>
              </a:rPr>
              <a:t>facebook</a:t>
            </a:r>
            <a:r>
              <a:rPr lang="en-US" sz="2100" dirty="0">
                <a:latin typeface="Book Antiqua" panose="02040602050305030304" pitchFamily="18" charset="0"/>
              </a:rPr>
              <a:t> last month</a:t>
            </a:r>
          </a:p>
          <a:p>
            <a:pPr lvl="1" algn="just"/>
            <a:r>
              <a:rPr lang="en-US" sz="2100" dirty="0">
                <a:latin typeface="Book Antiqua" panose="02040602050305030304" pitchFamily="18" charset="0"/>
              </a:rPr>
              <a:t>…</a:t>
            </a:r>
          </a:p>
          <a:p>
            <a:pPr algn="just"/>
            <a:r>
              <a:rPr lang="en-US" sz="2100" dirty="0">
                <a:latin typeface="Book Antiqua" panose="02040602050305030304" pitchFamily="18" charset="0"/>
              </a:rPr>
              <a:t>But as we know</a:t>
            </a:r>
          </a:p>
          <a:p>
            <a:pPr lvl="1" algn="just"/>
            <a:r>
              <a:rPr lang="en-US" sz="2100" dirty="0">
                <a:latin typeface="Book Antiqua" panose="02040602050305030304" pitchFamily="18" charset="0"/>
              </a:rPr>
              <a:t>Internet data is high dimensional, large volume and multi modal</a:t>
            </a:r>
          </a:p>
          <a:p>
            <a:pPr lvl="1" algn="just"/>
            <a:r>
              <a:rPr lang="en-US" sz="2100" dirty="0">
                <a:latin typeface="Book Antiqua" panose="02040602050305030304" pitchFamily="18" charset="0"/>
              </a:rPr>
              <a:t>Hence quantity, dimensionality and granularity of data collected via surveys is very limited</a:t>
            </a:r>
          </a:p>
          <a:p>
            <a:pPr lvl="1" algn="just"/>
            <a:r>
              <a:rPr lang="en-US" sz="2100" dirty="0">
                <a:latin typeface="Book Antiqua" panose="02040602050305030304" pitchFamily="18" charset="0"/>
              </a:rPr>
              <a:t>Conclusions are naturally generalized and may have limited practical applicability</a:t>
            </a:r>
          </a:p>
        </p:txBody>
      </p:sp>
      <p:pic>
        <p:nvPicPr>
          <p:cNvPr id="1026" name="Picture 2" descr="http://cdn.content.compendiumblog.com/uploads/user/b8bbc9ab-67b1-4a8e-ac5c-5811daa967bd/e8aea8b9-a088-4126-9569-2bd7f1f30889/Image/d5835b640ca6ec18eab05da14a48bf9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2286000"/>
            <a:ext cx="1480185" cy="120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7748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Advancing State of the Art ???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382000" cy="4625609"/>
          </a:xfrm>
        </p:spPr>
        <p:txBody>
          <a:bodyPr>
            <a:noAutofit/>
          </a:bodyPr>
          <a:lstStyle/>
          <a:p>
            <a:pPr marL="118872" indent="0" algn="just">
              <a:buNone/>
            </a:pPr>
            <a:endParaRPr lang="en-US" sz="2100" dirty="0">
              <a:latin typeface="Book Antiqua" panose="02040602050305030304" pitchFamily="18" charset="0"/>
            </a:endParaRPr>
          </a:p>
          <a:p>
            <a:pPr marL="118872" indent="0" algn="just">
              <a:buNone/>
            </a:pPr>
            <a:endParaRPr lang="en-US" sz="2100" dirty="0">
              <a:latin typeface="Book Antiqua" panose="02040602050305030304" pitchFamily="18" charset="0"/>
            </a:endParaRPr>
          </a:p>
          <a:p>
            <a:pPr marL="118872" indent="0" algn="just">
              <a:buNone/>
            </a:pPr>
            <a:endParaRPr lang="en-US" sz="2100" dirty="0">
              <a:latin typeface="Book Antiqua" panose="02040602050305030304" pitchFamily="18" charset="0"/>
            </a:endParaRPr>
          </a:p>
          <a:p>
            <a:pPr marL="118872" indent="0" algn="r">
              <a:buNone/>
            </a:pPr>
            <a:endParaRPr lang="en-US" sz="2100" dirty="0">
              <a:latin typeface="Book Antiqua" panose="02040602050305030304" pitchFamily="18" charset="0"/>
            </a:endParaRPr>
          </a:p>
          <a:p>
            <a:pPr marL="118872" indent="0" algn="r">
              <a:buNone/>
            </a:pPr>
            <a:endParaRPr lang="en-US" sz="2100" dirty="0">
              <a:latin typeface="Book Antiqua" panose="02040602050305030304" pitchFamily="18" charset="0"/>
            </a:endParaRPr>
          </a:p>
          <a:p>
            <a:pPr marL="118872" indent="0" algn="r">
              <a:buNone/>
            </a:pPr>
            <a:endParaRPr lang="en-US" sz="2100" dirty="0">
              <a:latin typeface="Book Antiqua" panose="02040602050305030304" pitchFamily="18" charset="0"/>
            </a:endParaRPr>
          </a:p>
          <a:p>
            <a:pPr marL="118872" indent="0" algn="r">
              <a:buNone/>
            </a:pPr>
            <a:endParaRPr lang="en-US" sz="2100" dirty="0">
              <a:latin typeface="Book Antiqua" panose="02040602050305030304" pitchFamily="18" charset="0"/>
            </a:endParaRPr>
          </a:p>
          <a:p>
            <a:pPr marL="118872" indent="0" algn="r">
              <a:buNone/>
            </a:pPr>
            <a:endParaRPr lang="en-US" sz="2100" dirty="0">
              <a:latin typeface="Book Antiqua" panose="02040602050305030304" pitchFamily="18" charset="0"/>
            </a:endParaRPr>
          </a:p>
          <a:p>
            <a:pPr marL="118872" indent="0" algn="r">
              <a:buNone/>
            </a:pPr>
            <a:endParaRPr lang="en-US" sz="2100" dirty="0">
              <a:latin typeface="Book Antiqua" panose="02040602050305030304" pitchFamily="18" charset="0"/>
            </a:endParaRPr>
          </a:p>
          <a:p>
            <a:pPr marL="118872" indent="0" algn="r">
              <a:buNone/>
            </a:pPr>
            <a:endParaRPr lang="en-US" sz="2100" dirty="0">
              <a:latin typeface="Book Antiqua" panose="02040602050305030304" pitchFamily="18" charset="0"/>
            </a:endParaRPr>
          </a:p>
          <a:p>
            <a:pPr marL="118872" indent="0" algn="r">
              <a:buNone/>
            </a:pPr>
            <a:endParaRPr lang="en-US" sz="2100" dirty="0">
              <a:latin typeface="Book Antiqua" panose="02040602050305030304" pitchFamily="18" charset="0"/>
            </a:endParaRPr>
          </a:p>
          <a:p>
            <a:pPr marL="118872" indent="0" algn="r">
              <a:buNone/>
            </a:pPr>
            <a:endParaRPr lang="en-US" sz="2100" dirty="0">
              <a:latin typeface="Book Antiqua" panose="02040602050305030304" pitchFamily="18" charset="0"/>
            </a:endParaRPr>
          </a:p>
          <a:p>
            <a:pPr marL="118872" indent="0" algn="r">
              <a:buNone/>
            </a:pPr>
            <a:endParaRPr lang="en-US" sz="2100" dirty="0">
              <a:latin typeface="Book Antiqua" panose="02040602050305030304" pitchFamily="18" charset="0"/>
            </a:endParaRPr>
          </a:p>
          <a:p>
            <a:pPr marL="118872" indent="0" algn="r">
              <a:buNone/>
            </a:pPr>
            <a:r>
              <a:rPr lang="en-US" sz="2100" dirty="0">
                <a:latin typeface="Book Antiqua" panose="02040602050305030304" pitchFamily="18" charset="0"/>
              </a:rPr>
              <a:t>                                                         </a:t>
            </a:r>
            <a:r>
              <a:rPr lang="en-US" sz="2100" b="1" dirty="0">
                <a:solidFill>
                  <a:srgbClr val="FF0000"/>
                </a:solidFill>
                <a:latin typeface="Book Antiqua" panose="02040602050305030304" pitchFamily="18" charset="0"/>
              </a:rPr>
              <a:t>Continuous, Unobtrusive and Privacy Preserving Collection</a:t>
            </a:r>
          </a:p>
        </p:txBody>
      </p:sp>
      <p:pic>
        <p:nvPicPr>
          <p:cNvPr id="1026" name="Picture 2" descr="http://www.odmguide.com/wp-content/uploads/2013/06/Missing-Dat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0300" y="4141583"/>
            <a:ext cx="2362200" cy="1573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s-media-cache-ak0.pinimg.com/236x/58/21/4d/58214d8073f1c3dd585c7c20f74c6a8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987108"/>
            <a:ext cx="2247900" cy="1628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04604" y="1495099"/>
            <a:ext cx="2934196" cy="2786062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>
          <a:xfrm flipH="1">
            <a:off x="1905000" y="3072708"/>
            <a:ext cx="1143000" cy="81915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5486400" y="3072708"/>
            <a:ext cx="1143000" cy="87630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2514600" y="4825308"/>
            <a:ext cx="3429000" cy="0"/>
          </a:xfrm>
          <a:prstGeom prst="straightConnector1">
            <a:avLst/>
          </a:prstGeom>
          <a:ln w="50800">
            <a:solidFill>
              <a:schemeClr val="accent3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2514600" y="4977708"/>
            <a:ext cx="3429000" cy="0"/>
          </a:xfrm>
          <a:prstGeom prst="straightConnector1">
            <a:avLst/>
          </a:prstGeom>
          <a:ln w="50800">
            <a:solidFill>
              <a:schemeClr val="accent3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74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NetFlow</a:t>
            </a:r>
            <a:r>
              <a:rPr lang="en-US" dirty="0"/>
              <a:t> – Developed by Cisco</a:t>
            </a:r>
          </a:p>
        </p:txBody>
      </p:sp>
      <p:pic>
        <p:nvPicPr>
          <p:cNvPr id="1026" name="Picture 2" descr="https://upload.wikimedia.org/wikipedia/commons/9/9e/NetFlow_Architecture_201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905000"/>
            <a:ext cx="7438970" cy="434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77800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NetFlow</a:t>
            </a:r>
            <a:r>
              <a:rPr lang="en-US" dirty="0"/>
              <a:t>…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905000"/>
            <a:ext cx="7125452" cy="1559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81584" y="3962400"/>
            <a:ext cx="8382000" cy="1905000"/>
          </a:xfrm>
        </p:spPr>
        <p:txBody>
          <a:bodyPr>
            <a:noAutofit/>
          </a:bodyPr>
          <a:lstStyle/>
          <a:p>
            <a:pPr algn="just">
              <a:spcBef>
                <a:spcPts val="600"/>
              </a:spcBef>
            </a:pPr>
            <a:r>
              <a:rPr lang="en-US" sz="2100" dirty="0">
                <a:latin typeface="Book Antiqua" panose="02040602050305030304" pitchFamily="18" charset="0"/>
              </a:rPr>
              <a:t>Detect network anomalies</a:t>
            </a:r>
          </a:p>
          <a:p>
            <a:pPr algn="just">
              <a:spcBef>
                <a:spcPts val="600"/>
              </a:spcBef>
            </a:pPr>
            <a:r>
              <a:rPr lang="en-US" sz="2100" dirty="0">
                <a:latin typeface="Book Antiqua" panose="02040602050305030304" pitchFamily="18" charset="0"/>
              </a:rPr>
              <a:t>Scanning for suspicious port activity</a:t>
            </a:r>
          </a:p>
          <a:p>
            <a:pPr algn="just">
              <a:spcBef>
                <a:spcPts val="600"/>
              </a:spcBef>
            </a:pPr>
            <a:r>
              <a:rPr lang="en-US" sz="2100" dirty="0">
                <a:latin typeface="Book Antiqua" panose="02040602050305030304" pitchFamily="18" charset="0"/>
              </a:rPr>
              <a:t>Efficient troubleshooting</a:t>
            </a:r>
          </a:p>
          <a:p>
            <a:pPr algn="just">
              <a:spcBef>
                <a:spcPts val="600"/>
              </a:spcBef>
            </a:pPr>
            <a:r>
              <a:rPr lang="en-US" sz="2100" dirty="0">
                <a:latin typeface="Book Antiqua" panose="02040602050305030304" pitchFamily="18" charset="0"/>
              </a:rPr>
              <a:t>Resources deployment</a:t>
            </a:r>
          </a:p>
          <a:p>
            <a:pPr algn="just">
              <a:spcBef>
                <a:spcPts val="600"/>
              </a:spcBef>
            </a:pPr>
            <a:r>
              <a:rPr lang="en-US" sz="2100" dirty="0">
                <a:latin typeface="Book Antiqua" panose="02040602050305030304" pitchFamily="18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6606839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First of All - Internet Data Collection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76400"/>
            <a:ext cx="8382000" cy="4952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98965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Our Internet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752600"/>
            <a:ext cx="8686800" cy="4625609"/>
          </a:xfrm>
        </p:spPr>
        <p:txBody>
          <a:bodyPr>
            <a:noAutofit/>
          </a:bodyPr>
          <a:lstStyle/>
          <a:p>
            <a:pPr marL="118872" indent="0" algn="just">
              <a:buNone/>
            </a:pPr>
            <a:r>
              <a:rPr lang="en-US" sz="2200" dirty="0"/>
              <a:t>For each subject, we now have</a:t>
            </a:r>
          </a:p>
          <a:p>
            <a:pPr algn="just"/>
            <a:endParaRPr lang="en-US" sz="1600" dirty="0"/>
          </a:p>
          <a:p>
            <a:pPr algn="just"/>
            <a:endParaRPr lang="en-US" sz="1600" dirty="0">
              <a:latin typeface="Book Antiqua" panose="02040602050305030304" pitchFamily="18" charset="0"/>
            </a:endParaRPr>
          </a:p>
          <a:p>
            <a:pPr algn="just"/>
            <a:endParaRPr lang="en-US" sz="1600" dirty="0">
              <a:latin typeface="Book Antiqua" panose="02040602050305030304" pitchFamily="18" charset="0"/>
            </a:endParaRPr>
          </a:p>
          <a:p>
            <a:pPr algn="just"/>
            <a:endParaRPr lang="en-US" sz="1600" dirty="0">
              <a:latin typeface="Book Antiqua" panose="02040602050305030304" pitchFamily="18" charset="0"/>
            </a:endParaRPr>
          </a:p>
          <a:p>
            <a:pPr algn="just"/>
            <a:endParaRPr lang="en-US" sz="1600" dirty="0">
              <a:latin typeface="Book Antiqua" panose="02040602050305030304" pitchFamily="18" charset="0"/>
            </a:endParaRPr>
          </a:p>
          <a:p>
            <a:pPr algn="just"/>
            <a:endParaRPr lang="en-US" sz="1600" dirty="0">
              <a:latin typeface="Book Antiqua" panose="02040602050305030304" pitchFamily="18" charset="0"/>
            </a:endParaRPr>
          </a:p>
          <a:p>
            <a:pPr algn="just"/>
            <a:endParaRPr lang="en-US" sz="1600" dirty="0">
              <a:latin typeface="Book Antiqua" panose="02040602050305030304" pitchFamily="18" charset="0"/>
            </a:endParaRPr>
          </a:p>
          <a:p>
            <a:pPr algn="just"/>
            <a:endParaRPr lang="en-US" sz="1600" dirty="0">
              <a:latin typeface="Book Antiqua" panose="02040602050305030304" pitchFamily="18" charset="0"/>
            </a:endParaRPr>
          </a:p>
          <a:p>
            <a:pPr algn="just"/>
            <a:endParaRPr lang="en-US" sz="1600" dirty="0">
              <a:latin typeface="Book Antiqua" panose="02040602050305030304" pitchFamily="18" charset="0"/>
            </a:endParaRPr>
          </a:p>
          <a:p>
            <a:pPr algn="just"/>
            <a:endParaRPr lang="en-US" sz="1600" dirty="0">
              <a:latin typeface="Book Antiqua" panose="02040602050305030304" pitchFamily="18" charset="0"/>
            </a:endParaRPr>
          </a:p>
          <a:p>
            <a:pPr algn="just"/>
            <a:endParaRPr lang="en-US" sz="1600" dirty="0"/>
          </a:p>
          <a:p>
            <a:pPr marL="118872" indent="0" algn="just">
              <a:buNone/>
            </a:pPr>
            <a:endParaRPr lang="en-US" sz="1600" dirty="0">
              <a:latin typeface="Book Antiqua" panose="02040602050305030304" pitchFamily="18" charset="0"/>
            </a:endParaRPr>
          </a:p>
          <a:p>
            <a:pPr marL="118872" indent="0" algn="just">
              <a:buNone/>
            </a:pPr>
            <a:endParaRPr lang="en-US" sz="1600" dirty="0"/>
          </a:p>
          <a:p>
            <a:pPr marL="118872" indent="0" algn="just">
              <a:buNone/>
            </a:pPr>
            <a:endParaRPr lang="en-US" sz="2200" dirty="0">
              <a:latin typeface="Book Antiqua" panose="02040602050305030304" pitchFamily="18" charset="0"/>
            </a:endParaRPr>
          </a:p>
          <a:p>
            <a:pPr marL="118872" indent="0" algn="just">
              <a:buNone/>
            </a:pPr>
            <a:r>
              <a:rPr lang="en-US" sz="2200" dirty="0">
                <a:latin typeface="Book Antiqua" panose="02040602050305030304" pitchFamily="18" charset="0"/>
              </a:rPr>
              <a:t>But, Internet usage of a student over weeks runs into millions of records – GB size</a:t>
            </a:r>
          </a:p>
        </p:txBody>
      </p:sp>
      <p:graphicFrame>
        <p:nvGraphicFramePr>
          <p:cNvPr id="6" name="Table 5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767869413"/>
              </p:ext>
            </p:extLst>
          </p:nvPr>
        </p:nvGraphicFramePr>
        <p:xfrm>
          <a:off x="152400" y="2381743"/>
          <a:ext cx="8839201" cy="3028457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9304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73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817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044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3044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165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5484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2867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2867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739695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Start Time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End Time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err="1">
                          <a:solidFill>
                            <a:schemeClr val="tx1"/>
                          </a:solidFill>
                        </a:rPr>
                        <a:t>Dest-ip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Protocol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err="1">
                          <a:solidFill>
                            <a:schemeClr val="tx1"/>
                          </a:solidFill>
                        </a:rPr>
                        <a:t>Src</a:t>
                      </a:r>
                      <a:r>
                        <a:rPr lang="en-US" sz="1300" b="1" baseline="0" dirty="0">
                          <a:solidFill>
                            <a:schemeClr val="tx1"/>
                          </a:solidFill>
                        </a:rPr>
                        <a:t> Port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err="1">
                          <a:solidFill>
                            <a:schemeClr val="tx1"/>
                          </a:solidFill>
                        </a:rPr>
                        <a:t>Dest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 Port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Octets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Packets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Duration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6093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rgbClr val="002060"/>
                          </a:solidFill>
                        </a:rPr>
                        <a:t>10/1/12 13:12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solidFill>
                            <a:srgbClr val="002060"/>
                          </a:solidFill>
                        </a:rPr>
                        <a:t>10/1/12 15:12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rgbClr val="002060"/>
                          </a:solidFill>
                        </a:rPr>
                        <a:t>164.33.22.3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rgbClr val="002060"/>
                          </a:solidFill>
                        </a:rPr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rgbClr val="002060"/>
                          </a:solidFill>
                        </a:rPr>
                        <a:t>65045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rgbClr val="002060"/>
                          </a:solidFill>
                        </a:rPr>
                        <a:t>80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rgbClr val="002060"/>
                          </a:solidFill>
                        </a:rPr>
                        <a:t>200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rgbClr val="002060"/>
                          </a:solidFill>
                        </a:rPr>
                        <a:t>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rgbClr val="002060"/>
                          </a:solidFill>
                        </a:rPr>
                        <a:t>50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422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solidFill>
                            <a:srgbClr val="002060"/>
                          </a:solidFill>
                        </a:rPr>
                        <a:t>10/2/12 1:12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solidFill>
                            <a:srgbClr val="002060"/>
                          </a:solidFill>
                        </a:rPr>
                        <a:t>10/1/12 1:44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rgbClr val="002060"/>
                          </a:solidFill>
                        </a:rPr>
                        <a:t>87.34.33.2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rgbClr val="002060"/>
                          </a:solidFill>
                        </a:rPr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rgbClr val="002060"/>
                          </a:solidFill>
                        </a:rPr>
                        <a:t>65053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rgbClr val="002060"/>
                          </a:solidFill>
                        </a:rPr>
                        <a:t>80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rgbClr val="002060"/>
                          </a:solidFill>
                        </a:rPr>
                        <a:t>323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rgbClr val="002060"/>
                          </a:solidFill>
                        </a:rPr>
                        <a:t>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rgbClr val="002060"/>
                          </a:solidFill>
                        </a:rPr>
                        <a:t>98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422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solidFill>
                            <a:srgbClr val="002060"/>
                          </a:solidFill>
                        </a:rPr>
                        <a:t>10/2/12 16:12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solidFill>
                            <a:srgbClr val="002060"/>
                          </a:solidFill>
                        </a:rPr>
                        <a:t>10/2/12 17:11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rgbClr val="002060"/>
                          </a:solidFill>
                        </a:rPr>
                        <a:t>123.44.3.22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rgbClr val="002060"/>
                          </a:solidFill>
                        </a:rPr>
                        <a:t>17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rgbClr val="002060"/>
                          </a:solidFill>
                        </a:rPr>
                        <a:t>65082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rgbClr val="002060"/>
                          </a:solidFill>
                        </a:rPr>
                        <a:t>443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rgbClr val="002060"/>
                          </a:solidFill>
                        </a:rPr>
                        <a:t>1234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rgbClr val="002060"/>
                          </a:solidFill>
                        </a:rPr>
                        <a:t>45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rgbClr val="002060"/>
                          </a:solidFill>
                        </a:rPr>
                        <a:t>129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4223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rgbClr val="002060"/>
                          </a:solidFill>
                        </a:rPr>
                        <a:t>…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rgbClr val="002060"/>
                          </a:solidFill>
                        </a:rPr>
                        <a:t>…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rgbClr val="002060"/>
                          </a:solidFill>
                        </a:rPr>
                        <a:t>…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rgbClr val="002060"/>
                          </a:solidFill>
                        </a:rPr>
                        <a:t>…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rgbClr val="002060"/>
                          </a:solidFill>
                        </a:rPr>
                        <a:t>…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rgbClr val="002060"/>
                          </a:solidFill>
                        </a:rPr>
                        <a:t>…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rgbClr val="002060"/>
                          </a:solidFill>
                        </a:rPr>
                        <a:t>…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rgbClr val="002060"/>
                          </a:solidFill>
                        </a:rPr>
                        <a:t>…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rgbClr val="002060"/>
                          </a:solidFill>
                        </a:rPr>
                        <a:t>…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70567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Experiment 1 – Depressive Symptoms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382000" cy="4625609"/>
          </a:xfrm>
        </p:spPr>
        <p:txBody>
          <a:bodyPr>
            <a:noAutofit/>
          </a:bodyPr>
          <a:lstStyle/>
          <a:p>
            <a:pPr algn="just"/>
            <a:r>
              <a:rPr lang="en-US" sz="1800" dirty="0">
                <a:latin typeface="Book Antiqua" panose="02040602050305030304" pitchFamily="18" charset="0"/>
              </a:rPr>
              <a:t>We recruited 216 UG students to participate in our study in Feb 2011</a:t>
            </a:r>
          </a:p>
          <a:p>
            <a:pPr algn="just"/>
            <a:endParaRPr lang="en-US" sz="1800" dirty="0">
              <a:latin typeface="Book Antiqua" panose="02040602050305030304" pitchFamily="18" charset="0"/>
            </a:endParaRPr>
          </a:p>
          <a:p>
            <a:r>
              <a:rPr lang="en-US" sz="1800" dirty="0">
                <a:latin typeface="Book Antiqua" panose="02040602050305030304" pitchFamily="18" charset="0"/>
              </a:rPr>
              <a:t>Students completed the </a:t>
            </a:r>
            <a:r>
              <a:rPr lang="fr-FR" sz="1800" dirty="0">
                <a:latin typeface="Book Antiqua" panose="02040602050305030304" pitchFamily="18" charset="0"/>
              </a:rPr>
              <a:t>Center for </a:t>
            </a:r>
            <a:r>
              <a:rPr lang="fr-FR" sz="1800" dirty="0" err="1">
                <a:latin typeface="Book Antiqua" panose="02040602050305030304" pitchFamily="18" charset="0"/>
              </a:rPr>
              <a:t>Epidemiologic</a:t>
            </a:r>
            <a:r>
              <a:rPr lang="fr-FR" sz="1800" dirty="0">
                <a:latin typeface="Book Antiqua" panose="02040602050305030304" pitchFamily="18" charset="0"/>
              </a:rPr>
              <a:t>  </a:t>
            </a:r>
            <a:r>
              <a:rPr lang="fr-FR" sz="1800" dirty="0" err="1">
                <a:latin typeface="Book Antiqua" panose="02040602050305030304" pitchFamily="18" charset="0"/>
              </a:rPr>
              <a:t>Studies</a:t>
            </a:r>
            <a:r>
              <a:rPr lang="fr-FR" sz="1800" dirty="0">
                <a:latin typeface="Book Antiqua" panose="02040602050305030304" pitchFamily="18" charset="0"/>
              </a:rPr>
              <a:t> </a:t>
            </a:r>
            <a:r>
              <a:rPr lang="fr-FR" sz="1800" dirty="0" err="1">
                <a:latin typeface="Book Antiqua" panose="02040602050305030304" pitchFamily="18" charset="0"/>
              </a:rPr>
              <a:t>Depression</a:t>
            </a:r>
            <a:r>
              <a:rPr lang="fr-FR" sz="1800" dirty="0">
                <a:latin typeface="Book Antiqua" panose="02040602050305030304" pitchFamily="18" charset="0"/>
              </a:rPr>
              <a:t> (CES-D) </a:t>
            </a:r>
            <a:r>
              <a:rPr lang="fr-FR" sz="1800" dirty="0" err="1">
                <a:latin typeface="Book Antiqua" panose="02040602050305030304" pitchFamily="18" charset="0"/>
              </a:rPr>
              <a:t>scale</a:t>
            </a:r>
            <a:endParaRPr lang="fr-FR" sz="1800" dirty="0">
              <a:latin typeface="Book Antiqua" panose="02040602050305030304" pitchFamily="18" charset="0"/>
            </a:endParaRPr>
          </a:p>
          <a:p>
            <a:endParaRPr lang="fr-FR" sz="1800" dirty="0">
              <a:latin typeface="Book Antiqua" panose="02040602050305030304" pitchFamily="18" charset="0"/>
            </a:endParaRPr>
          </a:p>
          <a:p>
            <a:r>
              <a:rPr lang="fr-FR" sz="1800" dirty="0">
                <a:latin typeface="Book Antiqua" panose="02040602050305030304" pitchFamily="18" charset="0"/>
              </a:rPr>
              <a:t>30% met the minimum </a:t>
            </a:r>
            <a:r>
              <a:rPr lang="fr-FR" sz="1800" dirty="0" err="1">
                <a:latin typeface="Book Antiqua" panose="02040602050305030304" pitchFamily="18" charset="0"/>
              </a:rPr>
              <a:t>criteria</a:t>
            </a:r>
            <a:r>
              <a:rPr lang="fr-FR" sz="1800" dirty="0">
                <a:latin typeface="Book Antiqua" panose="02040602050305030304" pitchFamily="18" charset="0"/>
              </a:rPr>
              <a:t> for </a:t>
            </a:r>
            <a:r>
              <a:rPr lang="fr-FR" sz="1800" dirty="0" err="1">
                <a:latin typeface="Book Antiqua" panose="02040602050305030304" pitchFamily="18" charset="0"/>
              </a:rPr>
              <a:t>depressive</a:t>
            </a:r>
            <a:r>
              <a:rPr lang="fr-FR" sz="1800" dirty="0">
                <a:latin typeface="Book Antiqua" panose="02040602050305030304" pitchFamily="18" charset="0"/>
              </a:rPr>
              <a:t> </a:t>
            </a:r>
            <a:r>
              <a:rPr lang="fr-FR" sz="1800" dirty="0" err="1">
                <a:latin typeface="Book Antiqua" panose="02040602050305030304" pitchFamily="18" charset="0"/>
              </a:rPr>
              <a:t>symptoms</a:t>
            </a:r>
            <a:r>
              <a:rPr lang="fr-FR" sz="1800" dirty="0">
                <a:latin typeface="Book Antiqua" panose="02040602050305030304" pitchFamily="18" charset="0"/>
              </a:rPr>
              <a:t>  </a:t>
            </a:r>
          </a:p>
          <a:p>
            <a:pPr algn="just"/>
            <a:endParaRPr lang="en-US" sz="1800" dirty="0">
              <a:latin typeface="Book Antiqua" panose="02040602050305030304" pitchFamily="18" charset="0"/>
            </a:endParaRPr>
          </a:p>
          <a:p>
            <a:pPr algn="just"/>
            <a:endParaRPr lang="en-US" sz="1800" dirty="0">
              <a:latin typeface="Book Antiqua" panose="02040602050305030304" pitchFamily="18" charset="0"/>
            </a:endParaRPr>
          </a:p>
          <a:p>
            <a:pPr algn="just"/>
            <a:endParaRPr lang="en-US" sz="1800" dirty="0">
              <a:latin typeface="Book Antiqua" panose="0204060205030503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3962400"/>
            <a:ext cx="6324600" cy="187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54641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Experiment 2 – Internet Addiction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382000" cy="4625609"/>
          </a:xfrm>
        </p:spPr>
        <p:txBody>
          <a:bodyPr>
            <a:no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sz="1800" dirty="0">
                <a:latin typeface="Book Antiqua" panose="02040602050305030304" pitchFamily="18" charset="0"/>
              </a:rPr>
              <a:t>It is a relatively new phenomenon and characterized as behavioral</a:t>
            </a:r>
          </a:p>
          <a:p>
            <a:pPr algn="just"/>
            <a:r>
              <a:rPr lang="en-US" sz="1800" dirty="0">
                <a:latin typeface="Book Antiqua" panose="02040602050305030304" pitchFamily="18" charset="0"/>
              </a:rPr>
              <a:t>Recent studies indicate that </a:t>
            </a:r>
          </a:p>
          <a:p>
            <a:pPr lvl="1" algn="just"/>
            <a:r>
              <a:rPr lang="en-US" sz="1800" dirty="0" err="1">
                <a:latin typeface="Book Antiqua" panose="02040602050305030304" pitchFamily="18" charset="0"/>
              </a:rPr>
              <a:t>Upto</a:t>
            </a:r>
            <a:r>
              <a:rPr lang="en-US" sz="1800" dirty="0">
                <a:latin typeface="Book Antiqua" panose="02040602050305030304" pitchFamily="18" charset="0"/>
              </a:rPr>
              <a:t> 3.5% of German teens are reported to be addictive Internet users</a:t>
            </a:r>
          </a:p>
          <a:p>
            <a:pPr lvl="1" algn="just"/>
            <a:r>
              <a:rPr lang="en-US" sz="1800" dirty="0" err="1">
                <a:latin typeface="Book Antiqua" panose="02040602050305030304" pitchFamily="18" charset="0"/>
              </a:rPr>
              <a:t>Upto</a:t>
            </a:r>
            <a:r>
              <a:rPr lang="en-US" sz="1800" dirty="0">
                <a:latin typeface="Book Antiqua" panose="02040602050305030304" pitchFamily="18" charset="0"/>
              </a:rPr>
              <a:t> 8.5% of teens in Greece report addiction to Internet with males and gaming dominating the study</a:t>
            </a:r>
          </a:p>
          <a:p>
            <a:pPr lvl="1" algn="just"/>
            <a:r>
              <a:rPr lang="en-US" sz="1800" dirty="0" err="1">
                <a:latin typeface="Book Antiqua" panose="02040602050305030304" pitchFamily="18" charset="0"/>
              </a:rPr>
              <a:t>Upto</a:t>
            </a:r>
            <a:r>
              <a:rPr lang="en-US" sz="1800" dirty="0">
                <a:latin typeface="Book Antiqua" panose="02040602050305030304" pitchFamily="18" charset="0"/>
              </a:rPr>
              <a:t> 11% of South Korean youth are reported to be addicted to the Internet</a:t>
            </a:r>
          </a:p>
          <a:p>
            <a:pPr algn="just">
              <a:spcBef>
                <a:spcPts val="600"/>
              </a:spcBef>
            </a:pPr>
            <a:r>
              <a:rPr lang="en-US" sz="1800" dirty="0">
                <a:latin typeface="Book Antiqua" panose="02040602050305030304" pitchFamily="18" charset="0"/>
              </a:rPr>
              <a:t>Unfortunately, we don’t have clear norms yet</a:t>
            </a:r>
          </a:p>
          <a:p>
            <a:pPr algn="just">
              <a:spcBef>
                <a:spcPts val="600"/>
              </a:spcBef>
            </a:pPr>
            <a:r>
              <a:rPr lang="en-US" sz="1800" dirty="0">
                <a:latin typeface="Book Antiqua" panose="02040602050305030304" pitchFamily="18" charset="0"/>
              </a:rPr>
              <a:t>Many clinics are now operating to treat Internet Addiction across the world</a:t>
            </a:r>
          </a:p>
          <a:p>
            <a:pPr algn="just">
              <a:spcBef>
                <a:spcPts val="600"/>
              </a:spcBef>
            </a:pPr>
            <a:endParaRPr lang="en-US" sz="1800" dirty="0">
              <a:latin typeface="Book Antiqua" panose="02040602050305030304" pitchFamily="18" charset="0"/>
            </a:endParaRPr>
          </a:p>
          <a:p>
            <a:pPr algn="just">
              <a:spcBef>
                <a:spcPts val="600"/>
              </a:spcBef>
            </a:pPr>
            <a:r>
              <a:rPr lang="en-US" sz="1800" dirty="0">
                <a:latin typeface="Book Antiqua" panose="02040602050305030304" pitchFamily="18" charset="0"/>
              </a:rPr>
              <a:t>Our survey with 69 students in Fall 2012</a:t>
            </a:r>
          </a:p>
          <a:p>
            <a:pPr lvl="1" algn="just">
              <a:spcBef>
                <a:spcPts val="600"/>
              </a:spcBef>
            </a:pPr>
            <a:r>
              <a:rPr lang="en-US" sz="1800" dirty="0">
                <a:latin typeface="Book Antiqua" panose="02040602050305030304" pitchFamily="18" charset="0"/>
              </a:rPr>
              <a:t>Problematic Internet Usage Questionnaire (</a:t>
            </a:r>
            <a:r>
              <a:rPr lang="en-US" sz="1800" dirty="0" err="1">
                <a:latin typeface="Book Antiqua" panose="02040602050305030304" pitchFamily="18" charset="0"/>
              </a:rPr>
              <a:t>Monash</a:t>
            </a:r>
            <a:r>
              <a:rPr lang="en-US" sz="1800" dirty="0">
                <a:latin typeface="Book Antiqua" panose="02040602050305030304" pitchFamily="18" charset="0"/>
              </a:rPr>
              <a:t> U.)</a:t>
            </a:r>
          </a:p>
          <a:p>
            <a:pPr lvl="1" algn="just">
              <a:spcBef>
                <a:spcPts val="600"/>
              </a:spcBef>
            </a:pPr>
            <a:r>
              <a:rPr lang="en-US" sz="1800" dirty="0">
                <a:latin typeface="Book Antiqua" panose="02040602050305030304" pitchFamily="18" charset="0"/>
              </a:rPr>
              <a:t>Introversion, Craving, Tolerance, Reduced Activities</a:t>
            </a:r>
          </a:p>
          <a:p>
            <a:pPr algn="just"/>
            <a:endParaRPr lang="en-US" sz="1800" dirty="0">
              <a:latin typeface="Book Antiqua" panose="02040602050305030304" pitchFamily="18" charset="0"/>
            </a:endParaRPr>
          </a:p>
          <a:p>
            <a:pPr algn="just"/>
            <a:endParaRPr lang="en-US" sz="1800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06351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Experiment 3 – Stress and Anxiety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200" dirty="0">
                <a:latin typeface="Book Antiqua" panose="02040602050305030304" pitchFamily="18" charset="0"/>
              </a:rPr>
              <a:t>70 students across departments participated in the study in Fall 2012</a:t>
            </a:r>
          </a:p>
          <a:p>
            <a:endParaRPr lang="en-US" sz="2200" dirty="0">
              <a:latin typeface="Book Antiqua" panose="02040602050305030304" pitchFamily="18" charset="0"/>
            </a:endParaRPr>
          </a:p>
          <a:p>
            <a:r>
              <a:rPr lang="en-US" sz="2200" dirty="0">
                <a:latin typeface="Book Antiqua" panose="02040602050305030304" pitchFamily="18" charset="0"/>
              </a:rPr>
              <a:t>Students were given Depression, Anxiety and Stress (DASS) Questionnaire questionnaire to assess Stress and Anxiety</a:t>
            </a:r>
          </a:p>
          <a:p>
            <a:endParaRPr lang="en-US" sz="2200" dirty="0">
              <a:latin typeface="Book Antiqua" panose="02040602050305030304" pitchFamily="18" charset="0"/>
            </a:endParaRPr>
          </a:p>
          <a:p>
            <a:r>
              <a:rPr lang="en-US" sz="2200" dirty="0">
                <a:latin typeface="Book Antiqua" panose="02040602050305030304" pitchFamily="18" charset="0"/>
              </a:rPr>
              <a:t>14 students met the criteria for Stress and 7 students met the criteria for Anxiety</a:t>
            </a:r>
          </a:p>
          <a:p>
            <a:endParaRPr lang="en-US" sz="2200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20212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Features Extraction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382000" cy="4625609"/>
          </a:xfrm>
        </p:spPr>
        <p:txBody>
          <a:bodyPr>
            <a:noAutofit/>
          </a:bodyPr>
          <a:lstStyle/>
          <a:p>
            <a:pPr algn="just"/>
            <a:r>
              <a:rPr lang="en-US" sz="2000" dirty="0">
                <a:latin typeface="Book Antiqua" panose="02040602050305030304" pitchFamily="18" charset="0"/>
              </a:rPr>
              <a:t>We processed </a:t>
            </a:r>
            <a:r>
              <a:rPr lang="en-US" sz="2000" dirty="0" err="1">
                <a:latin typeface="Book Antiqua" panose="02040602050305030304" pitchFamily="18" charset="0"/>
              </a:rPr>
              <a:t>NetFlow</a:t>
            </a:r>
            <a:r>
              <a:rPr lang="en-US" sz="2000" dirty="0">
                <a:latin typeface="Book Antiqua" panose="02040602050305030304" pitchFamily="18" charset="0"/>
              </a:rPr>
              <a:t> records to derive three broad categories</a:t>
            </a:r>
          </a:p>
          <a:p>
            <a:pPr lvl="1" algn="just"/>
            <a:r>
              <a:rPr lang="en-US" sz="2000" b="1" dirty="0">
                <a:latin typeface="Book Antiqua" panose="02040602050305030304" pitchFamily="18" charset="0"/>
              </a:rPr>
              <a:t>Aggregate Features </a:t>
            </a:r>
            <a:r>
              <a:rPr lang="en-US" sz="2000" dirty="0">
                <a:latin typeface="Book Antiqua" panose="02040602050305030304" pitchFamily="18" charset="0"/>
              </a:rPr>
              <a:t>– Summarize raw aggregates of Internet usage</a:t>
            </a:r>
          </a:p>
          <a:p>
            <a:pPr lvl="1" algn="just"/>
            <a:endParaRPr lang="en-US" sz="2000" dirty="0">
              <a:latin typeface="Book Antiqua" panose="0204060205030503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2743200"/>
            <a:ext cx="3999820" cy="3827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20353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Features Extraction – Cont’d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382000" cy="4625609"/>
          </a:xfrm>
        </p:spPr>
        <p:txBody>
          <a:bodyPr>
            <a:noAutofit/>
          </a:bodyPr>
          <a:lstStyle/>
          <a:p>
            <a:pPr algn="just"/>
            <a:r>
              <a:rPr lang="en-US" sz="2000" b="1" dirty="0">
                <a:latin typeface="Book Antiqua" panose="02040602050305030304" pitchFamily="18" charset="0"/>
              </a:rPr>
              <a:t>Application Features </a:t>
            </a:r>
            <a:r>
              <a:rPr lang="en-US" sz="2000" dirty="0">
                <a:latin typeface="Book Antiqua" panose="02040602050305030304" pitchFamily="18" charset="0"/>
              </a:rPr>
              <a:t>– Summarize aggregates of Internet usage categorized by application type</a:t>
            </a:r>
          </a:p>
          <a:p>
            <a:pPr lvl="1" algn="just"/>
            <a:endParaRPr lang="en-US" sz="2000" dirty="0">
              <a:latin typeface="Book Antiqua" panose="0204060205030503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0945" y="2438400"/>
            <a:ext cx="6067425" cy="408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11462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Features Extraction – Cont’d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382000" cy="4625609"/>
          </a:xfrm>
        </p:spPr>
        <p:txBody>
          <a:bodyPr>
            <a:noAutofit/>
          </a:bodyPr>
          <a:lstStyle/>
          <a:p>
            <a:pPr algn="just"/>
            <a:r>
              <a:rPr lang="en-US" sz="2300" b="1" dirty="0">
                <a:latin typeface="Book Antiqua" panose="02040602050305030304" pitchFamily="18" charset="0"/>
              </a:rPr>
              <a:t>Entropy Features</a:t>
            </a:r>
          </a:p>
          <a:p>
            <a:pPr algn="just"/>
            <a:endParaRPr lang="en-US" sz="2000" b="1" dirty="0">
              <a:latin typeface="Book Antiqua" panose="02040602050305030304" pitchFamily="18" charset="0"/>
            </a:endParaRPr>
          </a:p>
          <a:p>
            <a:pPr lvl="1" algn="just"/>
            <a:r>
              <a:rPr lang="en-US" sz="2000" dirty="0">
                <a:latin typeface="Book Antiqua" panose="02040602050305030304" pitchFamily="18" charset="0"/>
              </a:rPr>
              <a:t>Difficulty concentrating or making clear decisions is a symptom of mood disorders, especially depression</a:t>
            </a:r>
          </a:p>
          <a:p>
            <a:pPr lvl="1" algn="just"/>
            <a:endParaRPr lang="en-US" sz="2000" dirty="0">
              <a:latin typeface="Book Antiqua" panose="02040602050305030304" pitchFamily="18" charset="0"/>
            </a:endParaRPr>
          </a:p>
          <a:p>
            <a:pPr lvl="1" algn="just"/>
            <a:r>
              <a:rPr lang="en-US" sz="2000" dirty="0">
                <a:latin typeface="Book Antiqua" panose="02040602050305030304" pitchFamily="18" charset="0"/>
              </a:rPr>
              <a:t>We wanted to capture this behavior from Internet usage</a:t>
            </a:r>
          </a:p>
          <a:p>
            <a:pPr lvl="1" algn="just"/>
            <a:endParaRPr lang="en-US" sz="2000" dirty="0">
              <a:latin typeface="Book Antiqua" panose="02040602050305030304" pitchFamily="18" charset="0"/>
            </a:endParaRPr>
          </a:p>
          <a:p>
            <a:pPr lvl="1" algn="just"/>
            <a:r>
              <a:rPr lang="en-US" sz="2000" dirty="0">
                <a:latin typeface="Book Antiqua" panose="02040602050305030304" pitchFamily="18" charset="0"/>
              </a:rPr>
              <a:t>Shannon Entropy of 1) Source IP address, 2) Destination IP address, 3) Source port, 4) Destination port, 5) Protocol, 6) Octets, 7) Packets and 8) Duration </a:t>
            </a:r>
          </a:p>
          <a:p>
            <a:pPr lvl="1" algn="just"/>
            <a:endParaRPr lang="en-US" sz="2000" dirty="0">
              <a:latin typeface="Book Antiqua" panose="02040602050305030304" pitchFamily="18" charset="0"/>
            </a:endParaRPr>
          </a:p>
          <a:p>
            <a:pPr lvl="1" algn="just"/>
            <a:endParaRPr lang="en-US" sz="2000" dirty="0">
              <a:latin typeface="Book Antiqua" panose="02040602050305030304" pitchFamily="18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5486400"/>
            <a:ext cx="4502524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40244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Summary of Critical Statistical Results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458200" cy="4930409"/>
          </a:xfrm>
        </p:spPr>
        <p:txBody>
          <a:bodyPr>
            <a:normAutofit lnSpcReduction="10000"/>
          </a:bodyPr>
          <a:lstStyle/>
          <a:p>
            <a:pPr marL="118872" indent="0">
              <a:buNone/>
            </a:pPr>
            <a:r>
              <a:rPr lang="en-US" sz="1500" b="1" dirty="0"/>
              <a:t>     Packets per Flow</a:t>
            </a:r>
          </a:p>
          <a:p>
            <a:pPr marL="118872" indent="0">
              <a:buNone/>
            </a:pPr>
            <a:r>
              <a:rPr lang="en-US" sz="1500" b="1" dirty="0"/>
              <a:t>     Chat Octets</a:t>
            </a:r>
          </a:p>
          <a:p>
            <a:pPr marL="118872" indent="0">
              <a:buNone/>
            </a:pPr>
            <a:r>
              <a:rPr lang="en-US" sz="1500" b="1" dirty="0"/>
              <a:t>     Peer to Peer Packets</a:t>
            </a:r>
          </a:p>
          <a:p>
            <a:pPr marL="118872" indent="0">
              <a:buNone/>
            </a:pPr>
            <a:r>
              <a:rPr lang="en-US" sz="1500" b="1" dirty="0"/>
              <a:t>     Peer to Peer Octets</a:t>
            </a:r>
          </a:p>
          <a:p>
            <a:pPr marL="118872" indent="0">
              <a:buNone/>
            </a:pPr>
            <a:r>
              <a:rPr lang="en-US" sz="1500" b="1" dirty="0"/>
              <a:t>     Mail Duration</a:t>
            </a:r>
          </a:p>
          <a:p>
            <a:pPr marL="118872" indent="0">
              <a:buNone/>
            </a:pPr>
            <a:r>
              <a:rPr lang="en-US" sz="1500" b="1" dirty="0"/>
              <a:t>     FTP duration</a:t>
            </a:r>
          </a:p>
          <a:p>
            <a:pPr marL="118872" indent="0">
              <a:buNone/>
            </a:pPr>
            <a:r>
              <a:rPr lang="en-US" sz="1500" b="1" dirty="0"/>
              <a:t>     Flow Duration Entropy</a:t>
            </a:r>
          </a:p>
          <a:p>
            <a:pPr marL="118872" indent="0">
              <a:buNone/>
            </a:pPr>
            <a:endParaRPr lang="en-US" sz="1500" b="1" dirty="0"/>
          </a:p>
          <a:p>
            <a:pPr marL="118872" indent="0">
              <a:buNone/>
            </a:pPr>
            <a:endParaRPr lang="en-US" sz="1500" b="1" dirty="0"/>
          </a:p>
          <a:p>
            <a:pPr marL="118872" indent="0">
              <a:buNone/>
            </a:pPr>
            <a:r>
              <a:rPr lang="en-US" sz="1500" b="1" dirty="0"/>
              <a:t>							Chat Duration								Chat Octets</a:t>
            </a:r>
          </a:p>
          <a:p>
            <a:pPr marL="118872" indent="0">
              <a:buNone/>
            </a:pPr>
            <a:r>
              <a:rPr lang="en-US" sz="1500" b="1" dirty="0"/>
              <a:t>							Streaming Duration</a:t>
            </a:r>
          </a:p>
          <a:p>
            <a:pPr marL="118872" indent="0">
              <a:buNone/>
            </a:pPr>
            <a:r>
              <a:rPr lang="en-US" sz="1500" b="1" dirty="0"/>
              <a:t>							Total Duration								Mail Duration	</a:t>
            </a:r>
          </a:p>
          <a:p>
            <a:pPr marL="118872" indent="0">
              <a:buNone/>
            </a:pPr>
            <a:r>
              <a:rPr lang="en-US" sz="1500" b="1" dirty="0"/>
              <a:t> 						</a:t>
            </a:r>
          </a:p>
          <a:p>
            <a:pPr marL="118872" indent="0">
              <a:buNone/>
            </a:pPr>
            <a:r>
              <a:rPr lang="en-US" sz="1200" b="1" dirty="0"/>
              <a:t>      </a:t>
            </a:r>
          </a:p>
          <a:p>
            <a:pPr marL="118872" indent="0">
              <a:buNone/>
            </a:pPr>
            <a:endParaRPr lang="en-US" sz="1200" b="1" dirty="0"/>
          </a:p>
          <a:p>
            <a:pPr marL="118872" indent="0">
              <a:buNone/>
            </a:pPr>
            <a:r>
              <a:rPr lang="en-US" sz="1200" b="1" dirty="0"/>
              <a:t>      </a:t>
            </a:r>
            <a:r>
              <a:rPr lang="en-US" sz="1500" b="1" dirty="0"/>
              <a:t>Total Duration</a:t>
            </a:r>
          </a:p>
          <a:p>
            <a:pPr marL="118872" indent="0">
              <a:buNone/>
            </a:pPr>
            <a:r>
              <a:rPr lang="en-US" sz="1500" b="1" dirty="0"/>
              <a:t>     Total Number of Flows</a:t>
            </a:r>
          </a:p>
          <a:p>
            <a:pPr marL="118872" indent="0">
              <a:buNone/>
            </a:pPr>
            <a:r>
              <a:rPr lang="en-US" sz="1500" b="1" dirty="0"/>
              <a:t>     Gaming, Chatting, Email Octets</a:t>
            </a:r>
          </a:p>
          <a:p>
            <a:pPr marL="118872" indent="0">
              <a:buNone/>
            </a:pPr>
            <a:r>
              <a:rPr lang="en-US" sz="1500" b="1" dirty="0"/>
              <a:t>     Packets per Flow</a:t>
            </a:r>
          </a:p>
          <a:p>
            <a:pPr marL="118872" indent="0">
              <a:buNone/>
            </a:pPr>
            <a:r>
              <a:rPr lang="en-US" sz="1500" b="1" dirty="0"/>
              <a:t>     Flow Duration Entropy</a:t>
            </a:r>
          </a:p>
          <a:p>
            <a:pPr marL="118872" indent="0">
              <a:buNone/>
            </a:pPr>
            <a:r>
              <a:rPr lang="en-US" sz="1500" b="1" dirty="0"/>
              <a:t>     </a:t>
            </a:r>
          </a:p>
          <a:p>
            <a:endParaRPr lang="en-US" sz="1200" dirty="0"/>
          </a:p>
        </p:txBody>
      </p:sp>
      <p:sp>
        <p:nvSpPr>
          <p:cNvPr id="4" name="Right Bracket 3"/>
          <p:cNvSpPr/>
          <p:nvPr/>
        </p:nvSpPr>
        <p:spPr>
          <a:xfrm>
            <a:off x="2819400" y="1828800"/>
            <a:ext cx="228600" cy="1600200"/>
          </a:xfrm>
          <a:prstGeom prst="rightBracket">
            <a:avLst/>
          </a:prstGeom>
          <a:ln w="444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468368" y="2444234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Book Antiqua" panose="02040602050305030304" pitchFamily="18" charset="0"/>
              </a:rPr>
              <a:t>Depressive Symptoms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3048000" y="2628900"/>
            <a:ext cx="1219200" cy="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Left Bracket 18"/>
          <p:cNvSpPr/>
          <p:nvPr/>
        </p:nvSpPr>
        <p:spPr>
          <a:xfrm>
            <a:off x="6781800" y="3657600"/>
            <a:ext cx="304800" cy="1143000"/>
          </a:xfrm>
          <a:prstGeom prst="leftBracket">
            <a:avLst/>
          </a:prstGeom>
          <a:ln w="444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Arrow Connector 19"/>
          <p:cNvCxnSpPr/>
          <p:nvPr/>
        </p:nvCxnSpPr>
        <p:spPr>
          <a:xfrm flipH="1">
            <a:off x="5562600" y="4234934"/>
            <a:ext cx="1219200" cy="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352800" y="4050268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  <a:latin typeface="Book Antiqua" panose="02040602050305030304" pitchFamily="18" charset="0"/>
              </a:rPr>
              <a:t>Stress and Anxiety</a:t>
            </a:r>
          </a:p>
        </p:txBody>
      </p:sp>
      <p:sp>
        <p:nvSpPr>
          <p:cNvPr id="24" name="Right Bracket 23"/>
          <p:cNvSpPr/>
          <p:nvPr/>
        </p:nvSpPr>
        <p:spPr>
          <a:xfrm>
            <a:off x="3429000" y="5276048"/>
            <a:ext cx="304800" cy="1121434"/>
          </a:xfrm>
          <a:prstGeom prst="rightBracket">
            <a:avLst/>
          </a:prstGeom>
          <a:ln w="444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4953000" y="5602069"/>
            <a:ext cx="36088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  <a:latin typeface="Book Antiqua" panose="02040602050305030304" pitchFamily="18" charset="0"/>
              </a:rPr>
              <a:t>Tolerance, Craving, Withdrawal, Reduced Activities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3733800" y="5941028"/>
            <a:ext cx="1219200" cy="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87687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Algorithms for Classification of Mood Disorders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382000" cy="4625609"/>
          </a:xfrm>
        </p:spPr>
        <p:txBody>
          <a:bodyPr>
            <a:normAutofit/>
          </a:bodyPr>
          <a:lstStyle/>
          <a:p>
            <a:r>
              <a:rPr lang="en-US" sz="1800" dirty="0">
                <a:latin typeface="Book Antiqua" panose="02040602050305030304" pitchFamily="18" charset="0"/>
              </a:rPr>
              <a:t>We are currently implementing machine learning algorithms to classify mood disorders from run time Internet usage monitoring</a:t>
            </a:r>
          </a:p>
          <a:p>
            <a:endParaRPr lang="en-US" sz="1800" dirty="0">
              <a:latin typeface="Book Antiqua" panose="02040602050305030304" pitchFamily="18" charset="0"/>
            </a:endParaRPr>
          </a:p>
          <a:p>
            <a:r>
              <a:rPr lang="en-US" sz="1800" dirty="0">
                <a:latin typeface="Book Antiqua" panose="02040602050305030304" pitchFamily="18" charset="0"/>
              </a:rPr>
              <a:t>Results with Support Vector Machines are pioneering and highly encouraging</a:t>
            </a:r>
          </a:p>
          <a:p>
            <a:endParaRPr lang="en-US" sz="1800" dirty="0">
              <a:latin typeface="Book Antiqua" panose="02040602050305030304" pitchFamily="18" charset="0"/>
            </a:endParaRPr>
          </a:p>
          <a:p>
            <a:endParaRPr lang="en-US" sz="1800" dirty="0">
              <a:latin typeface="Book Antiqua" panose="02040602050305030304" pitchFamily="18" charset="0"/>
            </a:endParaRPr>
          </a:p>
          <a:p>
            <a:endParaRPr lang="en-US" sz="1800" dirty="0">
              <a:latin typeface="Book Antiqua" panose="02040602050305030304" pitchFamily="18" charset="0"/>
            </a:endParaRPr>
          </a:p>
          <a:p>
            <a:endParaRPr lang="en-US" sz="1800" dirty="0">
              <a:latin typeface="Book Antiqua" panose="02040602050305030304" pitchFamily="18" charset="0"/>
            </a:endParaRPr>
          </a:p>
          <a:p>
            <a:endParaRPr lang="en-US" sz="1800" dirty="0">
              <a:latin typeface="Book Antiqua" panose="02040602050305030304" pitchFamily="18" charset="0"/>
            </a:endParaRPr>
          </a:p>
          <a:p>
            <a:endParaRPr lang="en-US" sz="1800" dirty="0">
              <a:latin typeface="Book Antiqua" panose="02040602050305030304" pitchFamily="18" charset="0"/>
            </a:endParaRPr>
          </a:p>
          <a:p>
            <a:endParaRPr lang="en-US" sz="1800" dirty="0">
              <a:latin typeface="Book Antiqua" panose="02040602050305030304" pitchFamily="18" charset="0"/>
            </a:endParaRPr>
          </a:p>
          <a:p>
            <a:endParaRPr lang="en-US" sz="1800" dirty="0">
              <a:latin typeface="Book Antiqua" panose="02040602050305030304" pitchFamily="18" charset="0"/>
            </a:endParaRPr>
          </a:p>
          <a:p>
            <a:endParaRPr lang="en-US" sz="1800" dirty="0">
              <a:latin typeface="Book Antiqua" panose="02040602050305030304" pitchFamily="18" charset="0"/>
            </a:endParaRPr>
          </a:p>
          <a:p>
            <a:r>
              <a:rPr lang="en-US" sz="1800" dirty="0">
                <a:latin typeface="Book Antiqua" panose="02040602050305030304" pitchFamily="18" charset="0"/>
              </a:rPr>
              <a:t>Applications are enormous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2525530"/>
              </p:ext>
            </p:extLst>
          </p:nvPr>
        </p:nvGraphicFramePr>
        <p:xfrm>
          <a:off x="1447800" y="3581400"/>
          <a:ext cx="6096000" cy="175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Precision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Recall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Accuracy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Depressive Symptoms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Stress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Anxiety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330420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Wrapping up Part 1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382000" cy="4625609"/>
          </a:xfrm>
        </p:spPr>
        <p:txBody>
          <a:bodyPr>
            <a:noAutofit/>
          </a:bodyPr>
          <a:lstStyle/>
          <a:p>
            <a:pPr algn="just"/>
            <a:r>
              <a:rPr lang="en-US" sz="2000" dirty="0">
                <a:latin typeface="Book Antiqua" panose="02040602050305030304" pitchFamily="18" charset="0"/>
              </a:rPr>
              <a:t>Internet usage can reveal significant information about a person’s behavior</a:t>
            </a:r>
          </a:p>
          <a:p>
            <a:pPr algn="just"/>
            <a:endParaRPr lang="en-US" sz="2000" dirty="0">
              <a:latin typeface="Book Antiqua" panose="02040602050305030304" pitchFamily="18" charset="0"/>
            </a:endParaRPr>
          </a:p>
          <a:p>
            <a:pPr algn="just"/>
            <a:r>
              <a:rPr lang="en-US" sz="2000" dirty="0">
                <a:latin typeface="Book Antiqua" panose="02040602050305030304" pitchFamily="18" charset="0"/>
              </a:rPr>
              <a:t>Being ‘big’ and ‘high-dimensional’, challenges are there in collecting and processing data sets</a:t>
            </a:r>
          </a:p>
          <a:p>
            <a:pPr algn="just"/>
            <a:endParaRPr lang="en-US" sz="2000" dirty="0">
              <a:latin typeface="Book Antiqua" panose="02040602050305030304" pitchFamily="18" charset="0"/>
            </a:endParaRPr>
          </a:p>
          <a:p>
            <a:pPr algn="just"/>
            <a:r>
              <a:rPr lang="en-US" sz="2000" dirty="0">
                <a:latin typeface="Book Antiqua" panose="02040602050305030304" pitchFamily="18" charset="0"/>
              </a:rPr>
              <a:t>One can extend our study to identify more general and more fine-grained features as well – there is still a high degree of privacy</a:t>
            </a:r>
          </a:p>
          <a:p>
            <a:pPr algn="just"/>
            <a:endParaRPr lang="en-US" sz="2000" dirty="0">
              <a:latin typeface="Book Antiqua" panose="02040602050305030304" pitchFamily="18" charset="0"/>
            </a:endParaRPr>
          </a:p>
          <a:p>
            <a:pPr algn="just"/>
            <a:r>
              <a:rPr lang="en-US" sz="2000" dirty="0">
                <a:latin typeface="Book Antiqua" panose="02040602050305030304" pitchFamily="18" charset="0"/>
              </a:rPr>
              <a:t>Potential Utility – </a:t>
            </a:r>
            <a:r>
              <a:rPr lang="en-US" sz="2000" b="1" dirty="0">
                <a:solidFill>
                  <a:srgbClr val="FFC000"/>
                </a:solidFill>
                <a:latin typeface="Book Antiqua" panose="02040602050305030304" pitchFamily="18" charset="0"/>
              </a:rPr>
              <a:t>Orange</a:t>
            </a:r>
            <a:r>
              <a:rPr lang="en-US" sz="2000" dirty="0">
                <a:latin typeface="Book Antiqua" panose="02040602050305030304" pitchFamily="18" charset="0"/>
              </a:rPr>
              <a:t> Societies from Internet Usage</a:t>
            </a:r>
          </a:p>
          <a:p>
            <a:pPr lvl="1" algn="just"/>
            <a:r>
              <a:rPr lang="en-US" sz="2000" dirty="0">
                <a:latin typeface="Book Antiqua" panose="02040602050305030304" pitchFamily="18" charset="0"/>
              </a:rPr>
              <a:t>Proactive and Personalized Mental Health care</a:t>
            </a:r>
          </a:p>
          <a:p>
            <a:pPr lvl="1" algn="just"/>
            <a:r>
              <a:rPr lang="en-US" sz="2000" dirty="0">
                <a:latin typeface="Book Antiqua" panose="02040602050305030304" pitchFamily="18" charset="0"/>
              </a:rPr>
              <a:t>Care for young and elderly whose problems are not diagnosed</a:t>
            </a:r>
          </a:p>
          <a:p>
            <a:pPr lvl="1" algn="just"/>
            <a:r>
              <a:rPr lang="en-US" sz="2000" dirty="0">
                <a:latin typeface="Book Antiqua" panose="02040602050305030304" pitchFamily="18" charset="0"/>
              </a:rPr>
              <a:t>Care in rural areas where services are sparse</a:t>
            </a:r>
          </a:p>
          <a:p>
            <a:pPr lvl="1" algn="just"/>
            <a:r>
              <a:rPr lang="en-US" sz="2000" dirty="0"/>
              <a:t>Even Cyber Security…</a:t>
            </a:r>
            <a:endParaRPr lang="en-US" sz="2000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58695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Media Coverage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828800"/>
            <a:ext cx="4514850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828800"/>
            <a:ext cx="2581275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4724400"/>
            <a:ext cx="1533525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7662" y="5589661"/>
            <a:ext cx="378142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1650" y="4021530"/>
            <a:ext cx="3000375" cy="664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3122687"/>
            <a:ext cx="153352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3352800"/>
            <a:ext cx="12573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5655357"/>
            <a:ext cx="2200275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173" y="4496990"/>
            <a:ext cx="1799377" cy="532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7" name="Picture 11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0161" y="3151188"/>
            <a:ext cx="2014639" cy="506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982892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http://media.npr.org/assets/img/2015/02/25/phd062714s_custom-6b66fc05bc1342ef4d8420d4c2e56d17867e9a95-s900-c85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599" y="1981200"/>
            <a:ext cx="7237529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34918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Part 2 – App Development for Orange Societies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828"/>
            <a:ext cx="4678326" cy="1954205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91 million in US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Adults live in areas affected by shortages of mental health workers</a:t>
            </a:r>
          </a:p>
          <a:p>
            <a:endParaRPr lang="en-US" dirty="0"/>
          </a:p>
        </p:txBody>
      </p:sp>
      <p:pic>
        <p:nvPicPr>
          <p:cNvPr id="4" name="Picture 3" descr="mood_trek-problem-graphic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090"/>
          <a:stretch/>
        </p:blipFill>
        <p:spPr>
          <a:xfrm>
            <a:off x="5421769" y="1310262"/>
            <a:ext cx="2977953" cy="211342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761935"/>
            <a:ext cx="2980944" cy="2263799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4584381" y="3950411"/>
            <a:ext cx="4557540" cy="18868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313231"/>
                </a:solidFill>
                <a:latin typeface="Roboto Medium"/>
                <a:ea typeface="+mn-ea"/>
                <a:cs typeface="Roboto Medium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313231"/>
                </a:solidFill>
                <a:latin typeface="Roboto Medium"/>
                <a:ea typeface="+mn-ea"/>
                <a:cs typeface="Roboto Medium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313231"/>
                </a:solidFill>
                <a:latin typeface="Roboto Medium"/>
                <a:ea typeface="+mn-ea"/>
                <a:cs typeface="Roboto Medium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313231"/>
                </a:solidFill>
                <a:latin typeface="Roboto Medium"/>
                <a:ea typeface="+mn-ea"/>
                <a:cs typeface="Roboto Medium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313231"/>
                </a:solidFill>
                <a:latin typeface="Roboto Medium"/>
                <a:ea typeface="+mn-ea"/>
                <a:cs typeface="Roboto Medium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51 percent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Of all US counties have no psychiatrists, psychologists, or social workers</a:t>
            </a:r>
          </a:p>
        </p:txBody>
      </p:sp>
      <p:sp>
        <p:nvSpPr>
          <p:cNvPr id="8" name="Line Callout 2 (No Border) 7"/>
          <p:cNvSpPr/>
          <p:nvPr/>
        </p:nvSpPr>
        <p:spPr>
          <a:xfrm>
            <a:off x="3136605" y="3618395"/>
            <a:ext cx="1162776" cy="287079"/>
          </a:xfrm>
          <a:prstGeom prst="callout2">
            <a:avLst/>
          </a:prstGeom>
          <a:solidFill>
            <a:srgbClr val="1E9BCC"/>
          </a:solidFill>
          <a:ln>
            <a:solidFill>
              <a:srgbClr val="1E9B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No Access</a:t>
            </a:r>
          </a:p>
        </p:txBody>
      </p:sp>
      <p:sp>
        <p:nvSpPr>
          <p:cNvPr id="9" name="Line Callout 2 (No Border) 8"/>
          <p:cNvSpPr/>
          <p:nvPr/>
        </p:nvSpPr>
        <p:spPr>
          <a:xfrm>
            <a:off x="131134" y="5882194"/>
            <a:ext cx="1431851" cy="287079"/>
          </a:xfrm>
          <a:prstGeom prst="callout2">
            <a:avLst>
              <a:gd name="adj1" fmla="val -33102"/>
              <a:gd name="adj2" fmla="val 17271"/>
              <a:gd name="adj3" fmla="val -166436"/>
              <a:gd name="adj4" fmla="val 32711"/>
              <a:gd name="adj5" fmla="val -165277"/>
              <a:gd name="adj6" fmla="val 54452"/>
            </a:avLst>
          </a:prstGeom>
          <a:solidFill>
            <a:srgbClr val="1E9BCC"/>
          </a:solidFill>
          <a:ln>
            <a:solidFill>
              <a:srgbClr val="1E9B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Some Access</a:t>
            </a:r>
          </a:p>
        </p:txBody>
      </p:sp>
    </p:spTree>
    <p:extLst>
      <p:ext uri="{BB962C8B-B14F-4D97-AF65-F5344CB8AC3E}">
        <p14:creationId xmlns:p14="http://schemas.microsoft.com/office/powerpoint/2010/main" val="31920817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State of the Art</a:t>
            </a:r>
          </a:p>
        </p:txBody>
      </p:sp>
      <p:pic>
        <p:nvPicPr>
          <p:cNvPr id="1026" name="Picture 2" descr="http://cbsnews1.cbsistatic.com/hub/i/r/2014/01/24/d6bd0d38-cb4a-4411-bd1d-7a5dcc4e319d/thumbnail/620x350/fa75501812b1d1d699dd40da9648001a/stethoscop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133600"/>
            <a:ext cx="2479675" cy="1399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apoyoalimentario-udistrital.googlecode.com/svn/trunk/tesis/ARCHIVO/ICONOS/adicionales/medical-vista-icons_001/gif/256x256/Add%20patient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133600"/>
            <a:ext cx="16002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diabetes-information-source.com/image-files/diabetes-medications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5037010"/>
            <a:ext cx="1052784" cy="1516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667500" y="5105400"/>
            <a:ext cx="3048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500" dirty="0">
                <a:solidFill>
                  <a:srgbClr val="FC6600"/>
                </a:solidFill>
              </a:rPr>
              <a:t>+</a:t>
            </a:r>
          </a:p>
        </p:txBody>
      </p:sp>
      <p:pic>
        <p:nvPicPr>
          <p:cNvPr id="1034" name="Picture 10" descr="http://www.smithdesignbuild.com/logbook.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4724400"/>
            <a:ext cx="1752600" cy="1381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Connector 6"/>
          <p:cNvCxnSpPr/>
          <p:nvPr/>
        </p:nvCxnSpPr>
        <p:spPr>
          <a:xfrm>
            <a:off x="3585972" y="5414963"/>
            <a:ext cx="1367028" cy="0"/>
          </a:xfrm>
          <a:prstGeom prst="line">
            <a:avLst/>
          </a:prstGeom>
          <a:ln w="38100">
            <a:solidFill>
              <a:schemeClr val="accent6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6972300" y="3886200"/>
            <a:ext cx="0" cy="1219200"/>
          </a:xfrm>
          <a:prstGeom prst="line">
            <a:avLst/>
          </a:prstGeom>
          <a:ln w="38100">
            <a:solidFill>
              <a:srgbClr val="7030A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382837" y="3657600"/>
            <a:ext cx="0" cy="914400"/>
          </a:xfrm>
          <a:prstGeom prst="line">
            <a:avLst/>
          </a:prstGeom>
          <a:ln w="38100">
            <a:solidFill>
              <a:schemeClr val="accent1">
                <a:lumMod val="50000"/>
              </a:schemeClr>
            </a:solidFill>
            <a:headEnd type="triangle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6" name="Picture 12" descr="http://www.cliparthut.com/clip-arts/144/physical-education-clip-art-144978.gi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3475" y="5021770"/>
            <a:ext cx="1397573" cy="1328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7" name="Straight Connector 26"/>
          <p:cNvCxnSpPr/>
          <p:nvPr/>
        </p:nvCxnSpPr>
        <p:spPr>
          <a:xfrm flipH="1">
            <a:off x="3622675" y="3505200"/>
            <a:ext cx="2625725" cy="167640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4269486" y="3733800"/>
            <a:ext cx="106451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chemeClr val="accent2">
                    <a:lumMod val="75000"/>
                  </a:schemeClr>
                </a:solidFill>
              </a:rPr>
              <a:t>Mood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flipH="1">
            <a:off x="3622674" y="2667000"/>
            <a:ext cx="246888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>
            <a:off x="3622674" y="2971800"/>
            <a:ext cx="2468880" cy="0"/>
          </a:xfrm>
          <a:prstGeom prst="straightConnector1">
            <a:avLst/>
          </a:prstGeom>
          <a:ln w="38100"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0312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Opportunities</a:t>
            </a:r>
          </a:p>
        </p:txBody>
      </p:sp>
      <p:pic>
        <p:nvPicPr>
          <p:cNvPr id="4098" name="Picture 2" descr="http://blog.azoft.com/wp-content/uploads/2014/04/five-reasons-business-needs-responsive-website-statista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47800"/>
            <a:ext cx="9144000" cy="6515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10893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Mental Health App Categories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8248" y="1188720"/>
            <a:ext cx="4138551" cy="5486400"/>
          </a:xfrm>
        </p:spPr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Screening</a:t>
            </a:r>
          </a:p>
          <a:p>
            <a:pPr marL="0" indent="0" algn="ctr">
              <a:buNone/>
            </a:pPr>
            <a:r>
              <a:rPr lang="en-US" dirty="0"/>
              <a:t>Reference</a:t>
            </a:r>
          </a:p>
          <a:p>
            <a:pPr marL="0" indent="0" algn="ctr">
              <a:buNone/>
            </a:pPr>
            <a:r>
              <a:rPr lang="en-US" dirty="0"/>
              <a:t>Therapy Delivery</a:t>
            </a:r>
          </a:p>
          <a:p>
            <a:pPr marL="0" indent="0" algn="ctr">
              <a:buNone/>
            </a:pPr>
            <a:r>
              <a:rPr lang="en-US" dirty="0"/>
              <a:t>Drug Reminders</a:t>
            </a:r>
          </a:p>
          <a:p>
            <a:pPr marL="0" indent="0" algn="ctr">
              <a:buNone/>
            </a:pPr>
            <a:r>
              <a:rPr lang="en-US" dirty="0"/>
              <a:t>…</a:t>
            </a:r>
          </a:p>
          <a:p>
            <a:endParaRPr lang="en-US" dirty="0"/>
          </a:p>
        </p:txBody>
      </p:sp>
      <p:pic>
        <p:nvPicPr>
          <p:cNvPr id="14338" name="Picture 2" descr="http://www.titanui.com/wp-content/uploads/2013/06/18/24-New-iOS-7-Style-App-Icons-PS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869664" y="1828800"/>
            <a:ext cx="3364197" cy="44629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38906915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3886200" y="1612528"/>
            <a:ext cx="2862263" cy="4996353"/>
            <a:chOff x="6357937" y="1524000"/>
            <a:chExt cx="2862263" cy="4996353"/>
          </a:xfrm>
        </p:grpSpPr>
        <p:pic>
          <p:nvPicPr>
            <p:cNvPr id="6" name="Picture 15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57937" y="1524000"/>
              <a:ext cx="2862263" cy="49963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83215" y="1981200"/>
              <a:ext cx="2211705" cy="3931920"/>
            </a:xfrm>
            <a:prstGeom prst="rect">
              <a:avLst/>
            </a:prstGeom>
          </p:spPr>
        </p:pic>
      </p:grp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335" y="2085848"/>
            <a:ext cx="2212848" cy="3933952"/>
          </a:xfrm>
        </p:spPr>
      </p:pic>
      <p:sp>
        <p:nvSpPr>
          <p:cNvPr id="8" name="TextBox 7"/>
          <p:cNvSpPr txBox="1"/>
          <p:nvPr/>
        </p:nvSpPr>
        <p:spPr>
          <a:xfrm>
            <a:off x="6858000" y="6147216"/>
            <a:ext cx="245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Fully encrypted and meeting all HIPAA Standards</a:t>
            </a:r>
          </a:p>
        </p:txBody>
      </p:sp>
    </p:spTree>
    <p:extLst>
      <p:ext uri="{BB962C8B-B14F-4D97-AF65-F5344CB8AC3E}">
        <p14:creationId xmlns:p14="http://schemas.microsoft.com/office/powerpoint/2010/main" val="26607107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3140298" y="1709247"/>
            <a:ext cx="2862263" cy="4996353"/>
            <a:chOff x="6357937" y="1524000"/>
            <a:chExt cx="2862263" cy="4996353"/>
          </a:xfrm>
        </p:grpSpPr>
        <p:pic>
          <p:nvPicPr>
            <p:cNvPr id="6" name="Picture 15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57937" y="1524000"/>
              <a:ext cx="2862263" cy="49963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83215" y="1981200"/>
              <a:ext cx="2211705" cy="3931920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App – Mood-Trek on Android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4433" y="2166447"/>
            <a:ext cx="2212848" cy="3933952"/>
          </a:xfrm>
        </p:spPr>
      </p:pic>
    </p:spTree>
    <p:extLst>
      <p:ext uri="{BB962C8B-B14F-4D97-AF65-F5344CB8AC3E}">
        <p14:creationId xmlns:p14="http://schemas.microsoft.com/office/powerpoint/2010/main" val="26693377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914400" y="1633047"/>
            <a:ext cx="2862263" cy="4996353"/>
            <a:chOff x="6357937" y="1524000"/>
            <a:chExt cx="2862263" cy="4996353"/>
          </a:xfrm>
        </p:grpSpPr>
        <p:pic>
          <p:nvPicPr>
            <p:cNvPr id="6" name="Picture 15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57937" y="1524000"/>
              <a:ext cx="2862263" cy="49963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83215" y="1981200"/>
              <a:ext cx="2211705" cy="3931920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Mood-Trek…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9678" y="2088215"/>
            <a:ext cx="2212848" cy="3933952"/>
          </a:xfrm>
        </p:spPr>
      </p:pic>
      <p:grpSp>
        <p:nvGrpSpPr>
          <p:cNvPr id="8" name="Group 7"/>
          <p:cNvGrpSpPr/>
          <p:nvPr/>
        </p:nvGrpSpPr>
        <p:grpSpPr>
          <a:xfrm>
            <a:off x="5827412" y="1633047"/>
            <a:ext cx="2862263" cy="4996353"/>
            <a:chOff x="6357937" y="1524000"/>
            <a:chExt cx="2862263" cy="4996353"/>
          </a:xfrm>
        </p:grpSpPr>
        <p:pic>
          <p:nvPicPr>
            <p:cNvPr id="9" name="Picture 15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57937" y="1524000"/>
              <a:ext cx="2862263" cy="49963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83215" y="1981200"/>
              <a:ext cx="2211705" cy="3931920"/>
            </a:xfrm>
            <a:prstGeom prst="rect">
              <a:avLst/>
            </a:prstGeom>
          </p:spPr>
        </p:pic>
      </p:grpSp>
      <p:pic>
        <p:nvPicPr>
          <p:cNvPr id="11" name="Content Placeholder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2690" y="2090247"/>
            <a:ext cx="2212848" cy="3933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526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76200" y="1633047"/>
            <a:ext cx="2862263" cy="4996353"/>
            <a:chOff x="6357937" y="1524000"/>
            <a:chExt cx="2862263" cy="4996353"/>
          </a:xfrm>
        </p:grpSpPr>
        <p:pic>
          <p:nvPicPr>
            <p:cNvPr id="6" name="Picture 15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57937" y="1524000"/>
              <a:ext cx="2862263" cy="49963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83215" y="1981200"/>
              <a:ext cx="2211705" cy="3931920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Mood-Trek…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335" y="2088215"/>
            <a:ext cx="2212848" cy="3933952"/>
          </a:xfrm>
        </p:spPr>
      </p:pic>
      <p:grpSp>
        <p:nvGrpSpPr>
          <p:cNvPr id="14" name="Group 13"/>
          <p:cNvGrpSpPr/>
          <p:nvPr/>
        </p:nvGrpSpPr>
        <p:grpSpPr>
          <a:xfrm>
            <a:off x="3181065" y="1631015"/>
            <a:ext cx="2862263" cy="4996353"/>
            <a:chOff x="6357937" y="1524000"/>
            <a:chExt cx="2862263" cy="4996353"/>
          </a:xfrm>
        </p:grpSpPr>
        <p:pic>
          <p:nvPicPr>
            <p:cNvPr id="15" name="Picture 15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57937" y="1524000"/>
              <a:ext cx="2862263" cy="49963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83215" y="1981200"/>
              <a:ext cx="2211705" cy="3931920"/>
            </a:xfrm>
            <a:prstGeom prst="rect">
              <a:avLst/>
            </a:prstGeom>
          </p:spPr>
        </p:pic>
      </p:grpSp>
      <p:pic>
        <p:nvPicPr>
          <p:cNvPr id="17" name="Content Placeholder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2088215"/>
            <a:ext cx="2212848" cy="3933952"/>
          </a:xfrm>
          <a:prstGeom prst="rect">
            <a:avLst/>
          </a:prstGeom>
        </p:spPr>
      </p:pic>
      <p:grpSp>
        <p:nvGrpSpPr>
          <p:cNvPr id="18" name="Group 17"/>
          <p:cNvGrpSpPr/>
          <p:nvPr/>
        </p:nvGrpSpPr>
        <p:grpSpPr>
          <a:xfrm>
            <a:off x="6272593" y="1631015"/>
            <a:ext cx="2862263" cy="4996353"/>
            <a:chOff x="6357937" y="1524000"/>
            <a:chExt cx="2862263" cy="4996353"/>
          </a:xfrm>
        </p:grpSpPr>
        <p:pic>
          <p:nvPicPr>
            <p:cNvPr id="19" name="Picture 15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57937" y="1524000"/>
              <a:ext cx="2862263" cy="49963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83215" y="1981200"/>
              <a:ext cx="2211705" cy="3931920"/>
            </a:xfrm>
            <a:prstGeom prst="rect">
              <a:avLst/>
            </a:prstGeom>
          </p:spPr>
        </p:pic>
      </p:grpSp>
      <p:pic>
        <p:nvPicPr>
          <p:cNvPr id="21" name="Content Placeholder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6728" y="2086183"/>
            <a:ext cx="2212848" cy="3933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085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3140298" y="1556847"/>
            <a:ext cx="2862263" cy="4996353"/>
            <a:chOff x="6357937" y="1524000"/>
            <a:chExt cx="2862263" cy="4996353"/>
          </a:xfrm>
        </p:grpSpPr>
        <p:pic>
          <p:nvPicPr>
            <p:cNvPr id="6" name="Picture 15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57937" y="1524000"/>
              <a:ext cx="2862263" cy="49963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83215" y="1981200"/>
              <a:ext cx="2211705" cy="3931920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Mood-Trek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5576" y="2088047"/>
            <a:ext cx="2212848" cy="3933952"/>
          </a:xfrm>
        </p:spPr>
      </p:pic>
    </p:spTree>
    <p:extLst>
      <p:ext uri="{BB962C8B-B14F-4D97-AF65-F5344CB8AC3E}">
        <p14:creationId xmlns:p14="http://schemas.microsoft.com/office/powerpoint/2010/main" val="34278518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Physician View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45656"/>
            <a:ext cx="9144000" cy="5140998"/>
          </a:xfrm>
        </p:spPr>
      </p:pic>
      <p:sp>
        <p:nvSpPr>
          <p:cNvPr id="3" name="Rounded Rectangle 2"/>
          <p:cNvSpPr/>
          <p:nvPr/>
        </p:nvSpPr>
        <p:spPr>
          <a:xfrm>
            <a:off x="6477000" y="2971800"/>
            <a:ext cx="2514600" cy="2514600"/>
          </a:xfrm>
          <a:prstGeom prst="round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4805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Performance Metrics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spcAft>
                <a:spcPts val="600"/>
              </a:spcAft>
            </a:pPr>
            <a:r>
              <a:rPr lang="en-US" dirty="0" err="1"/>
              <a:t>HeathCare</a:t>
            </a:r>
            <a:r>
              <a:rPr lang="en-US" dirty="0"/>
              <a:t> Metrics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Faster Turnaround time in Cure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Reduction in Polypharmacy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Minimize visits to Physicians</a:t>
            </a:r>
          </a:p>
          <a:p>
            <a:pPr lvl="1"/>
            <a:r>
              <a:rPr lang="en-US" dirty="0"/>
              <a:t>Reduced visits to ER</a:t>
            </a:r>
          </a:p>
          <a:p>
            <a:endParaRPr lang="en-US" dirty="0"/>
          </a:p>
          <a:p>
            <a:r>
              <a:rPr lang="en-US" dirty="0"/>
              <a:t>Tech Metrics</a:t>
            </a:r>
          </a:p>
          <a:p>
            <a:pPr lvl="1"/>
            <a:r>
              <a:rPr lang="en-US" dirty="0"/>
              <a:t>Standard testing, debugging, and sentiment analysis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800670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Where we are now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2349797"/>
            <a:ext cx="3965766" cy="427960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7700" y="1752600"/>
            <a:ext cx="4610100" cy="16859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328" y="1676400"/>
            <a:ext cx="1885950" cy="4000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4400" y="3732459"/>
            <a:ext cx="4267200" cy="2896941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>
            <a:off x="4343400" y="1676400"/>
            <a:ext cx="0" cy="472440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>
            <a:off x="4572000" y="3657600"/>
            <a:ext cx="4381500" cy="0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843285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Wearable, </a:t>
            </a:r>
            <a:r>
              <a:rPr lang="en-US" dirty="0" err="1"/>
              <a:t>BigData</a:t>
            </a:r>
            <a:r>
              <a:rPr lang="en-US" dirty="0"/>
              <a:t> and HealthCare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sz="2000" dirty="0"/>
              <a:t>Activity Recognition is an area of active research in the Tech and HealthCare domains</a:t>
            </a:r>
          </a:p>
          <a:p>
            <a:pPr>
              <a:spcAft>
                <a:spcPts val="1200"/>
              </a:spcAft>
            </a:pPr>
            <a:r>
              <a:rPr lang="en-US" sz="2000" dirty="0"/>
              <a:t>Industry and Academia are aggressive</a:t>
            </a:r>
          </a:p>
          <a:p>
            <a:pPr>
              <a:spcAft>
                <a:spcPts val="1200"/>
              </a:spcAft>
            </a:pPr>
            <a:r>
              <a:rPr lang="en-US" sz="2000" dirty="0"/>
              <a:t>Accelerometer, Gyroscope, Ambient Light, Altimeter, Heart Rate and more</a:t>
            </a:r>
          </a:p>
          <a:p>
            <a:pPr>
              <a:spcAft>
                <a:spcPts val="1200"/>
              </a:spcAft>
            </a:pPr>
            <a:r>
              <a:rPr lang="en-US" sz="2000" dirty="0"/>
              <a:t>Recent hardware advances also enable Cortisol monitoring, Blood Color</a:t>
            </a:r>
          </a:p>
          <a:p>
            <a:pPr>
              <a:spcAft>
                <a:spcPts val="1200"/>
              </a:spcAft>
            </a:pPr>
            <a:r>
              <a:rPr lang="en-US" sz="2000" dirty="0"/>
              <a:t>The field is exploding…</a:t>
            </a:r>
          </a:p>
          <a:p>
            <a:pPr>
              <a:spcAft>
                <a:spcPts val="1200"/>
              </a:spcAft>
            </a:pPr>
            <a:endParaRPr lang="en-US" sz="2400" dirty="0"/>
          </a:p>
          <a:p>
            <a:pPr>
              <a:spcAft>
                <a:spcPts val="1200"/>
              </a:spcAft>
            </a:pPr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6030222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Our Work on Activity Classification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sz="2000" dirty="0"/>
              <a:t>Problem Statement – Detecting complex human activities using multi-positional sensors in body, and ambient Bluetooth beacons</a:t>
            </a:r>
          </a:p>
          <a:p>
            <a:r>
              <a:rPr lang="en-US" sz="2000" dirty="0"/>
              <a:t>Sensors in waist, back, leg, and wrist positions are used</a:t>
            </a:r>
          </a:p>
          <a:p>
            <a:endParaRPr lang="en-US" sz="2000" dirty="0"/>
          </a:p>
          <a:p>
            <a:r>
              <a:rPr lang="en-US" sz="2000" dirty="0"/>
              <a:t>Mini Bluetooth beacons provide location context</a:t>
            </a:r>
          </a:p>
          <a:p>
            <a:endParaRPr lang="en-US" sz="2000" dirty="0"/>
          </a:p>
          <a:p>
            <a:r>
              <a:rPr lang="en-US" sz="2000" dirty="0"/>
              <a:t>Feature Extraction from Accelerometer, Gyroscope (from body), Temperature, Pressure and Humidity (from ambience) Sensors</a:t>
            </a:r>
          </a:p>
          <a:p>
            <a:endParaRPr lang="en-US" sz="2000" dirty="0"/>
          </a:p>
          <a:p>
            <a:r>
              <a:rPr lang="en-US" sz="2000" dirty="0"/>
              <a:t>Machine learning algorithms</a:t>
            </a:r>
          </a:p>
          <a:p>
            <a:pPr>
              <a:spcAft>
                <a:spcPts val="1200"/>
              </a:spcAft>
            </a:pPr>
            <a:endParaRPr lang="en-US" sz="2400" dirty="0"/>
          </a:p>
          <a:p>
            <a:pPr>
              <a:spcAft>
                <a:spcPts val="1200"/>
              </a:spcAft>
            </a:pPr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1522066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Rationale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1200"/>
              </a:spcAft>
            </a:pPr>
            <a:endParaRPr lang="en-US" sz="2400" dirty="0"/>
          </a:p>
          <a:p>
            <a:pPr>
              <a:spcAft>
                <a:spcPts val="1200"/>
              </a:spcAft>
            </a:pPr>
            <a:endParaRPr lang="en-US" sz="2400" dirty="0"/>
          </a:p>
          <a:p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600200"/>
            <a:ext cx="7772400" cy="4959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2815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0" y="1676400"/>
            <a:ext cx="7848600" cy="4870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12684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HealthCare Relevance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200" dirty="0"/>
              <a:t>Medicare Access and CHIP Reauthorization Act of 2015 (MACRA)  - what this means in the context of Coronary Heart Disease</a:t>
            </a:r>
          </a:p>
          <a:p>
            <a:endParaRPr lang="en-US" sz="2200" dirty="0"/>
          </a:p>
          <a:p>
            <a:r>
              <a:rPr lang="en-US" sz="2200" dirty="0"/>
              <a:t>Activities Recognition is Vital – Called Ecological Momentary Assessments</a:t>
            </a:r>
          </a:p>
          <a:p>
            <a:endParaRPr lang="en-US" sz="2200" dirty="0"/>
          </a:p>
          <a:p>
            <a:r>
              <a:rPr lang="en-US" sz="2200" dirty="0"/>
              <a:t>Then comes JITAI – Just in Time Adaptive Interventions</a:t>
            </a:r>
          </a:p>
          <a:p>
            <a:endParaRPr lang="en-US" sz="2200" dirty="0"/>
          </a:p>
          <a:p>
            <a:r>
              <a:rPr lang="en-US" sz="2200" dirty="0"/>
              <a:t>Many companies are entering this space in different forms – Moving Analytics. Wellness mate</a:t>
            </a:r>
          </a:p>
        </p:txBody>
      </p:sp>
    </p:spTree>
    <p:extLst>
      <p:ext uri="{BB962C8B-B14F-4D97-AF65-F5344CB8AC3E}">
        <p14:creationId xmlns:p14="http://schemas.microsoft.com/office/powerpoint/2010/main" val="413197845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Wrapping it up</a:t>
            </a:r>
          </a:p>
        </p:txBody>
      </p:sp>
      <p:pic>
        <p:nvPicPr>
          <p:cNvPr id="5" name="Picture 2" descr="http://photography.nationalgeographic.com/staticfiles/NGS/Shared/StaticFiles/Photography/Images/Content/orange-fish-gipstein-969570-x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676400"/>
            <a:ext cx="5444180" cy="4355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09600" y="6183868"/>
            <a:ext cx="784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00682F"/>
                </a:solidFill>
                <a:latin typeface="Book Antiqua" panose="02040602050305030304" pitchFamily="18" charset="0"/>
              </a:rPr>
              <a:t>The field is </a:t>
            </a:r>
            <a:r>
              <a:rPr lang="en-US" b="1" dirty="0">
                <a:solidFill>
                  <a:srgbClr val="00682F"/>
                </a:solidFill>
                <a:latin typeface="Book Antiqua" panose="02040602050305030304" pitchFamily="18" charset="0"/>
              </a:rPr>
              <a:t>congested, but there are clear opportunities for innovation</a:t>
            </a:r>
          </a:p>
        </p:txBody>
      </p:sp>
    </p:spTree>
    <p:extLst>
      <p:ext uri="{BB962C8B-B14F-4D97-AF65-F5344CB8AC3E}">
        <p14:creationId xmlns:p14="http://schemas.microsoft.com/office/powerpoint/2010/main" val="103433137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Acknowledgments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775191"/>
            <a:ext cx="8458200" cy="4625609"/>
          </a:xfrm>
        </p:spPr>
        <p:txBody>
          <a:bodyPr>
            <a:noAutofit/>
          </a:bodyPr>
          <a:lstStyle/>
          <a:p>
            <a:pPr algn="just"/>
            <a:r>
              <a:rPr lang="en-US" sz="2000" dirty="0">
                <a:latin typeface="Book Antiqua" panose="02040602050305030304" pitchFamily="18" charset="0"/>
              </a:rPr>
              <a:t>National Science Foundation CAREER, </a:t>
            </a:r>
            <a:r>
              <a:rPr lang="en-US" sz="2000" dirty="0" err="1">
                <a:latin typeface="Book Antiqua" panose="02040602050305030304" pitchFamily="18" charset="0"/>
              </a:rPr>
              <a:t>SaTC</a:t>
            </a:r>
            <a:r>
              <a:rPr lang="en-US" sz="2000" dirty="0">
                <a:latin typeface="Book Antiqua" panose="02040602050305030304" pitchFamily="18" charset="0"/>
              </a:rPr>
              <a:t>, REU and CRI programs</a:t>
            </a:r>
          </a:p>
          <a:p>
            <a:pPr algn="just"/>
            <a:endParaRPr lang="en-US" sz="2000" dirty="0">
              <a:latin typeface="Book Antiqua" panose="02040602050305030304" pitchFamily="18" charset="0"/>
            </a:endParaRPr>
          </a:p>
          <a:p>
            <a:pPr algn="just"/>
            <a:r>
              <a:rPr lang="en-US" sz="2000" dirty="0">
                <a:latin typeface="Book Antiqua" panose="02040602050305030304" pitchFamily="18" charset="0"/>
              </a:rPr>
              <a:t>Army Research Office</a:t>
            </a:r>
          </a:p>
          <a:p>
            <a:pPr algn="just"/>
            <a:endParaRPr lang="en-US" sz="2000" dirty="0">
              <a:latin typeface="Book Antiqua" panose="02040602050305030304" pitchFamily="18" charset="0"/>
            </a:endParaRPr>
          </a:p>
          <a:p>
            <a:pPr algn="just"/>
            <a:r>
              <a:rPr lang="en-US" sz="2000" dirty="0">
                <a:latin typeface="Book Antiqua" panose="02040602050305030304" pitchFamily="18" charset="0"/>
              </a:rPr>
              <a:t>National Security Agency</a:t>
            </a:r>
          </a:p>
          <a:p>
            <a:pPr algn="just"/>
            <a:endParaRPr lang="en-US" sz="2000" dirty="0">
              <a:latin typeface="Book Antiqua" panose="02040602050305030304" pitchFamily="18" charset="0"/>
            </a:endParaRPr>
          </a:p>
          <a:p>
            <a:pPr algn="just"/>
            <a:r>
              <a:rPr lang="en-US" sz="2000" dirty="0">
                <a:latin typeface="Book Antiqua" panose="02040602050305030304" pitchFamily="18" charset="0"/>
              </a:rPr>
              <a:t>Dept. of Education</a:t>
            </a:r>
          </a:p>
          <a:p>
            <a:pPr algn="just"/>
            <a:endParaRPr lang="en-US" sz="2000" dirty="0">
              <a:latin typeface="Book Antiqua" panose="02040602050305030304" pitchFamily="18" charset="0"/>
            </a:endParaRPr>
          </a:p>
          <a:p>
            <a:pPr algn="just"/>
            <a:r>
              <a:rPr lang="en-US" sz="2000" dirty="0">
                <a:latin typeface="Book Antiqua" panose="02040602050305030304" pitchFamily="18" charset="0"/>
              </a:rPr>
              <a:t>University of South Florida and University of Missouri System</a:t>
            </a:r>
          </a:p>
        </p:txBody>
      </p:sp>
    </p:spTree>
    <p:extLst>
      <p:ext uri="{BB962C8B-B14F-4D97-AF65-F5344CB8AC3E}">
        <p14:creationId xmlns:p14="http://schemas.microsoft.com/office/powerpoint/2010/main" val="262386366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/>
          </a:p>
          <a:p>
            <a:pPr>
              <a:buNone/>
            </a:pPr>
            <a:endParaRPr lang="en-US"/>
          </a:p>
          <a:p>
            <a:pPr>
              <a:buNone/>
            </a:pPr>
            <a:endParaRPr lang="en-US"/>
          </a:p>
          <a:p>
            <a:pPr algn="ctr">
              <a:buNone/>
            </a:pPr>
            <a:r>
              <a:rPr lang="en-US" sz="6700" b="1">
                <a:solidFill>
                  <a:srgbClr val="FF0000"/>
                </a:solidFill>
                <a:latin typeface="Book Antiqua" pitchFamily="18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34535854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5273</TotalTime>
  <Words>1313</Words>
  <Application>Microsoft Office PowerPoint</Application>
  <PresentationFormat>On-screen Show (4:3)</PresentationFormat>
  <Paragraphs>332</Paragraphs>
  <Slides>43</Slides>
  <Notes>5</Notes>
  <HiddenSlides>1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52" baseType="lpstr">
      <vt:lpstr>Arial</vt:lpstr>
      <vt:lpstr>Book Antiqua</vt:lpstr>
      <vt:lpstr>Calibri</vt:lpstr>
      <vt:lpstr>Corbel</vt:lpstr>
      <vt:lpstr>Roboto Medium</vt:lpstr>
      <vt:lpstr>Wingdings</vt:lpstr>
      <vt:lpstr>Wingdings 2</vt:lpstr>
      <vt:lpstr>Wingdings 3</vt:lpstr>
      <vt:lpstr>Module</vt:lpstr>
      <vt:lpstr>Recent Developments in Big-data Enabled Personalized HeathCare</vt:lpstr>
      <vt:lpstr>Statistics on Mental Health</vt:lpstr>
      <vt:lpstr>Statistics on Internet Usage</vt:lpstr>
      <vt:lpstr>Statistics on Mobile Web</vt:lpstr>
      <vt:lpstr>Presentation Overview</vt:lpstr>
      <vt:lpstr>Part 1 – Big-data Clues and Algorithms</vt:lpstr>
      <vt:lpstr>State of the Art</vt:lpstr>
      <vt:lpstr>Advancing State of the Art ???</vt:lpstr>
      <vt:lpstr>NetFlow – Developed by Cisco</vt:lpstr>
      <vt:lpstr>NetFlow…</vt:lpstr>
      <vt:lpstr>First of All - Internet Data Collection</vt:lpstr>
      <vt:lpstr>Our Internet data</vt:lpstr>
      <vt:lpstr>Experiment 1 – Depressive Symptoms</vt:lpstr>
      <vt:lpstr>Experiment 2 – Internet Addiction</vt:lpstr>
      <vt:lpstr>Experiment 3 – Stress and Anxiety</vt:lpstr>
      <vt:lpstr>Features Extraction</vt:lpstr>
      <vt:lpstr>Features Extraction – Cont’d</vt:lpstr>
      <vt:lpstr>Features Extraction – Cont’d</vt:lpstr>
      <vt:lpstr>Summary of Critical Statistical Results</vt:lpstr>
      <vt:lpstr>Algorithms for Classification of Mood Disorders</vt:lpstr>
      <vt:lpstr>Wrapping up Part 1</vt:lpstr>
      <vt:lpstr>Media Coverage</vt:lpstr>
      <vt:lpstr>PowerPoint Presentation</vt:lpstr>
      <vt:lpstr>Part 2 – App Development for Orange Societies</vt:lpstr>
      <vt:lpstr>State of the Art</vt:lpstr>
      <vt:lpstr>Opportunities</vt:lpstr>
      <vt:lpstr>Mental Health App Categories</vt:lpstr>
      <vt:lpstr>PowerPoint Presentation</vt:lpstr>
      <vt:lpstr>Our App – Mood-Trek on Android</vt:lpstr>
      <vt:lpstr>Mood-Trek…</vt:lpstr>
      <vt:lpstr>Mood-Trek…</vt:lpstr>
      <vt:lpstr>Mood-Trek</vt:lpstr>
      <vt:lpstr>The Physician View</vt:lpstr>
      <vt:lpstr>Performance Metrics</vt:lpstr>
      <vt:lpstr>Where we are now</vt:lpstr>
      <vt:lpstr>Wearable, BigData and HealthCare</vt:lpstr>
      <vt:lpstr>Our Work on Activity Classification</vt:lpstr>
      <vt:lpstr>Rationale</vt:lpstr>
      <vt:lpstr>Results</vt:lpstr>
      <vt:lpstr>HealthCare Relevance</vt:lpstr>
      <vt:lpstr>Wrapping it up</vt:lpstr>
      <vt:lpstr>Acknowledgments</vt:lpstr>
      <vt:lpstr>PowerPoint Presentation</vt:lpstr>
    </vt:vector>
  </TitlesOfParts>
  <Company>Missouri S&amp;T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Topology Control and Security in Emergent Wireless Networks</dc:title>
  <dc:creator>chellaps</dc:creator>
  <cp:lastModifiedBy>K. Ramachandran</cp:lastModifiedBy>
  <cp:revision>231</cp:revision>
  <dcterms:created xsi:type="dcterms:W3CDTF">2010-04-30T15:31:07Z</dcterms:created>
  <dcterms:modified xsi:type="dcterms:W3CDTF">2016-10-10T00:17:10Z</dcterms:modified>
</cp:coreProperties>
</file>