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303" r:id="rId2"/>
    <p:sldId id="305" r:id="rId3"/>
    <p:sldId id="306" r:id="rId4"/>
    <p:sldId id="315" r:id="rId5"/>
    <p:sldId id="308" r:id="rId6"/>
    <p:sldId id="309" r:id="rId7"/>
    <p:sldId id="316" r:id="rId8"/>
    <p:sldId id="317" r:id="rId9"/>
    <p:sldId id="318" r:id="rId10"/>
    <p:sldId id="319" r:id="rId11"/>
    <p:sldId id="320" r:id="rId12"/>
    <p:sldId id="321" r:id="rId13"/>
    <p:sldId id="300" r:id="rId14"/>
    <p:sldId id="293" r:id="rId15"/>
    <p:sldId id="287" r:id="rId16"/>
    <p:sldId id="268" r:id="rId17"/>
    <p:sldId id="280" r:id="rId18"/>
    <p:sldId id="307" r:id="rId19"/>
    <p:sldId id="311" r:id="rId20"/>
    <p:sldId id="296" r:id="rId21"/>
    <p:sldId id="312" r:id="rId22"/>
    <p:sldId id="257" r:id="rId23"/>
    <p:sldId id="310" r:id="rId24"/>
    <p:sldId id="290" r:id="rId25"/>
    <p:sldId id="291" r:id="rId26"/>
    <p:sldId id="313" r:id="rId27"/>
    <p:sldId id="323" r:id="rId28"/>
    <p:sldId id="324" r:id="rId29"/>
    <p:sldId id="314" r:id="rId30"/>
    <p:sldId id="32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1" autoAdjust="0"/>
    <p:restoredTop sz="90785" autoAdjust="0"/>
  </p:normalViewPr>
  <p:slideViewPr>
    <p:cSldViewPr>
      <p:cViewPr varScale="1">
        <p:scale>
          <a:sx n="102" d="100"/>
          <a:sy n="102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293AB-7E61-4D9A-BCA3-9445743BF1E3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307B1-0C05-40F1-B09E-EBD04D2B95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51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CC357-D7E9-4F39-AEDC-ECC2E31DD73A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EBA42-4925-4ED1-AE50-1B0F19FBDD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7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ERP – electrophysiological response to single stimulus or event</a:t>
            </a:r>
          </a:p>
          <a:p>
            <a:pPr lvl="1"/>
            <a:r>
              <a:rPr lang="en-US" dirty="0" smtClean="0"/>
              <a:t>Oscillation – synchronization of electrical activity in the brain which may be state dependent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EBA42-4925-4ED1-AE50-1B0F19FBDDA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45221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0BC92-F292-0F48-8BCB-E1C7C370099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Computer generated 3-D maze displayed on computer screen</a:t>
            </a:r>
          </a:p>
          <a:p>
            <a:pPr lvl="1"/>
            <a:r>
              <a:rPr lang="en-US" dirty="0" smtClean="0"/>
              <a:t>Theta during virtual navigation (virtual movement)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***Possible to induce theta using only visual cues***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EBA42-4925-4ED1-AE50-1B0F19FBDDA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0BC92-F292-0F48-8BCB-E1C7C370099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Partial</a:t>
            </a:r>
            <a:r>
              <a:rPr lang="en-US" baseline="0" dirty="0" smtClean="0"/>
              <a:t> eta squared for Search: .275</a:t>
            </a:r>
          </a:p>
          <a:p>
            <a:r>
              <a:rPr lang="en-US" baseline="0" dirty="0" smtClean="0"/>
              <a:t>Partial eta squared </a:t>
            </a:r>
            <a:r>
              <a:rPr lang="en-US" baseline="0" smtClean="0"/>
              <a:t>for Frequency: </a:t>
            </a:r>
            <a:r>
              <a:rPr lang="en-US" baseline="0" dirty="0" smtClean="0"/>
              <a:t>.096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EBA42-4925-4ED1-AE50-1B0F19FBDDA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Partial</a:t>
            </a:r>
            <a:r>
              <a:rPr lang="en-US" baseline="0" dirty="0" smtClean="0"/>
              <a:t> eta squared for Search: .275</a:t>
            </a:r>
          </a:p>
          <a:p>
            <a:r>
              <a:rPr lang="en-US" baseline="0" dirty="0" smtClean="0"/>
              <a:t>Partial eta squared </a:t>
            </a:r>
            <a:r>
              <a:rPr lang="en-US" baseline="0" smtClean="0"/>
              <a:t>for Frequency: </a:t>
            </a:r>
            <a:r>
              <a:rPr lang="en-US" baseline="0" dirty="0" smtClean="0"/>
              <a:t>.096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EBA42-4925-4ED1-AE50-1B0F19FBDDA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ERP – electrophysiological response to single stimulus or event</a:t>
            </a:r>
          </a:p>
          <a:p>
            <a:pPr lvl="1"/>
            <a:r>
              <a:rPr lang="en-US" dirty="0" smtClean="0"/>
              <a:t>Oscillation – synchronization of electrical activity in the brain which may be state dependent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EBA42-4925-4ED1-AE50-1B0F19FBDDA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Partial</a:t>
            </a:r>
            <a:r>
              <a:rPr lang="en-US" baseline="0" dirty="0" smtClean="0"/>
              <a:t> eta squared for Search: .275</a:t>
            </a:r>
          </a:p>
          <a:p>
            <a:r>
              <a:rPr lang="en-US" baseline="0" dirty="0" smtClean="0"/>
              <a:t>Partial eta squared for Frequency: .096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EBA42-4925-4ED1-AE50-1B0F19FBDDA2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Partial</a:t>
            </a:r>
            <a:r>
              <a:rPr lang="en-US" baseline="0" dirty="0" smtClean="0"/>
              <a:t> eta squared for Search: .275</a:t>
            </a:r>
          </a:p>
          <a:p>
            <a:r>
              <a:rPr lang="en-US" baseline="0" dirty="0" smtClean="0"/>
              <a:t>Partial eta squared for Frequency: .096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EBA42-4925-4ED1-AE50-1B0F19FBDDA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EEFE2D6-BD40-45D4-862E-6E64745D41D4}" type="datetimeFigureOut">
              <a:rPr lang="en-US" smtClean="0"/>
              <a:pPr/>
              <a:t>3/15/2015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A48F414-4BCE-4B72-BE91-2FB19FFBD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youtube.com/watch?v=P4tdU5cRkBA&amp;feature=related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5743" y="564368"/>
            <a:ext cx="593367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Effects </a:t>
            </a:r>
            <a:r>
              <a:rPr lang="en-US" sz="2400" dirty="0" smtClean="0"/>
              <a:t>of Visual Search on Memory </a:t>
            </a:r>
            <a:r>
              <a:rPr lang="en-US" sz="2400" dirty="0" smtClean="0"/>
              <a:t>Search</a:t>
            </a:r>
          </a:p>
          <a:p>
            <a:pPr algn="ctr"/>
            <a:r>
              <a:rPr lang="en-US" dirty="0" smtClean="0"/>
              <a:t>(From Measuring the Mind to Reading and Changing Its State)</a:t>
            </a:r>
            <a:endParaRPr lang="en-US" dirty="0" smtClean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Holly Westfall and Kenneth J. Malmberg</a:t>
            </a:r>
          </a:p>
          <a:p>
            <a:pPr algn="ctr"/>
            <a:r>
              <a:rPr lang="en-US" sz="2400" dirty="0" smtClean="0"/>
              <a:t>University of South Florida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15200" y="-21869400"/>
            <a:ext cx="22860000" cy="17145000"/>
          </a:xfrm>
          <a:prstGeom prst="rect">
            <a:avLst/>
          </a:prstGeom>
        </p:spPr>
      </p:pic>
      <p:pic>
        <p:nvPicPr>
          <p:cNvPr id="58370" name="Picture 2" descr="http://blogs.scientificamerican.com/streams-of-consciousness/files/2011/12/Eyetracking.Heatmap.sm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38400"/>
            <a:ext cx="7372350" cy="339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Experimental Design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4040188" cy="63976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Search Condition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5025" y="1341438"/>
            <a:ext cx="4041775" cy="63976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No Search Condition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7" name="Content Placeholder 6" descr="Search Screen Shot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57400"/>
            <a:ext cx="4038600" cy="2995711"/>
          </a:xfrm>
          <a:ln>
            <a:solidFill>
              <a:schemeClr val="tx1"/>
            </a:solidFill>
          </a:ln>
        </p:spPr>
      </p:pic>
      <p:pic>
        <p:nvPicPr>
          <p:cNvPr id="8" name="Content Placeholder 7" descr="No Search Screen Shot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045444"/>
            <a:ext cx="4038600" cy="2995711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Results from 4 Experiments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(Westfall &amp; Malmberg, </a:t>
            </a:r>
            <a:r>
              <a:rPr lang="en-US" sz="1200" dirty="0" smtClean="0">
                <a:solidFill>
                  <a:srgbClr val="0000FF"/>
                </a:solidFill>
              </a:rPr>
              <a:t>2013</a:t>
            </a:r>
            <a:r>
              <a:rPr lang="en-US" sz="1200" dirty="0" smtClean="0">
                <a:solidFill>
                  <a:srgbClr val="0000FF"/>
                </a:solidFill>
              </a:rPr>
              <a:t>)</a:t>
            </a:r>
            <a:endParaRPr lang="en-US" sz="1200" dirty="0">
              <a:solidFill>
                <a:srgbClr val="0000FF"/>
              </a:solidFill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838200" y="1235075"/>
          <a:ext cx="3007558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0" name="SPW 9.0 Graph" r:id="rId3" imgW="3304440" imgH="4539960" progId="">
                  <p:embed/>
                </p:oleObj>
              </mc:Choice>
              <mc:Fallback>
                <p:oleObj name="SPW 9.0 Graph" r:id="rId3" imgW="3304440" imgH="45399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235075"/>
                        <a:ext cx="3007558" cy="242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5257800" y="1295400"/>
          <a:ext cx="31242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1" name="SPW 9.0 Graph" r:id="rId5" imgW="5406840" imgH="4426560" progId="">
                  <p:embed/>
                </p:oleObj>
              </mc:Choice>
              <mc:Fallback>
                <p:oleObj name="SPW 9.0 Graph" r:id="rId5" imgW="5406840" imgH="442656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295400"/>
                        <a:ext cx="31242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914400" y="3886200"/>
          <a:ext cx="3084512" cy="2448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2" name="SPW 9.0 Graph" r:id="rId7" imgW="5406840" imgH="4426560" progId="">
                  <p:embed/>
                </p:oleObj>
              </mc:Choice>
              <mc:Fallback>
                <p:oleObj name="SPW 9.0 Graph" r:id="rId7" imgW="5406840" imgH="442656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86200"/>
                        <a:ext cx="3084512" cy="2448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5334000" y="4114800"/>
          <a:ext cx="3048000" cy="2188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3" name="SPW 9.0 Graph" r:id="rId9" imgW="5406840" imgH="4255560" progId="">
                  <p:embed/>
                </p:oleObj>
              </mc:Choice>
              <mc:Fallback>
                <p:oleObj name="SPW 9.0 Graph" r:id="rId9" imgW="5406840" imgH="42555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114800"/>
                        <a:ext cx="3048000" cy="21880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Types of Information Stored in Memory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730829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Item:  Information about the stimulus </a:t>
            </a:r>
            <a:r>
              <a:rPr lang="en-US" sz="2000" dirty="0" smtClean="0"/>
              <a:t>being attended to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Context:  Information about where, when, and how a stimulus is encountered</a:t>
            </a:r>
          </a:p>
          <a:p>
            <a:endParaRPr lang="en-US" sz="2000" dirty="0"/>
          </a:p>
          <a:p>
            <a:r>
              <a:rPr lang="en-US" sz="2000" dirty="0" smtClean="0"/>
              <a:t>Associative:  The occurrence of </a:t>
            </a:r>
            <a:r>
              <a:rPr lang="en-US" sz="2000" dirty="0" smtClean="0"/>
              <a:t>stimuli and context</a:t>
            </a:r>
          </a:p>
          <a:p>
            <a:endParaRPr lang="en-US" sz="2000" dirty="0"/>
          </a:p>
          <a:p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Different memory tasks emphasize the retrieval of different types information.</a:t>
            </a:r>
            <a:endParaRPr lang="en-US" sz="20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82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What is not Happening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1" y="17526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encoding of item information is not being enhanced by performing the visual search task.</a:t>
            </a:r>
            <a:endParaRPr lang="en-US" sz="2000" dirty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4572000" y="1295400"/>
          <a:ext cx="4191000" cy="3326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0" name="SPW 9.0 Graph" r:id="rId3" imgW="5406840" imgH="4426560" progId="">
                  <p:embed/>
                </p:oleObj>
              </mc:Choice>
              <mc:Fallback>
                <p:oleObj name="SPW 9.0 Graph" r:id="rId3" imgW="5406840" imgH="44265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95400"/>
                        <a:ext cx="4191000" cy="33260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What might be Happening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752600"/>
            <a:ext cx="388914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binding of the item information</a:t>
            </a:r>
          </a:p>
          <a:p>
            <a:r>
              <a:rPr lang="en-US" dirty="0" smtClean="0"/>
              <a:t>to the experimental context is being</a:t>
            </a:r>
          </a:p>
          <a:p>
            <a:r>
              <a:rPr lang="en-US" dirty="0" smtClean="0"/>
              <a:t>strengthened by performing the visual</a:t>
            </a:r>
          </a:p>
          <a:p>
            <a:r>
              <a:rPr lang="en-US" dirty="0" smtClean="0"/>
              <a:t>search task.</a:t>
            </a:r>
          </a:p>
          <a:p>
            <a:endParaRPr lang="en-US" dirty="0" smtClean="0"/>
          </a:p>
          <a:p>
            <a:r>
              <a:rPr lang="en-US" dirty="0" smtClean="0"/>
              <a:t>This may help the the subject reinstate</a:t>
            </a:r>
          </a:p>
          <a:p>
            <a:r>
              <a:rPr lang="en-US" dirty="0" smtClean="0"/>
              <a:t>the context when initiating free recall</a:t>
            </a:r>
          </a:p>
          <a:p>
            <a:r>
              <a:rPr lang="en-US" dirty="0" smtClean="0"/>
              <a:t>and provide a stronger match between</a:t>
            </a:r>
          </a:p>
          <a:p>
            <a:r>
              <a:rPr lang="en-US" dirty="0" smtClean="0"/>
              <a:t>the context cue and the context stored</a:t>
            </a:r>
          </a:p>
          <a:p>
            <a:r>
              <a:rPr lang="en-US" dirty="0" smtClean="0"/>
              <a:t> in memory for both targets and foils </a:t>
            </a:r>
          </a:p>
          <a:p>
            <a:r>
              <a:rPr lang="en-US" dirty="0" smtClean="0"/>
              <a:t>during recognition testing. </a:t>
            </a:r>
            <a:endParaRPr lang="en-US" dirty="0"/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5410200" y="1219200"/>
          <a:ext cx="3008313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9" name="SPW 9.0 Graph" r:id="rId3" imgW="3304440" imgH="4539960" progId="">
                  <p:embed/>
                </p:oleObj>
              </mc:Choice>
              <mc:Fallback>
                <p:oleObj name="SPW 9.0 Graph" r:id="rId3" imgW="3304440" imgH="453996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219200"/>
                        <a:ext cx="3008313" cy="242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5562600" y="3810000"/>
          <a:ext cx="3048000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0" name="SPW 9.0 Graph" r:id="rId5" imgW="5406840" imgH="4255560" progId="">
                  <p:embed/>
                </p:oleObj>
              </mc:Choice>
              <mc:Fallback>
                <p:oleObj name="SPW 9.0 Graph" r:id="rId5" imgW="5406840" imgH="425556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810000"/>
                        <a:ext cx="3048000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Arrow 6"/>
          <p:cNvSpPr/>
          <p:nvPr/>
        </p:nvSpPr>
        <p:spPr>
          <a:xfrm rot="20038117">
            <a:off x="4380905" y="2604981"/>
            <a:ext cx="1295400" cy="8176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936464">
            <a:off x="4309222" y="4168894"/>
            <a:ext cx="1295400" cy="8176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Visual Search May Produce Greater Associative Encoding Too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1" y="1752600"/>
            <a:ext cx="800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is possible that context is not only more strongly encoded while in an exploratory state, but it may be more strongly bound to the item information.</a:t>
            </a:r>
          </a:p>
          <a:p>
            <a:endParaRPr lang="en-US" dirty="0"/>
          </a:p>
          <a:p>
            <a:r>
              <a:rPr lang="en-US" dirty="0" smtClean="0"/>
              <a:t>Hence, it is possible that exploratory states also encourage or promote the binding of items in memory leading to more organized memory traces.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86000" y="3733800"/>
            <a:ext cx="2857501" cy="2104831"/>
            <a:chOff x="2286000" y="3733800"/>
            <a:chExt cx="2857501" cy="2104831"/>
          </a:xfrm>
        </p:grpSpPr>
        <p:sp>
          <p:nvSpPr>
            <p:cNvPr id="4" name="Oval 3"/>
            <p:cNvSpPr/>
            <p:nvPr/>
          </p:nvSpPr>
          <p:spPr>
            <a:xfrm>
              <a:off x="2286000" y="3733800"/>
              <a:ext cx="1066800" cy="838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164214" y="5000431"/>
              <a:ext cx="1066800" cy="838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4076701" y="3733800"/>
              <a:ext cx="1066800" cy="838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>
              <a:stCxn id="4" idx="4"/>
              <a:endCxn id="7" idx="1"/>
            </p:cNvCxnSpPr>
            <p:nvPr/>
          </p:nvCxnSpPr>
          <p:spPr>
            <a:xfrm>
              <a:off x="2819400" y="4572000"/>
              <a:ext cx="501043" cy="551183"/>
            </a:xfrm>
            <a:prstGeom prst="straightConnector1">
              <a:avLst/>
            </a:prstGeom>
            <a:ln w="254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7" idx="7"/>
            </p:cNvCxnSpPr>
            <p:nvPr/>
          </p:nvCxnSpPr>
          <p:spPr>
            <a:xfrm flipV="1">
              <a:off x="4074785" y="4572000"/>
              <a:ext cx="344815" cy="551183"/>
            </a:xfrm>
            <a:prstGeom prst="straightConnector1">
              <a:avLst/>
            </a:prstGeom>
            <a:ln w="254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2"/>
              <a:endCxn id="4" idx="6"/>
            </p:cNvCxnSpPr>
            <p:nvPr/>
          </p:nvCxnSpPr>
          <p:spPr>
            <a:xfrm flipH="1">
              <a:off x="3352800" y="4152900"/>
              <a:ext cx="723901" cy="0"/>
            </a:xfrm>
            <a:prstGeom prst="straightConnector1">
              <a:avLst/>
            </a:prstGeom>
            <a:ln w="254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515470" y="3968234"/>
              <a:ext cx="6078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Item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06171" y="3960845"/>
              <a:ext cx="6078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Item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212545" y="5234865"/>
              <a:ext cx="9701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Context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4432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English-Swahili Vocabulary Learning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22770" y="2054205"/>
            <a:ext cx="3505200" cy="3733800"/>
            <a:chOff x="304800" y="1676400"/>
            <a:chExt cx="4648200" cy="4648200"/>
          </a:xfrm>
        </p:grpSpPr>
        <p:sp>
          <p:nvSpPr>
            <p:cNvPr id="16" name="Oval 15"/>
            <p:cNvSpPr/>
            <p:nvPr/>
          </p:nvSpPr>
          <p:spPr>
            <a:xfrm>
              <a:off x="1219200" y="1676400"/>
              <a:ext cx="2819400" cy="2057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219200" y="4267200"/>
              <a:ext cx="2819400" cy="2057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urved Left Arrow 17"/>
            <p:cNvSpPr/>
            <p:nvPr/>
          </p:nvSpPr>
          <p:spPr>
            <a:xfrm>
              <a:off x="4191000" y="2705100"/>
              <a:ext cx="762000" cy="27051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Curved Left Arrow 18"/>
            <p:cNvSpPr/>
            <p:nvPr/>
          </p:nvSpPr>
          <p:spPr>
            <a:xfrm rot="10800000">
              <a:off x="304800" y="2705100"/>
              <a:ext cx="762000" cy="27051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10507" y="1981200"/>
              <a:ext cx="2396709" cy="149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Study</a:t>
              </a:r>
            </a:p>
            <a:p>
              <a:pPr algn="ctr"/>
              <a:endParaRPr lang="en-US" sz="2400" dirty="0"/>
            </a:p>
            <a:p>
              <a:pPr algn="ctr"/>
              <a:r>
                <a:rPr lang="en-US" sz="2400" dirty="0"/>
                <a:t>Cold-</a:t>
              </a:r>
              <a:r>
                <a:rPr lang="en-US" sz="2400" dirty="0" err="1"/>
                <a:t>Baiskeli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0507" y="4603402"/>
              <a:ext cx="2329919" cy="1494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Test</a:t>
              </a:r>
              <a:endParaRPr lang="en-US" sz="2400" dirty="0"/>
            </a:p>
            <a:p>
              <a:pPr algn="ctr"/>
              <a:endParaRPr lang="en-US" sz="2400" dirty="0"/>
            </a:p>
            <a:p>
              <a:pPr algn="ctr"/>
              <a:r>
                <a:rPr lang="en-US" sz="2400" dirty="0"/>
                <a:t>?</a:t>
              </a:r>
              <a:r>
                <a:rPr lang="en-US" sz="2400" dirty="0" smtClean="0"/>
                <a:t>-</a:t>
              </a:r>
              <a:r>
                <a:rPr lang="en-US" sz="2400" dirty="0" err="1" smtClean="0"/>
                <a:t>Baiskeli</a:t>
              </a:r>
              <a:endParaRPr lang="en-US" sz="24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373178" y="1386369"/>
            <a:ext cx="2294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Rate of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6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English-Swahili Vocabulary Learning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12929" y="2133600"/>
            <a:ext cx="3505200" cy="3733800"/>
            <a:chOff x="304800" y="1676400"/>
            <a:chExt cx="4648200" cy="4648200"/>
          </a:xfrm>
        </p:grpSpPr>
        <p:sp>
          <p:nvSpPr>
            <p:cNvPr id="11" name="Oval 10"/>
            <p:cNvSpPr/>
            <p:nvPr/>
          </p:nvSpPr>
          <p:spPr>
            <a:xfrm>
              <a:off x="1219200" y="1676400"/>
              <a:ext cx="2819400" cy="2057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219200" y="4267200"/>
              <a:ext cx="2819400" cy="2057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urved Left Arrow 15"/>
            <p:cNvSpPr/>
            <p:nvPr/>
          </p:nvSpPr>
          <p:spPr>
            <a:xfrm>
              <a:off x="4191000" y="2705100"/>
              <a:ext cx="762000" cy="27051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Curved Left Arrow 16"/>
            <p:cNvSpPr/>
            <p:nvPr/>
          </p:nvSpPr>
          <p:spPr>
            <a:xfrm rot="10800000">
              <a:off x="304800" y="2705100"/>
              <a:ext cx="762000" cy="27051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10507" y="1981200"/>
              <a:ext cx="2396709" cy="149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Study</a:t>
              </a:r>
            </a:p>
            <a:p>
              <a:pPr algn="ctr"/>
              <a:endParaRPr lang="en-US" sz="2400" dirty="0"/>
            </a:p>
            <a:p>
              <a:pPr algn="ctr"/>
              <a:r>
                <a:rPr lang="en-US" sz="2400" dirty="0"/>
                <a:t>Cold-</a:t>
              </a:r>
              <a:r>
                <a:rPr lang="en-US" sz="2400" dirty="0" err="1"/>
                <a:t>Baiskeli</a:t>
              </a:r>
              <a:endParaRPr lang="en-US" sz="2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0507" y="4603402"/>
              <a:ext cx="2329919" cy="1494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Test</a:t>
              </a:r>
              <a:endParaRPr lang="en-US" sz="2400" dirty="0"/>
            </a:p>
            <a:p>
              <a:pPr algn="ctr"/>
              <a:endParaRPr lang="en-US" sz="2400" dirty="0"/>
            </a:p>
            <a:p>
              <a:pPr algn="ctr"/>
              <a:r>
                <a:rPr lang="en-US" sz="2400" dirty="0"/>
                <a:t>?</a:t>
              </a:r>
              <a:r>
                <a:rPr lang="en-US" sz="2400" dirty="0" smtClean="0"/>
                <a:t>-</a:t>
              </a:r>
              <a:r>
                <a:rPr lang="en-US" sz="2400" dirty="0" err="1" smtClean="0"/>
                <a:t>Baiskeli</a:t>
              </a:r>
              <a:endParaRPr lang="en-US" sz="24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202477" y="1386369"/>
            <a:ext cx="710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Rate of Learning                                               Retention (2 Days Later)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4648200" y="2133600"/>
            <a:ext cx="3505200" cy="3733800"/>
            <a:chOff x="304800" y="1676400"/>
            <a:chExt cx="4648200" cy="4648200"/>
          </a:xfrm>
        </p:grpSpPr>
        <p:sp>
          <p:nvSpPr>
            <p:cNvPr id="22" name="Oval 21"/>
            <p:cNvSpPr/>
            <p:nvPr/>
          </p:nvSpPr>
          <p:spPr>
            <a:xfrm>
              <a:off x="1219200" y="1676400"/>
              <a:ext cx="2819400" cy="2057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1219200" y="4267200"/>
              <a:ext cx="2819400" cy="2057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Curved Left Arrow 23"/>
            <p:cNvSpPr/>
            <p:nvPr/>
          </p:nvSpPr>
          <p:spPr>
            <a:xfrm>
              <a:off x="4191000" y="2705100"/>
              <a:ext cx="762000" cy="27051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urved Left Arrow 24"/>
            <p:cNvSpPr/>
            <p:nvPr/>
          </p:nvSpPr>
          <p:spPr>
            <a:xfrm rot="10800000">
              <a:off x="304800" y="2705100"/>
              <a:ext cx="762000" cy="27051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10507" y="1981200"/>
              <a:ext cx="2396709" cy="149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Study</a:t>
              </a:r>
            </a:p>
            <a:p>
              <a:pPr algn="ctr"/>
              <a:endParaRPr lang="en-US" sz="2400" dirty="0"/>
            </a:p>
            <a:p>
              <a:pPr algn="ctr"/>
              <a:r>
                <a:rPr lang="en-US" sz="2400" dirty="0"/>
                <a:t>Cold-</a:t>
              </a:r>
              <a:r>
                <a:rPr lang="en-US" sz="2400" dirty="0" err="1"/>
                <a:t>Baiskeli</a:t>
              </a:r>
              <a:endParaRPr lang="en-US" sz="2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410507" y="4603402"/>
              <a:ext cx="2329919" cy="1494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Test</a:t>
              </a:r>
              <a:endParaRPr lang="en-US" sz="2400" dirty="0"/>
            </a:p>
            <a:p>
              <a:pPr algn="ctr"/>
              <a:endParaRPr lang="en-US" sz="2400" dirty="0"/>
            </a:p>
            <a:p>
              <a:pPr algn="ctr"/>
              <a:r>
                <a:rPr lang="en-US" sz="2400" dirty="0"/>
                <a:t>?</a:t>
              </a:r>
              <a:r>
                <a:rPr lang="en-US" sz="2400" dirty="0" smtClean="0"/>
                <a:t>-</a:t>
              </a:r>
              <a:r>
                <a:rPr lang="en-US" sz="2400" dirty="0" err="1" smtClean="0"/>
                <a:t>Baiskeli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420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English-Swahili Vocabulary Learning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472" y="1371600"/>
            <a:ext cx="6183654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189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English-Swahili Vocabulary Learning</a:t>
            </a:r>
            <a:endParaRPr lang="en-US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6329363" cy="49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057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English-Swahili Vocabulary Learning</a:t>
            </a:r>
            <a:endParaRPr 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5943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6" y="1938435"/>
            <a:ext cx="6235694" cy="430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408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A </a:t>
            </a:r>
            <a:r>
              <a:rPr lang="en-US" dirty="0" err="1" smtClean="0">
                <a:solidFill>
                  <a:srgbClr val="0000FF"/>
                </a:solidFill>
              </a:rPr>
              <a:t>CogNeuro</a:t>
            </a:r>
            <a:r>
              <a:rPr lang="en-US" dirty="0" smtClean="0">
                <a:solidFill>
                  <a:srgbClr val="0000FF"/>
                </a:solidFill>
              </a:rPr>
              <a:t> Approach: Definitions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Oscillation</a:t>
            </a:r>
            <a:endParaRPr lang="en-US" dirty="0"/>
          </a:p>
        </p:txBody>
      </p:sp>
      <p:pic>
        <p:nvPicPr>
          <p:cNvPr id="3482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62200"/>
            <a:ext cx="4038600" cy="28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987" y="2286000"/>
            <a:ext cx="3376613" cy="299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4475" y="1143000"/>
            <a:ext cx="36671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Oscillations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Alpha (8-12 Hz)</a:t>
            </a:r>
          </a:p>
          <a:p>
            <a:pPr lvl="1"/>
            <a:r>
              <a:rPr lang="en-US" dirty="0" smtClean="0"/>
              <a:t>Resting wakefulness</a:t>
            </a:r>
          </a:p>
          <a:p>
            <a:r>
              <a:rPr lang="en-US" dirty="0" smtClean="0"/>
              <a:t>Beta (12-30 Hz)</a:t>
            </a:r>
          </a:p>
          <a:p>
            <a:pPr lvl="1"/>
            <a:r>
              <a:rPr lang="en-US" dirty="0" smtClean="0"/>
              <a:t>Active concentration</a:t>
            </a:r>
          </a:p>
          <a:p>
            <a:r>
              <a:rPr lang="en-US" dirty="0" smtClean="0"/>
              <a:t>Gamma (25-100 Hz)</a:t>
            </a:r>
          </a:p>
          <a:p>
            <a:pPr lvl="1"/>
            <a:r>
              <a:rPr lang="en-US" dirty="0" smtClean="0"/>
              <a:t>Attention and feature binding</a:t>
            </a:r>
          </a:p>
          <a:p>
            <a:r>
              <a:rPr lang="en-US" dirty="0" smtClean="0"/>
              <a:t>Delta (0.1 – 2 Hz)</a:t>
            </a:r>
          </a:p>
          <a:p>
            <a:pPr lvl="1"/>
            <a:r>
              <a:rPr lang="en-US" dirty="0" smtClean="0"/>
              <a:t>Deep sleep</a:t>
            </a:r>
          </a:p>
          <a:p>
            <a:r>
              <a:rPr lang="en-US" dirty="0" smtClean="0"/>
              <a:t>Theta (2-8 Hz)</a:t>
            </a:r>
          </a:p>
          <a:p>
            <a:pPr lvl="1"/>
            <a:r>
              <a:rPr lang="en-US" dirty="0" smtClean="0"/>
              <a:t>Spatial navigation and memory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Theta and Search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Exploratory activities in rodents are </a:t>
            </a:r>
            <a:r>
              <a:rPr lang="en-US" dirty="0"/>
              <a:t>associated with oscillations in the theta band of frequencies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781800" y="5943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Vanderwolf</a:t>
            </a:r>
            <a:r>
              <a:rPr lang="en-US" dirty="0" smtClean="0"/>
              <a:t>, 1969)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Theta and Learning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Eye blink conditioning in rabbits</a:t>
            </a:r>
          </a:p>
          <a:p>
            <a:pPr lvl="1"/>
            <a:r>
              <a:rPr lang="en-US" dirty="0" smtClean="0"/>
              <a:t>Performance predicted by θ activity before training</a:t>
            </a:r>
          </a:p>
          <a:p>
            <a:pPr lvl="1"/>
            <a:r>
              <a:rPr lang="en-US" sz="2200" dirty="0" smtClean="0"/>
              <a:t>θ+ animals learned EB conditioning in half as many trials as θ-</a:t>
            </a:r>
          </a:p>
          <a:p>
            <a:pPr lvl="1"/>
            <a:r>
              <a:rPr lang="en-US" sz="2200" dirty="0" smtClean="0"/>
              <a:t>Older θ+ animals learned EB conditioning in just as many trials as young </a:t>
            </a:r>
            <a:r>
              <a:rPr lang="en-US" sz="2200" dirty="0" err="1" smtClean="0"/>
              <a:t>yolked</a:t>
            </a:r>
            <a:r>
              <a:rPr lang="en-US" sz="2200" dirty="0" smtClean="0"/>
              <a:t> controls</a:t>
            </a:r>
          </a:p>
          <a:p>
            <a:pPr lvl="1">
              <a:buNone/>
            </a:pPr>
            <a:endParaRPr lang="en-US" sz="2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14400" y="59436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Asaka</a:t>
            </a:r>
            <a:r>
              <a:rPr lang="en-US" dirty="0" smtClean="0"/>
              <a:t> et al., 2005; Berry &amp; Thompson, 1978; Griffin et al., 2004; </a:t>
            </a:r>
            <a:r>
              <a:rPr lang="en-US" dirty="0" err="1" smtClean="0"/>
              <a:t>Seager</a:t>
            </a:r>
            <a:r>
              <a:rPr lang="en-US" dirty="0" smtClean="0"/>
              <a:t> et al., 2002)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Theta and Learning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Interference of theta</a:t>
            </a:r>
          </a:p>
          <a:p>
            <a:pPr lvl="1"/>
            <a:r>
              <a:rPr lang="en-US" dirty="0" smtClean="0"/>
              <a:t>Scopolamine (cholinergic antagonist)</a:t>
            </a:r>
          </a:p>
          <a:p>
            <a:pPr lvl="1"/>
            <a:r>
              <a:rPr lang="en-US" dirty="0" smtClean="0"/>
              <a:t>Procaine (local anesthetic)</a:t>
            </a:r>
          </a:p>
          <a:p>
            <a:pPr lvl="1"/>
            <a:r>
              <a:rPr lang="en-US" dirty="0" smtClean="0"/>
              <a:t>MS </a:t>
            </a:r>
            <a:r>
              <a:rPr lang="en-US" smtClean="0"/>
              <a:t>Lesioning</a:t>
            </a:r>
            <a:endParaRPr lang="en-US" dirty="0" smtClean="0"/>
          </a:p>
          <a:p>
            <a:r>
              <a:rPr lang="en-US" dirty="0" smtClean="0"/>
              <a:t>Enhancement of theta</a:t>
            </a:r>
          </a:p>
          <a:p>
            <a:pPr lvl="1"/>
            <a:r>
              <a:rPr lang="en-US" dirty="0" smtClean="0"/>
              <a:t>Water deprivation</a:t>
            </a:r>
          </a:p>
          <a:p>
            <a:pPr lvl="1"/>
            <a:r>
              <a:rPr lang="en-US" dirty="0" smtClean="0"/>
              <a:t>Electrical stimulation of MS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59436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Asaka</a:t>
            </a:r>
            <a:r>
              <a:rPr lang="en-US" dirty="0" smtClean="0"/>
              <a:t> et al., 2000; </a:t>
            </a:r>
            <a:r>
              <a:rPr lang="en-US" dirty="0" err="1" smtClean="0"/>
              <a:t>Asaka</a:t>
            </a:r>
            <a:r>
              <a:rPr lang="en-US" dirty="0" smtClean="0"/>
              <a:t> et al., 2002; Berry &amp; Swain, 1989; Berry &amp; Thompson, 1979)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Human Studies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Spatial navigation</a:t>
            </a:r>
          </a:p>
          <a:p>
            <a:pPr lvl="1"/>
            <a:r>
              <a:rPr lang="en-US" dirty="0" smtClean="0"/>
              <a:t>Virtual navigation induced cortical theta activity</a:t>
            </a:r>
          </a:p>
          <a:p>
            <a:pPr lvl="2"/>
            <a:r>
              <a:rPr lang="en-US" dirty="0" smtClean="0"/>
              <a:t>True for exploratory searching and goal-seeking behavior</a:t>
            </a:r>
          </a:p>
          <a:p>
            <a:r>
              <a:rPr lang="en-US" dirty="0" smtClean="0"/>
              <a:t>Episodic memory</a:t>
            </a:r>
          </a:p>
          <a:p>
            <a:pPr lvl="1"/>
            <a:r>
              <a:rPr lang="en-US" dirty="0" smtClean="0"/>
              <a:t>Oscillations at gamma and theta frequencies during encoding predictive of words later recalled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0" y="59436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Caplan</a:t>
            </a:r>
            <a:r>
              <a:rPr lang="en-US" dirty="0" smtClean="0"/>
              <a:t> et al., 2003; </a:t>
            </a:r>
            <a:r>
              <a:rPr lang="en-US" dirty="0" err="1" smtClean="0"/>
              <a:t>Kahana</a:t>
            </a:r>
            <a:r>
              <a:rPr lang="en-US" dirty="0" smtClean="0"/>
              <a:t> et al., 1999; </a:t>
            </a:r>
            <a:r>
              <a:rPr lang="en-US" dirty="0" err="1" smtClean="0"/>
              <a:t>Sederberg</a:t>
            </a:r>
            <a:r>
              <a:rPr lang="en-US" dirty="0" smtClean="0"/>
              <a:t> et al., 2003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The Role of the Hippocampus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in the creation of new memories</a:t>
            </a:r>
          </a:p>
          <a:p>
            <a:r>
              <a:rPr lang="en-US" dirty="0" smtClean="0"/>
              <a:t>May bind items and context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400" y="5955268"/>
            <a:ext cx="4813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Davachi</a:t>
            </a:r>
            <a:r>
              <a:rPr lang="en-US" dirty="0" smtClean="0"/>
              <a:t>, 2006; </a:t>
            </a:r>
            <a:r>
              <a:rPr lang="en-US" dirty="0" err="1" smtClean="0"/>
              <a:t>Davachi</a:t>
            </a:r>
            <a:r>
              <a:rPr lang="en-US" dirty="0" smtClean="0"/>
              <a:t>, Mitchell, &amp; Wagner, 2003)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Binaural Beats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2819400" cy="4937760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>
                <a:hlinkClick r:id="rId2"/>
              </a:rPr>
              <a:t>pop culture</a:t>
            </a:r>
            <a:r>
              <a:rPr lang="en-US" dirty="0" smtClean="0"/>
              <a:t>, binaural beats are linked to concentration, lucid dreaming, relaxation, mood enhancement, meditation, etc.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28600"/>
            <a:ext cx="5257800" cy="545817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029200" y="838200"/>
            <a:ext cx="2286000" cy="381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Binaural Beats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142999"/>
            <a:ext cx="6400800" cy="439457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This produces a 5 Hz “beat”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96624" y="1219200"/>
            <a:ext cx="5350752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315200" y="5943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Oster</a:t>
            </a:r>
            <a:r>
              <a:rPr lang="en-US" dirty="0" smtClean="0"/>
              <a:t>, 1973)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1524000"/>
            <a:ext cx="1524000" cy="6096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300 Hz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410200" y="1524000"/>
            <a:ext cx="1524000" cy="609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310 Hz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Entrainment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Binaural beats can be used to entrain corresponding oscillatory frequencies</a:t>
            </a:r>
          </a:p>
          <a:p>
            <a:r>
              <a:rPr lang="en-US" dirty="0" smtClean="0"/>
              <a:t>Entrainment linked to differences in mood and performance in a vigilance task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244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(Lane et al., 1988; Schwarz &amp; Taylor, 2005)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Beats Experiment </a:t>
            </a:r>
            <a:r>
              <a:rPr lang="en-US" dirty="0">
                <a:solidFill>
                  <a:srgbClr val="0000FF"/>
                </a:solidFill>
              </a:rPr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Participants</a:t>
            </a:r>
          </a:p>
          <a:p>
            <a:pPr lvl="1"/>
            <a:r>
              <a:rPr lang="en-US" dirty="0" smtClean="0"/>
              <a:t>43 undergrads at USF</a:t>
            </a:r>
          </a:p>
          <a:p>
            <a:r>
              <a:rPr lang="en-US" dirty="0" smtClean="0"/>
              <a:t>Materials</a:t>
            </a:r>
          </a:p>
          <a:p>
            <a:pPr lvl="1"/>
            <a:r>
              <a:rPr lang="en-US" dirty="0" smtClean="0"/>
              <a:t>Word Lists</a:t>
            </a:r>
          </a:p>
          <a:p>
            <a:pPr lvl="2"/>
            <a:r>
              <a:rPr lang="en-US" dirty="0" smtClean="0"/>
              <a:t>6 lists of 12 words</a:t>
            </a:r>
          </a:p>
          <a:p>
            <a:pPr lvl="2"/>
            <a:r>
              <a:rPr lang="en-US" dirty="0" smtClean="0"/>
              <a:t>Each word repeated 3 times per list</a:t>
            </a:r>
          </a:p>
          <a:p>
            <a:pPr lvl="2"/>
            <a:r>
              <a:rPr lang="en-US" dirty="0" smtClean="0"/>
              <a:t>Medium frequency nouns</a:t>
            </a:r>
          </a:p>
          <a:p>
            <a:pPr lvl="1"/>
            <a:r>
              <a:rPr lang="en-US" dirty="0" smtClean="0"/>
              <a:t>Auditory Stimuli</a:t>
            </a:r>
          </a:p>
          <a:p>
            <a:pPr lvl="2"/>
            <a:r>
              <a:rPr lang="en-US" dirty="0" smtClean="0"/>
              <a:t>Base frequency of 250 Hz</a:t>
            </a:r>
          </a:p>
          <a:p>
            <a:pPr lvl="2"/>
            <a:r>
              <a:rPr lang="en-US" dirty="0" smtClean="0"/>
              <a:t>Beat frequency of 2 Hz, 5 Hz, &amp; 8 Hz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Beats Experiment 2: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Main effect of Search, </a:t>
            </a:r>
            <a:r>
              <a:rPr lang="en-US" i="1" dirty="0" smtClean="0"/>
              <a:t>F</a:t>
            </a:r>
            <a:r>
              <a:rPr lang="en-US" dirty="0" smtClean="0"/>
              <a:t>(1,42) = 15.96, </a:t>
            </a:r>
            <a:r>
              <a:rPr lang="en-US" i="1" dirty="0" smtClean="0"/>
              <a:t>p</a:t>
            </a:r>
            <a:r>
              <a:rPr lang="en-US" dirty="0" smtClean="0"/>
              <a:t> &lt; .001</a:t>
            </a:r>
          </a:p>
          <a:p>
            <a:endParaRPr lang="en-US" dirty="0" smtClean="0"/>
          </a:p>
          <a:p>
            <a:r>
              <a:rPr lang="en-US" dirty="0" smtClean="0"/>
              <a:t>Significant quadratic trend for Frequency,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F</a:t>
            </a:r>
            <a:r>
              <a:rPr lang="en-US" dirty="0" smtClean="0"/>
              <a:t>(1,42) = 4.44, </a:t>
            </a:r>
            <a:r>
              <a:rPr lang="en-US" i="1" dirty="0" smtClean="0"/>
              <a:t>p</a:t>
            </a:r>
            <a:r>
              <a:rPr lang="en-US" dirty="0" smtClean="0"/>
              <a:t> &lt; .05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648200" y="1219200"/>
          <a:ext cx="40386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SPW 9.0 Graph" r:id="rId4" imgW="3743280" imgH="4264560" progId="">
                  <p:embed/>
                </p:oleObj>
              </mc:Choice>
              <mc:Fallback>
                <p:oleObj name="SPW 9.0 Graph" r:id="rId4" imgW="3743280" imgH="42645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219200"/>
                        <a:ext cx="40386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Status Quo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648200" y="1219200"/>
          <a:ext cx="40386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8" name="SPW 9.0 Graph" r:id="rId4" imgW="3743280" imgH="4264560" progId="">
                  <p:embed/>
                </p:oleObj>
              </mc:Choice>
              <mc:Fallback>
                <p:oleObj name="SPW 9.0 Graph" r:id="rId4" imgW="3743280" imgH="42645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219200"/>
                        <a:ext cx="40386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Visual search during study improves free recall, perhaps because due to enhancing the strength of the item-to-context association.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There is a strong relationship between theta and exploratory activities.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There is a strong relationship between theta and learning in animals.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Memory for the visual presentation of verbal stimuli embedded in binaural beats is best when the frequency of the beats is centered in the theta range of frequencies.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Future Work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fMRI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EEG Sensors</a:t>
            </a:r>
            <a:endParaRPr lang="en-US" dirty="0"/>
          </a:p>
        </p:txBody>
      </p:sp>
      <p:pic>
        <p:nvPicPr>
          <p:cNvPr id="64514" name="Picture 2" descr="http://pauluslab.ucsd.edu/assets/site/images/fmr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4114800" cy="308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mindwave-mobile-heads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1602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82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Future </a:t>
            </a:r>
            <a:r>
              <a:rPr lang="en-US" dirty="0" smtClean="0">
                <a:solidFill>
                  <a:srgbClr val="0000FF"/>
                </a:solidFill>
              </a:rPr>
              <a:t>Work is Being Done Now</a:t>
            </a:r>
            <a:endParaRPr lang="en-US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1143000"/>
            <a:ext cx="3591757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4824311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056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Future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648200" y="1219200"/>
          <a:ext cx="40386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7" name="SPW 9.0 Graph" r:id="rId4" imgW="3743280" imgH="4264560" progId="">
                  <p:embed/>
                </p:oleObj>
              </mc:Choice>
              <mc:Fallback>
                <p:oleObj name="SPW 9.0 Graph" r:id="rId4" imgW="3743280" imgH="42645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219200"/>
                        <a:ext cx="40386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Using EEG technology to determine the relationship between sensory stimulation, exploratory activity, brain activity and human memory.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We are interested in developing technology for improving human learning and memory via passive sensory stimulation and volitional exploratory activity (patent pending</a:t>
            </a:r>
            <a:r>
              <a:rPr lang="en-US" sz="1800" dirty="0" smtClean="0"/>
              <a:t>).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 smtClean="0"/>
              <a:t>We would like to monitor brain oscillations in real time, and coordinate media streams and the presentation of instructions to encourage efficient brain processing. 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Future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648200" y="1219200"/>
          <a:ext cx="40386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5" name="SPW 9.0 Graph" r:id="rId4" imgW="3743280" imgH="4264560" progId="">
                  <p:embed/>
                </p:oleObj>
              </mc:Choice>
              <mc:Fallback>
                <p:oleObj name="SPW 9.0 Graph" r:id="rId4" imgW="3743280" imgH="4264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219200"/>
                        <a:ext cx="40386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*** We need to develop </a:t>
            </a:r>
            <a:r>
              <a:rPr lang="en-US" sz="1800" dirty="0"/>
              <a:t>principled algorithms for detecting power changes of different oscillatory frequencies in static data and real-time streaming data</a:t>
            </a:r>
            <a:r>
              <a:rPr lang="en-US" sz="1800" dirty="0" smtClean="0"/>
              <a:t>. ***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 smtClean="0"/>
              <a:t>We need to assess the proper placement of electrodes for optimizing power change detection.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 smtClean="0"/>
              <a:t>We need to assess individual differences in oscillatory power and responses to feedback in order standardize and normalize analytics.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/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3464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11595</TotalTime>
  <Words>1067</Words>
  <Application>Microsoft Office PowerPoint</Application>
  <PresentationFormat>On-screen Show (4:3)</PresentationFormat>
  <Paragraphs>185</Paragraphs>
  <Slides>30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Origin</vt:lpstr>
      <vt:lpstr>SPW 9.0 Graph</vt:lpstr>
      <vt:lpstr>PowerPoint Presentation</vt:lpstr>
      <vt:lpstr>Experimental Design</vt:lpstr>
      <vt:lpstr>Results from 4 Experiments  (Westfall &amp; Malmberg, 2013)</vt:lpstr>
      <vt:lpstr>Types of Information Stored in Memory</vt:lpstr>
      <vt:lpstr>What is not Happening</vt:lpstr>
      <vt:lpstr>What might be Happening</vt:lpstr>
      <vt:lpstr>Visual Search May Produce Greater Associative Encoding Too</vt:lpstr>
      <vt:lpstr>English-Swahili Vocabulary Learning</vt:lpstr>
      <vt:lpstr>English-Swahili Vocabulary Learning</vt:lpstr>
      <vt:lpstr>English-Swahili Vocabulary Learning</vt:lpstr>
      <vt:lpstr>English-Swahili Vocabulary Learning</vt:lpstr>
      <vt:lpstr>English-Swahili Vocabulary Learning</vt:lpstr>
      <vt:lpstr>A CogNeuro Approach: Definitions</vt:lpstr>
      <vt:lpstr>Oscillations</vt:lpstr>
      <vt:lpstr>Theta and Search</vt:lpstr>
      <vt:lpstr>Theta and Learning</vt:lpstr>
      <vt:lpstr>Theta and Learning</vt:lpstr>
      <vt:lpstr>Human Studies</vt:lpstr>
      <vt:lpstr>The Role of the Hippocampus</vt:lpstr>
      <vt:lpstr>Binaural Beats</vt:lpstr>
      <vt:lpstr>Binaural Beats</vt:lpstr>
      <vt:lpstr>This produces a 5 Hz “beat”</vt:lpstr>
      <vt:lpstr>Entrainment</vt:lpstr>
      <vt:lpstr>Beats Experiment 2</vt:lpstr>
      <vt:lpstr>Beats Experiment 2: Results</vt:lpstr>
      <vt:lpstr>Status Quo</vt:lpstr>
      <vt:lpstr>Future Work</vt:lpstr>
      <vt:lpstr>Future Work is Being Done Now</vt:lpstr>
      <vt:lpstr>Future Work</vt:lpstr>
      <vt:lpstr>Future Work</vt:lpstr>
    </vt:vector>
  </TitlesOfParts>
  <Company>University of South Florida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hwestfall</dc:creator>
  <cp:lastModifiedBy>Malmberg, Kenneth</cp:lastModifiedBy>
  <cp:revision>460</cp:revision>
  <dcterms:created xsi:type="dcterms:W3CDTF">2015-03-15T15:01:05Z</dcterms:created>
  <dcterms:modified xsi:type="dcterms:W3CDTF">2015-03-16T14:34:21Z</dcterms:modified>
</cp:coreProperties>
</file>