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1" r:id="rId1"/>
  </p:sldMasterIdLst>
  <p:notesMasterIdLst>
    <p:notesMasterId r:id="rId52"/>
  </p:notesMasterIdLst>
  <p:sldIdLst>
    <p:sldId id="256" r:id="rId2"/>
    <p:sldId id="259" r:id="rId3"/>
    <p:sldId id="262" r:id="rId4"/>
    <p:sldId id="279" r:id="rId5"/>
    <p:sldId id="280" r:id="rId6"/>
    <p:sldId id="283" r:id="rId7"/>
    <p:sldId id="282" r:id="rId8"/>
    <p:sldId id="257" r:id="rId9"/>
    <p:sldId id="261" r:id="rId10"/>
    <p:sldId id="289" r:id="rId11"/>
    <p:sldId id="264" r:id="rId12"/>
    <p:sldId id="268" r:id="rId13"/>
    <p:sldId id="290" r:id="rId14"/>
    <p:sldId id="291" r:id="rId15"/>
    <p:sldId id="294" r:id="rId16"/>
    <p:sldId id="292" r:id="rId17"/>
    <p:sldId id="318" r:id="rId18"/>
    <p:sldId id="295" r:id="rId19"/>
    <p:sldId id="319" r:id="rId20"/>
    <p:sldId id="327" r:id="rId21"/>
    <p:sldId id="340" r:id="rId22"/>
    <p:sldId id="263" r:id="rId23"/>
    <p:sldId id="269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21" r:id="rId35"/>
    <p:sldId id="341" r:id="rId36"/>
    <p:sldId id="325" r:id="rId37"/>
    <p:sldId id="326" r:id="rId38"/>
    <p:sldId id="339" r:id="rId39"/>
    <p:sldId id="31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  <p:sldId id="338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B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332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E0E9E-0036-904E-B445-70C2F70D02FC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85F11-565E-4149-BE2E-78020EB033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79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85F11-565E-4149-BE2E-78020EB033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56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85F11-565E-4149-BE2E-78020EB03357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70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 words were paired so that words from each repetition group (including lures) were paired with words from every other repetition group, including self-pairings, and every permutation of repetition group was represented at least three times. Collapsing over order (left or right side of the screen), this produces a total of 10 pairings. A summed repetition value of 6, however, can be obtained in 2 ways: [3,3] and [0, 6], hence we collapsed over these two categories in the analysis.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85F11-565E-4149-BE2E-78020EB03357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70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 words were paired so that words from each repetition group (including lures) were paired with words from every other repetition group, including self-pairings, and every permutation of repetition group was represented at least three times. Collapsing over order (left or right side of the screen), this produces a total of 10 pairings. A summed repetition value of 6, however, can be obtained in 2 ways: [3,3] and [0, 6], hence we collapsed over these two categories in the analysis.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85F11-565E-4149-BE2E-78020EB03357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70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2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2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04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46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32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85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49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0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22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3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4A873-99C1-FF46-87CC-D961A048019D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41DC7-7FBA-0E48-97A6-D3486D9800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7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N23jFSrouo&amp;app=deskto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1002" y="498970"/>
            <a:ext cx="7949084" cy="588557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ndale Mono"/>
                <a:cs typeface="Andale Mono"/>
              </a:rPr>
              <a:t>A Normalized Poisson Model for Recognition Memory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Andale Mono"/>
                <a:cs typeface="Andale Mono"/>
              </a:rPr>
              <a:t>Chad Dubé </a:t>
            </a:r>
          </a:p>
        </p:txBody>
      </p:sp>
    </p:spTree>
    <p:extLst>
      <p:ext uri="{BB962C8B-B14F-4D97-AF65-F5344CB8AC3E}">
        <p14:creationId xmlns:p14="http://schemas.microsoft.com/office/powerpoint/2010/main" val="55794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1002" y="498970"/>
            <a:ext cx="7949084" cy="588557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Andale Mono"/>
                <a:cs typeface="Andale Mono"/>
              </a:rPr>
              <a:t>Recognition Memory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705604" y="1600200"/>
            <a:ext cx="7981195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Andale Mono"/>
                <a:ea typeface="+mn-ea"/>
                <a:cs typeface="Andale Mono"/>
              </a:rPr>
              <a:t>Study: car, dog, apple, table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Andale Mono"/>
                <a:ea typeface="+mn-ea"/>
                <a:cs typeface="Andale Mono"/>
              </a:rPr>
              <a:t>Test: car, ball, apple, office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Andale Mono"/>
                <a:ea typeface="+mn-ea"/>
                <a:cs typeface="Andale Mono"/>
              </a:rPr>
              <a:t>Old/New decision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2800" dirty="0"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ea typeface="+mn-ea"/>
              <a:cs typeface="+mn-cs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17426"/>
              </p:ext>
            </p:extLst>
          </p:nvPr>
        </p:nvGraphicFramePr>
        <p:xfrm>
          <a:off x="1219200" y="3286827"/>
          <a:ext cx="6429375" cy="1865313"/>
        </p:xfrm>
        <a:graphic>
          <a:graphicData uri="http://schemas.openxmlformats.org/drawingml/2006/table">
            <a:tbl>
              <a:tblPr/>
              <a:tblGrid>
                <a:gridCol w="214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dale Mono"/>
                        <a:ea typeface="ＭＳ Ｐゴシック" charset="0"/>
                        <a:cs typeface="Andale Mono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dale Mono"/>
                          <a:ea typeface="ＭＳ Ｐゴシック" charset="0"/>
                          <a:cs typeface="Andale Mono"/>
                        </a:rPr>
                        <a:t>“Old”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dale Mono"/>
                          <a:ea typeface="ＭＳ Ｐゴシック" charset="0"/>
                          <a:cs typeface="Andale Mono"/>
                        </a:rPr>
                        <a:t>“New”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dale Mono"/>
                          <a:ea typeface="ＭＳ Ｐゴシック" charset="0"/>
                          <a:cs typeface="Andale Mono"/>
                        </a:rPr>
                        <a:t>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dale Mono"/>
                          <a:ea typeface="ＭＳ Ｐゴシック" charset="0"/>
                          <a:cs typeface="Andale Mono"/>
                        </a:rPr>
                        <a:t>Hit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dale Mono"/>
                          <a:ea typeface="ＭＳ Ｐゴシック" charset="0"/>
                          <a:cs typeface="Andale Mono"/>
                        </a:rPr>
                        <a:t>Miss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dale Mono"/>
                          <a:ea typeface="ＭＳ Ｐゴシック" charset="0"/>
                          <a:cs typeface="Andale Mono"/>
                        </a:rPr>
                        <a:t>New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dale Mono"/>
                          <a:ea typeface="ＭＳ Ｐゴシック" charset="0"/>
                          <a:cs typeface="Andale Mono"/>
                        </a:rPr>
                        <a:t>False Alarm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dale Mono"/>
                          <a:ea typeface="ＭＳ Ｐゴシック" charset="0"/>
                          <a:cs typeface="Andale Mono"/>
                        </a:rPr>
                        <a:t>Correct Rejections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3352801" y="3759200"/>
            <a:ext cx="2133600" cy="596900"/>
          </a:xfrm>
          <a:prstGeom prst="rect">
            <a:avLst/>
          </a:prstGeom>
          <a:noFill/>
          <a:ln w="31750">
            <a:solidFill>
              <a:srgbClr val="0000FF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352801" y="4356100"/>
            <a:ext cx="2133600" cy="780939"/>
          </a:xfrm>
          <a:prstGeom prst="rect">
            <a:avLst/>
          </a:prstGeom>
          <a:noFill/>
          <a:ln w="31750">
            <a:solidFill>
              <a:srgbClr val="0000FF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486401" y="3759200"/>
            <a:ext cx="2133600" cy="596900"/>
          </a:xfrm>
          <a:prstGeom prst="rect">
            <a:avLst/>
          </a:prstGeom>
          <a:noFill/>
          <a:ln w="31750">
            <a:solidFill>
              <a:srgbClr val="0000FF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514975" y="4388462"/>
            <a:ext cx="2133600" cy="780939"/>
          </a:xfrm>
          <a:prstGeom prst="rect">
            <a:avLst/>
          </a:prstGeom>
          <a:noFill/>
          <a:ln w="31750">
            <a:solidFill>
              <a:srgbClr val="0000FF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9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1002" y="498970"/>
            <a:ext cx="7949084" cy="58855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9897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>
                <a:latin typeface="Andale Mono"/>
                <a:cs typeface="Andale Mono"/>
              </a:rPr>
              <a:t>Signal Detection Theory </a:t>
            </a:r>
            <a:br>
              <a:rPr lang="en-US" sz="3200" dirty="0">
                <a:latin typeface="Andale Mono"/>
                <a:cs typeface="Andale Mono"/>
              </a:rPr>
            </a:br>
            <a:r>
              <a:rPr lang="en-US" sz="3200" dirty="0">
                <a:latin typeface="Andale Mono"/>
                <a:cs typeface="Andale Mono"/>
              </a:rPr>
              <a:t>(Green &amp; </a:t>
            </a:r>
            <a:r>
              <a:rPr lang="en-US" sz="3200" dirty="0" err="1">
                <a:latin typeface="Andale Mono"/>
                <a:cs typeface="Andale Mono"/>
              </a:rPr>
              <a:t>Swets</a:t>
            </a:r>
            <a:r>
              <a:rPr lang="en-US" sz="3200" dirty="0">
                <a:latin typeface="Andale Mono"/>
                <a:cs typeface="Andale Mono"/>
              </a:rPr>
              <a:t>, 1966)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168261" y="1897176"/>
            <a:ext cx="5070739" cy="4358682"/>
            <a:chOff x="2168261" y="1897176"/>
            <a:chExt cx="5070739" cy="4358682"/>
          </a:xfrm>
        </p:grpSpPr>
        <p:grpSp>
          <p:nvGrpSpPr>
            <p:cNvPr id="3" name="Group 2"/>
            <p:cNvGrpSpPr/>
            <p:nvPr/>
          </p:nvGrpSpPr>
          <p:grpSpPr>
            <a:xfrm>
              <a:off x="2362200" y="1972783"/>
              <a:ext cx="4876800" cy="4283075"/>
              <a:chOff x="2362200" y="2198390"/>
              <a:chExt cx="4876800" cy="4283075"/>
            </a:xfrm>
            <a:noFill/>
          </p:grpSpPr>
          <p:sp>
            <p:nvSpPr>
              <p:cNvPr id="4" name="Line 9"/>
              <p:cNvSpPr>
                <a:spLocks noChangeShapeType="1"/>
              </p:cNvSpPr>
              <p:nvPr/>
            </p:nvSpPr>
            <p:spPr bwMode="auto">
              <a:xfrm flipV="1">
                <a:off x="4519874" y="2198390"/>
                <a:ext cx="0" cy="3749675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2362200" y="2460328"/>
                <a:ext cx="4876800" cy="4021137"/>
                <a:chOff x="2362200" y="1998663"/>
                <a:chExt cx="4876800" cy="4021137"/>
              </a:xfrm>
              <a:grpFill/>
            </p:grpSpPr>
            <p:sp>
              <p:nvSpPr>
                <p:cNvPr id="7" name="Freeform 3"/>
                <p:cNvSpPr>
                  <a:spLocks/>
                </p:cNvSpPr>
                <p:nvPr/>
              </p:nvSpPr>
              <p:spPr bwMode="auto">
                <a:xfrm>
                  <a:off x="2824163" y="1998663"/>
                  <a:ext cx="3489325" cy="3481387"/>
                </a:xfrm>
                <a:custGeom>
                  <a:avLst/>
                  <a:gdLst>
                    <a:gd name="T0" fmla="*/ 2147483647 w 2198"/>
                    <a:gd name="T1" fmla="*/ 2147483647 h 2193"/>
                    <a:gd name="T2" fmla="*/ 2147483647 w 2198"/>
                    <a:gd name="T3" fmla="*/ 2147483647 h 2193"/>
                    <a:gd name="T4" fmla="*/ 2147483647 w 2198"/>
                    <a:gd name="T5" fmla="*/ 2147483647 h 2193"/>
                    <a:gd name="T6" fmla="*/ 2147483647 w 2198"/>
                    <a:gd name="T7" fmla="*/ 2147483647 h 2193"/>
                    <a:gd name="T8" fmla="*/ 2147483647 w 2198"/>
                    <a:gd name="T9" fmla="*/ 2147483647 h 2193"/>
                    <a:gd name="T10" fmla="*/ 2147483647 w 2198"/>
                    <a:gd name="T11" fmla="*/ 2147483647 h 2193"/>
                    <a:gd name="T12" fmla="*/ 2147483647 w 2198"/>
                    <a:gd name="T13" fmla="*/ 2147483647 h 2193"/>
                    <a:gd name="T14" fmla="*/ 2147483647 w 2198"/>
                    <a:gd name="T15" fmla="*/ 2147483647 h 2193"/>
                    <a:gd name="T16" fmla="*/ 2147483647 w 2198"/>
                    <a:gd name="T17" fmla="*/ 2147483647 h 2193"/>
                    <a:gd name="T18" fmla="*/ 2147483647 w 2198"/>
                    <a:gd name="T19" fmla="*/ 2147483647 h 2193"/>
                    <a:gd name="T20" fmla="*/ 2147483647 w 2198"/>
                    <a:gd name="T21" fmla="*/ 2147483647 h 2193"/>
                    <a:gd name="T22" fmla="*/ 2147483647 w 2198"/>
                    <a:gd name="T23" fmla="*/ 2147483647 h 2193"/>
                    <a:gd name="T24" fmla="*/ 2147483647 w 2198"/>
                    <a:gd name="T25" fmla="*/ 2147483647 h 2193"/>
                    <a:gd name="T26" fmla="*/ 2147483647 w 2198"/>
                    <a:gd name="T27" fmla="*/ 2147483647 h 2193"/>
                    <a:gd name="T28" fmla="*/ 2147483647 w 2198"/>
                    <a:gd name="T29" fmla="*/ 2147483647 h 2193"/>
                    <a:gd name="T30" fmla="*/ 2147483647 w 2198"/>
                    <a:gd name="T31" fmla="*/ 2147483647 h 2193"/>
                    <a:gd name="T32" fmla="*/ 2147483647 w 2198"/>
                    <a:gd name="T33" fmla="*/ 2147483647 h 2193"/>
                    <a:gd name="T34" fmla="*/ 2147483647 w 2198"/>
                    <a:gd name="T35" fmla="*/ 2147483647 h 2193"/>
                    <a:gd name="T36" fmla="*/ 2147483647 w 2198"/>
                    <a:gd name="T37" fmla="*/ 2147483647 h 2193"/>
                    <a:gd name="T38" fmla="*/ 2147483647 w 2198"/>
                    <a:gd name="T39" fmla="*/ 2147483647 h 2193"/>
                    <a:gd name="T40" fmla="*/ 2147483647 w 2198"/>
                    <a:gd name="T41" fmla="*/ 2147483647 h 2193"/>
                    <a:gd name="T42" fmla="*/ 2147483647 w 2198"/>
                    <a:gd name="T43" fmla="*/ 2147483647 h 2193"/>
                    <a:gd name="T44" fmla="*/ 2147483647 w 2198"/>
                    <a:gd name="T45" fmla="*/ 2147483647 h 2193"/>
                    <a:gd name="T46" fmla="*/ 2147483647 w 2198"/>
                    <a:gd name="T47" fmla="*/ 2147483647 h 2193"/>
                    <a:gd name="T48" fmla="*/ 2147483647 w 2198"/>
                    <a:gd name="T49" fmla="*/ 2147483647 h 2193"/>
                    <a:gd name="T50" fmla="*/ 2147483647 w 2198"/>
                    <a:gd name="T51" fmla="*/ 2147483647 h 2193"/>
                    <a:gd name="T52" fmla="*/ 2147483647 w 2198"/>
                    <a:gd name="T53" fmla="*/ 2147483647 h 2193"/>
                    <a:gd name="T54" fmla="*/ 2147483647 w 2198"/>
                    <a:gd name="T55" fmla="*/ 2147483647 h 2193"/>
                    <a:gd name="T56" fmla="*/ 2147483647 w 2198"/>
                    <a:gd name="T57" fmla="*/ 2147483647 h 2193"/>
                    <a:gd name="T58" fmla="*/ 2147483647 w 2198"/>
                    <a:gd name="T59" fmla="*/ 2147483647 h 2193"/>
                    <a:gd name="T60" fmla="*/ 2147483647 w 2198"/>
                    <a:gd name="T61" fmla="*/ 2147483647 h 2193"/>
                    <a:gd name="T62" fmla="*/ 2147483647 w 2198"/>
                    <a:gd name="T63" fmla="*/ 2147483647 h 2193"/>
                    <a:gd name="T64" fmla="*/ 2147483647 w 2198"/>
                    <a:gd name="T65" fmla="*/ 2147483647 h 2193"/>
                    <a:gd name="T66" fmla="*/ 2147483647 w 2198"/>
                    <a:gd name="T67" fmla="*/ 2147483647 h 2193"/>
                    <a:gd name="T68" fmla="*/ 2147483647 w 2198"/>
                    <a:gd name="T69" fmla="*/ 2147483647 h 2193"/>
                    <a:gd name="T70" fmla="*/ 2147483647 w 2198"/>
                    <a:gd name="T71" fmla="*/ 2147483647 h 2193"/>
                    <a:gd name="T72" fmla="*/ 2147483647 w 2198"/>
                    <a:gd name="T73" fmla="*/ 2147483647 h 2193"/>
                    <a:gd name="T74" fmla="*/ 2147483647 w 2198"/>
                    <a:gd name="T75" fmla="*/ 2147483647 h 2193"/>
                    <a:gd name="T76" fmla="*/ 2147483647 w 2198"/>
                    <a:gd name="T77" fmla="*/ 2147483647 h 2193"/>
                    <a:gd name="T78" fmla="*/ 2147483647 w 2198"/>
                    <a:gd name="T79" fmla="*/ 2147483647 h 2193"/>
                    <a:gd name="T80" fmla="*/ 2147483647 w 2198"/>
                    <a:gd name="T81" fmla="*/ 2147483647 h 2193"/>
                    <a:gd name="T82" fmla="*/ 2147483647 w 2198"/>
                    <a:gd name="T83" fmla="*/ 2147483647 h 2193"/>
                    <a:gd name="T84" fmla="*/ 2147483647 w 2198"/>
                    <a:gd name="T85" fmla="*/ 2147483647 h 2193"/>
                    <a:gd name="T86" fmla="*/ 2147483647 w 2198"/>
                    <a:gd name="T87" fmla="*/ 2147483647 h 2193"/>
                    <a:gd name="T88" fmla="*/ 2147483647 w 2198"/>
                    <a:gd name="T89" fmla="*/ 2147483647 h 2193"/>
                    <a:gd name="T90" fmla="*/ 2147483647 w 2198"/>
                    <a:gd name="T91" fmla="*/ 2147483647 h 2193"/>
                    <a:gd name="T92" fmla="*/ 2147483647 w 2198"/>
                    <a:gd name="T93" fmla="*/ 2147483647 h 2193"/>
                    <a:gd name="T94" fmla="*/ 2147483647 w 2198"/>
                    <a:gd name="T95" fmla="*/ 2147483647 h 2193"/>
                    <a:gd name="T96" fmla="*/ 2147483647 w 2198"/>
                    <a:gd name="T97" fmla="*/ 2147483647 h 2193"/>
                    <a:gd name="T98" fmla="*/ 2147483647 w 2198"/>
                    <a:gd name="T99" fmla="*/ 2147483647 h 2193"/>
                    <a:gd name="T100" fmla="*/ 2147483647 w 2198"/>
                    <a:gd name="T101" fmla="*/ 2147483647 h 2193"/>
                    <a:gd name="T102" fmla="*/ 2147483647 w 2198"/>
                    <a:gd name="T103" fmla="*/ 2147483647 h 2193"/>
                    <a:gd name="T104" fmla="*/ 2147483647 w 2198"/>
                    <a:gd name="T105" fmla="*/ 2147483647 h 2193"/>
                    <a:gd name="T106" fmla="*/ 2147483647 w 2198"/>
                    <a:gd name="T107" fmla="*/ 2147483647 h 2193"/>
                    <a:gd name="T108" fmla="*/ 2147483647 w 2198"/>
                    <a:gd name="T109" fmla="*/ 2147483647 h 2193"/>
                    <a:gd name="T110" fmla="*/ 2147483647 w 2198"/>
                    <a:gd name="T111" fmla="*/ 2147483647 h 2193"/>
                    <a:gd name="T112" fmla="*/ 2147483647 w 2198"/>
                    <a:gd name="T113" fmla="*/ 2147483647 h 2193"/>
                    <a:gd name="T114" fmla="*/ 2147483647 w 2198"/>
                    <a:gd name="T115" fmla="*/ 2147483647 h 2193"/>
                    <a:gd name="T116" fmla="*/ 2147483647 w 2198"/>
                    <a:gd name="T117" fmla="*/ 2147483647 h 2193"/>
                    <a:gd name="T118" fmla="*/ 2147483647 w 2198"/>
                    <a:gd name="T119" fmla="*/ 2147483647 h 2193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2198" h="2193">
                      <a:moveTo>
                        <a:pt x="0" y="2187"/>
                      </a:moveTo>
                      <a:lnTo>
                        <a:pt x="6" y="2187"/>
                      </a:lnTo>
                      <a:lnTo>
                        <a:pt x="17" y="2187"/>
                      </a:lnTo>
                      <a:lnTo>
                        <a:pt x="23" y="2187"/>
                      </a:lnTo>
                      <a:lnTo>
                        <a:pt x="29" y="2187"/>
                      </a:lnTo>
                      <a:lnTo>
                        <a:pt x="40" y="2187"/>
                      </a:lnTo>
                      <a:lnTo>
                        <a:pt x="45" y="2182"/>
                      </a:lnTo>
                      <a:lnTo>
                        <a:pt x="51" y="2182"/>
                      </a:lnTo>
                      <a:lnTo>
                        <a:pt x="57" y="2182"/>
                      </a:lnTo>
                      <a:lnTo>
                        <a:pt x="68" y="2182"/>
                      </a:lnTo>
                      <a:lnTo>
                        <a:pt x="74" y="2182"/>
                      </a:lnTo>
                      <a:lnTo>
                        <a:pt x="79" y="2176"/>
                      </a:lnTo>
                      <a:lnTo>
                        <a:pt x="91" y="2176"/>
                      </a:lnTo>
                      <a:lnTo>
                        <a:pt x="96" y="2176"/>
                      </a:lnTo>
                      <a:lnTo>
                        <a:pt x="102" y="2176"/>
                      </a:lnTo>
                      <a:lnTo>
                        <a:pt x="113" y="2170"/>
                      </a:lnTo>
                      <a:lnTo>
                        <a:pt x="119" y="2170"/>
                      </a:lnTo>
                      <a:lnTo>
                        <a:pt x="125" y="2170"/>
                      </a:lnTo>
                      <a:lnTo>
                        <a:pt x="130" y="2165"/>
                      </a:lnTo>
                      <a:lnTo>
                        <a:pt x="142" y="2165"/>
                      </a:lnTo>
                      <a:lnTo>
                        <a:pt x="147" y="2159"/>
                      </a:lnTo>
                      <a:lnTo>
                        <a:pt x="153" y="2159"/>
                      </a:lnTo>
                      <a:lnTo>
                        <a:pt x="164" y="2153"/>
                      </a:lnTo>
                      <a:lnTo>
                        <a:pt x="170" y="2148"/>
                      </a:lnTo>
                      <a:lnTo>
                        <a:pt x="175" y="2148"/>
                      </a:lnTo>
                      <a:lnTo>
                        <a:pt x="187" y="2142"/>
                      </a:lnTo>
                      <a:lnTo>
                        <a:pt x="192" y="2136"/>
                      </a:lnTo>
                      <a:lnTo>
                        <a:pt x="198" y="2136"/>
                      </a:lnTo>
                      <a:lnTo>
                        <a:pt x="204" y="2131"/>
                      </a:lnTo>
                      <a:lnTo>
                        <a:pt x="215" y="2125"/>
                      </a:lnTo>
                      <a:lnTo>
                        <a:pt x="221" y="2119"/>
                      </a:lnTo>
                      <a:lnTo>
                        <a:pt x="226" y="2114"/>
                      </a:lnTo>
                      <a:lnTo>
                        <a:pt x="238" y="2102"/>
                      </a:lnTo>
                      <a:lnTo>
                        <a:pt x="243" y="2097"/>
                      </a:lnTo>
                      <a:lnTo>
                        <a:pt x="249" y="2091"/>
                      </a:lnTo>
                      <a:lnTo>
                        <a:pt x="260" y="2085"/>
                      </a:lnTo>
                      <a:lnTo>
                        <a:pt x="266" y="2074"/>
                      </a:lnTo>
                      <a:lnTo>
                        <a:pt x="272" y="2069"/>
                      </a:lnTo>
                      <a:lnTo>
                        <a:pt x="277" y="2057"/>
                      </a:lnTo>
                      <a:lnTo>
                        <a:pt x="288" y="2046"/>
                      </a:lnTo>
                      <a:lnTo>
                        <a:pt x="294" y="2035"/>
                      </a:lnTo>
                      <a:lnTo>
                        <a:pt x="300" y="2023"/>
                      </a:lnTo>
                      <a:lnTo>
                        <a:pt x="311" y="2012"/>
                      </a:lnTo>
                      <a:lnTo>
                        <a:pt x="317" y="2001"/>
                      </a:lnTo>
                      <a:lnTo>
                        <a:pt x="322" y="1989"/>
                      </a:lnTo>
                      <a:lnTo>
                        <a:pt x="334" y="1972"/>
                      </a:lnTo>
                      <a:lnTo>
                        <a:pt x="339" y="1961"/>
                      </a:lnTo>
                      <a:lnTo>
                        <a:pt x="345" y="1944"/>
                      </a:lnTo>
                      <a:lnTo>
                        <a:pt x="351" y="1927"/>
                      </a:lnTo>
                      <a:lnTo>
                        <a:pt x="362" y="1910"/>
                      </a:lnTo>
                      <a:lnTo>
                        <a:pt x="368" y="1893"/>
                      </a:lnTo>
                      <a:lnTo>
                        <a:pt x="373" y="1876"/>
                      </a:lnTo>
                      <a:lnTo>
                        <a:pt x="385" y="1854"/>
                      </a:lnTo>
                      <a:lnTo>
                        <a:pt x="390" y="1837"/>
                      </a:lnTo>
                      <a:lnTo>
                        <a:pt x="396" y="1814"/>
                      </a:lnTo>
                      <a:lnTo>
                        <a:pt x="407" y="1792"/>
                      </a:lnTo>
                      <a:lnTo>
                        <a:pt x="413" y="1769"/>
                      </a:lnTo>
                      <a:lnTo>
                        <a:pt x="418" y="1746"/>
                      </a:lnTo>
                      <a:lnTo>
                        <a:pt x="424" y="1724"/>
                      </a:lnTo>
                      <a:lnTo>
                        <a:pt x="435" y="1696"/>
                      </a:lnTo>
                      <a:lnTo>
                        <a:pt x="441" y="1673"/>
                      </a:lnTo>
                      <a:lnTo>
                        <a:pt x="447" y="1645"/>
                      </a:lnTo>
                      <a:lnTo>
                        <a:pt x="458" y="1616"/>
                      </a:lnTo>
                      <a:lnTo>
                        <a:pt x="464" y="1588"/>
                      </a:lnTo>
                      <a:lnTo>
                        <a:pt x="469" y="1560"/>
                      </a:lnTo>
                      <a:lnTo>
                        <a:pt x="481" y="1526"/>
                      </a:lnTo>
                      <a:lnTo>
                        <a:pt x="486" y="1498"/>
                      </a:lnTo>
                      <a:lnTo>
                        <a:pt x="492" y="1464"/>
                      </a:lnTo>
                      <a:lnTo>
                        <a:pt x="498" y="1430"/>
                      </a:lnTo>
                      <a:lnTo>
                        <a:pt x="509" y="1396"/>
                      </a:lnTo>
                      <a:lnTo>
                        <a:pt x="515" y="1362"/>
                      </a:lnTo>
                      <a:lnTo>
                        <a:pt x="520" y="1328"/>
                      </a:lnTo>
                      <a:lnTo>
                        <a:pt x="531" y="1294"/>
                      </a:lnTo>
                      <a:lnTo>
                        <a:pt x="537" y="1255"/>
                      </a:lnTo>
                      <a:lnTo>
                        <a:pt x="543" y="1221"/>
                      </a:lnTo>
                      <a:lnTo>
                        <a:pt x="548" y="1181"/>
                      </a:lnTo>
                      <a:lnTo>
                        <a:pt x="560" y="1142"/>
                      </a:lnTo>
                      <a:lnTo>
                        <a:pt x="565" y="1102"/>
                      </a:lnTo>
                      <a:lnTo>
                        <a:pt x="571" y="1063"/>
                      </a:lnTo>
                      <a:lnTo>
                        <a:pt x="582" y="1023"/>
                      </a:lnTo>
                      <a:lnTo>
                        <a:pt x="588" y="984"/>
                      </a:lnTo>
                      <a:lnTo>
                        <a:pt x="594" y="944"/>
                      </a:lnTo>
                      <a:lnTo>
                        <a:pt x="605" y="905"/>
                      </a:lnTo>
                      <a:lnTo>
                        <a:pt x="611" y="865"/>
                      </a:lnTo>
                      <a:lnTo>
                        <a:pt x="616" y="825"/>
                      </a:lnTo>
                      <a:lnTo>
                        <a:pt x="622" y="786"/>
                      </a:lnTo>
                      <a:lnTo>
                        <a:pt x="633" y="746"/>
                      </a:lnTo>
                      <a:lnTo>
                        <a:pt x="639" y="707"/>
                      </a:lnTo>
                      <a:lnTo>
                        <a:pt x="644" y="667"/>
                      </a:lnTo>
                      <a:lnTo>
                        <a:pt x="656" y="628"/>
                      </a:lnTo>
                      <a:lnTo>
                        <a:pt x="661" y="594"/>
                      </a:lnTo>
                      <a:lnTo>
                        <a:pt x="667" y="554"/>
                      </a:lnTo>
                      <a:lnTo>
                        <a:pt x="678" y="515"/>
                      </a:lnTo>
                      <a:lnTo>
                        <a:pt x="684" y="481"/>
                      </a:lnTo>
                      <a:lnTo>
                        <a:pt x="690" y="441"/>
                      </a:lnTo>
                      <a:lnTo>
                        <a:pt x="695" y="407"/>
                      </a:lnTo>
                      <a:lnTo>
                        <a:pt x="707" y="373"/>
                      </a:lnTo>
                      <a:lnTo>
                        <a:pt x="712" y="339"/>
                      </a:lnTo>
                      <a:lnTo>
                        <a:pt x="718" y="311"/>
                      </a:lnTo>
                      <a:lnTo>
                        <a:pt x="729" y="277"/>
                      </a:lnTo>
                      <a:lnTo>
                        <a:pt x="735" y="249"/>
                      </a:lnTo>
                      <a:lnTo>
                        <a:pt x="741" y="221"/>
                      </a:lnTo>
                      <a:lnTo>
                        <a:pt x="752" y="198"/>
                      </a:lnTo>
                      <a:lnTo>
                        <a:pt x="757" y="170"/>
                      </a:lnTo>
                      <a:lnTo>
                        <a:pt x="763" y="147"/>
                      </a:lnTo>
                      <a:lnTo>
                        <a:pt x="769" y="125"/>
                      </a:lnTo>
                      <a:lnTo>
                        <a:pt x="780" y="108"/>
                      </a:lnTo>
                      <a:lnTo>
                        <a:pt x="786" y="85"/>
                      </a:lnTo>
                      <a:lnTo>
                        <a:pt x="791" y="68"/>
                      </a:lnTo>
                      <a:lnTo>
                        <a:pt x="803" y="57"/>
                      </a:lnTo>
                      <a:lnTo>
                        <a:pt x="808" y="40"/>
                      </a:lnTo>
                      <a:lnTo>
                        <a:pt x="814" y="29"/>
                      </a:lnTo>
                      <a:lnTo>
                        <a:pt x="825" y="23"/>
                      </a:lnTo>
                      <a:lnTo>
                        <a:pt x="831" y="12"/>
                      </a:lnTo>
                      <a:lnTo>
                        <a:pt x="837" y="6"/>
                      </a:lnTo>
                      <a:lnTo>
                        <a:pt x="842" y="6"/>
                      </a:lnTo>
                      <a:lnTo>
                        <a:pt x="854" y="0"/>
                      </a:lnTo>
                      <a:lnTo>
                        <a:pt x="859" y="0"/>
                      </a:lnTo>
                      <a:lnTo>
                        <a:pt x="865" y="6"/>
                      </a:lnTo>
                      <a:lnTo>
                        <a:pt x="876" y="12"/>
                      </a:lnTo>
                      <a:lnTo>
                        <a:pt x="882" y="17"/>
                      </a:lnTo>
                      <a:lnTo>
                        <a:pt x="887" y="23"/>
                      </a:lnTo>
                      <a:lnTo>
                        <a:pt x="899" y="34"/>
                      </a:lnTo>
                      <a:lnTo>
                        <a:pt x="904" y="46"/>
                      </a:lnTo>
                      <a:lnTo>
                        <a:pt x="910" y="63"/>
                      </a:lnTo>
                      <a:lnTo>
                        <a:pt x="916" y="80"/>
                      </a:lnTo>
                      <a:lnTo>
                        <a:pt x="927" y="97"/>
                      </a:lnTo>
                      <a:lnTo>
                        <a:pt x="933" y="113"/>
                      </a:lnTo>
                      <a:lnTo>
                        <a:pt x="938" y="136"/>
                      </a:lnTo>
                      <a:lnTo>
                        <a:pt x="950" y="159"/>
                      </a:lnTo>
                      <a:lnTo>
                        <a:pt x="955" y="181"/>
                      </a:lnTo>
                      <a:lnTo>
                        <a:pt x="961" y="210"/>
                      </a:lnTo>
                      <a:lnTo>
                        <a:pt x="972" y="232"/>
                      </a:lnTo>
                      <a:lnTo>
                        <a:pt x="978" y="266"/>
                      </a:lnTo>
                      <a:lnTo>
                        <a:pt x="984" y="294"/>
                      </a:lnTo>
                      <a:lnTo>
                        <a:pt x="989" y="323"/>
                      </a:lnTo>
                      <a:lnTo>
                        <a:pt x="1000" y="356"/>
                      </a:lnTo>
                      <a:lnTo>
                        <a:pt x="1006" y="390"/>
                      </a:lnTo>
                      <a:lnTo>
                        <a:pt x="1012" y="424"/>
                      </a:lnTo>
                      <a:lnTo>
                        <a:pt x="1023" y="458"/>
                      </a:lnTo>
                      <a:lnTo>
                        <a:pt x="1029" y="498"/>
                      </a:lnTo>
                      <a:lnTo>
                        <a:pt x="1034" y="532"/>
                      </a:lnTo>
                      <a:lnTo>
                        <a:pt x="1046" y="571"/>
                      </a:lnTo>
                      <a:lnTo>
                        <a:pt x="1051" y="611"/>
                      </a:lnTo>
                      <a:lnTo>
                        <a:pt x="1057" y="645"/>
                      </a:lnTo>
                      <a:lnTo>
                        <a:pt x="1063" y="684"/>
                      </a:lnTo>
                      <a:lnTo>
                        <a:pt x="1074" y="724"/>
                      </a:lnTo>
                      <a:lnTo>
                        <a:pt x="1080" y="763"/>
                      </a:lnTo>
                      <a:lnTo>
                        <a:pt x="1085" y="803"/>
                      </a:lnTo>
                      <a:lnTo>
                        <a:pt x="1097" y="842"/>
                      </a:lnTo>
                      <a:lnTo>
                        <a:pt x="1102" y="882"/>
                      </a:lnTo>
                      <a:lnTo>
                        <a:pt x="1108" y="927"/>
                      </a:lnTo>
                      <a:lnTo>
                        <a:pt x="1119" y="967"/>
                      </a:lnTo>
                      <a:lnTo>
                        <a:pt x="1125" y="1006"/>
                      </a:lnTo>
                      <a:lnTo>
                        <a:pt x="1130" y="1046"/>
                      </a:lnTo>
                      <a:lnTo>
                        <a:pt x="1136" y="1080"/>
                      </a:lnTo>
                      <a:lnTo>
                        <a:pt x="1147" y="1119"/>
                      </a:lnTo>
                      <a:lnTo>
                        <a:pt x="1153" y="1159"/>
                      </a:lnTo>
                      <a:lnTo>
                        <a:pt x="1159" y="1198"/>
                      </a:lnTo>
                      <a:lnTo>
                        <a:pt x="1170" y="1232"/>
                      </a:lnTo>
                      <a:lnTo>
                        <a:pt x="1176" y="1272"/>
                      </a:lnTo>
                      <a:lnTo>
                        <a:pt x="1181" y="1306"/>
                      </a:lnTo>
                      <a:lnTo>
                        <a:pt x="1193" y="1345"/>
                      </a:lnTo>
                      <a:lnTo>
                        <a:pt x="1198" y="1379"/>
                      </a:lnTo>
                      <a:lnTo>
                        <a:pt x="1204" y="1413"/>
                      </a:lnTo>
                      <a:lnTo>
                        <a:pt x="1210" y="1447"/>
                      </a:lnTo>
                      <a:lnTo>
                        <a:pt x="1221" y="1481"/>
                      </a:lnTo>
                      <a:lnTo>
                        <a:pt x="1227" y="1509"/>
                      </a:lnTo>
                      <a:lnTo>
                        <a:pt x="1232" y="1543"/>
                      </a:lnTo>
                      <a:lnTo>
                        <a:pt x="1243" y="1571"/>
                      </a:lnTo>
                      <a:lnTo>
                        <a:pt x="1249" y="1600"/>
                      </a:lnTo>
                      <a:lnTo>
                        <a:pt x="1255" y="1628"/>
                      </a:lnTo>
                      <a:lnTo>
                        <a:pt x="1266" y="1656"/>
                      </a:lnTo>
                      <a:lnTo>
                        <a:pt x="1272" y="1684"/>
                      </a:lnTo>
                      <a:lnTo>
                        <a:pt x="1277" y="1707"/>
                      </a:lnTo>
                      <a:lnTo>
                        <a:pt x="1283" y="1735"/>
                      </a:lnTo>
                      <a:lnTo>
                        <a:pt x="1294" y="1758"/>
                      </a:lnTo>
                      <a:lnTo>
                        <a:pt x="1300" y="1780"/>
                      </a:lnTo>
                      <a:lnTo>
                        <a:pt x="1306" y="1803"/>
                      </a:lnTo>
                      <a:lnTo>
                        <a:pt x="1317" y="1826"/>
                      </a:lnTo>
                      <a:lnTo>
                        <a:pt x="1323" y="1842"/>
                      </a:lnTo>
                      <a:lnTo>
                        <a:pt x="1328" y="1865"/>
                      </a:lnTo>
                      <a:lnTo>
                        <a:pt x="1340" y="1882"/>
                      </a:lnTo>
                      <a:lnTo>
                        <a:pt x="1345" y="1899"/>
                      </a:lnTo>
                      <a:lnTo>
                        <a:pt x="1351" y="1916"/>
                      </a:lnTo>
                      <a:lnTo>
                        <a:pt x="1356" y="1933"/>
                      </a:lnTo>
                      <a:lnTo>
                        <a:pt x="1368" y="1950"/>
                      </a:lnTo>
                      <a:lnTo>
                        <a:pt x="1373" y="1967"/>
                      </a:lnTo>
                      <a:lnTo>
                        <a:pt x="1379" y="1978"/>
                      </a:lnTo>
                      <a:lnTo>
                        <a:pt x="1390" y="1995"/>
                      </a:lnTo>
                      <a:lnTo>
                        <a:pt x="1396" y="2006"/>
                      </a:lnTo>
                      <a:lnTo>
                        <a:pt x="1402" y="2018"/>
                      </a:lnTo>
                      <a:lnTo>
                        <a:pt x="1413" y="2029"/>
                      </a:lnTo>
                      <a:lnTo>
                        <a:pt x="1419" y="2040"/>
                      </a:lnTo>
                      <a:lnTo>
                        <a:pt x="1424" y="2052"/>
                      </a:lnTo>
                      <a:lnTo>
                        <a:pt x="1430" y="2063"/>
                      </a:lnTo>
                      <a:lnTo>
                        <a:pt x="1441" y="2069"/>
                      </a:lnTo>
                      <a:lnTo>
                        <a:pt x="1447" y="2080"/>
                      </a:lnTo>
                      <a:lnTo>
                        <a:pt x="1453" y="2085"/>
                      </a:lnTo>
                      <a:lnTo>
                        <a:pt x="1464" y="2097"/>
                      </a:lnTo>
                      <a:lnTo>
                        <a:pt x="1470" y="2102"/>
                      </a:lnTo>
                      <a:lnTo>
                        <a:pt x="1475" y="2108"/>
                      </a:lnTo>
                      <a:lnTo>
                        <a:pt x="1486" y="2114"/>
                      </a:lnTo>
                      <a:lnTo>
                        <a:pt x="1492" y="2119"/>
                      </a:lnTo>
                      <a:lnTo>
                        <a:pt x="1498" y="2125"/>
                      </a:lnTo>
                      <a:lnTo>
                        <a:pt x="1503" y="2131"/>
                      </a:lnTo>
                      <a:lnTo>
                        <a:pt x="1515" y="2136"/>
                      </a:lnTo>
                      <a:lnTo>
                        <a:pt x="1520" y="2142"/>
                      </a:lnTo>
                      <a:lnTo>
                        <a:pt x="1526" y="2142"/>
                      </a:lnTo>
                      <a:lnTo>
                        <a:pt x="1537" y="2148"/>
                      </a:lnTo>
                      <a:lnTo>
                        <a:pt x="1543" y="2153"/>
                      </a:lnTo>
                      <a:lnTo>
                        <a:pt x="1549" y="2153"/>
                      </a:lnTo>
                      <a:lnTo>
                        <a:pt x="1560" y="2159"/>
                      </a:lnTo>
                      <a:lnTo>
                        <a:pt x="1566" y="2159"/>
                      </a:lnTo>
                      <a:lnTo>
                        <a:pt x="1571" y="2165"/>
                      </a:lnTo>
                      <a:lnTo>
                        <a:pt x="1577" y="2165"/>
                      </a:lnTo>
                      <a:lnTo>
                        <a:pt x="1588" y="2170"/>
                      </a:lnTo>
                      <a:lnTo>
                        <a:pt x="1594" y="2170"/>
                      </a:lnTo>
                      <a:lnTo>
                        <a:pt x="1599" y="2170"/>
                      </a:lnTo>
                      <a:lnTo>
                        <a:pt x="1611" y="2176"/>
                      </a:lnTo>
                      <a:lnTo>
                        <a:pt x="1616" y="2176"/>
                      </a:lnTo>
                      <a:lnTo>
                        <a:pt x="1622" y="2176"/>
                      </a:lnTo>
                      <a:lnTo>
                        <a:pt x="1633" y="2182"/>
                      </a:lnTo>
                      <a:lnTo>
                        <a:pt x="1639" y="2182"/>
                      </a:lnTo>
                      <a:lnTo>
                        <a:pt x="1645" y="2182"/>
                      </a:lnTo>
                      <a:lnTo>
                        <a:pt x="1650" y="2182"/>
                      </a:lnTo>
                      <a:lnTo>
                        <a:pt x="1662" y="2182"/>
                      </a:lnTo>
                      <a:lnTo>
                        <a:pt x="1667" y="2182"/>
                      </a:lnTo>
                      <a:lnTo>
                        <a:pt x="1673" y="2187"/>
                      </a:lnTo>
                      <a:lnTo>
                        <a:pt x="1684" y="2187"/>
                      </a:lnTo>
                      <a:lnTo>
                        <a:pt x="1690" y="2187"/>
                      </a:lnTo>
                      <a:lnTo>
                        <a:pt x="1696" y="2187"/>
                      </a:lnTo>
                      <a:lnTo>
                        <a:pt x="1701" y="2187"/>
                      </a:lnTo>
                      <a:lnTo>
                        <a:pt x="1713" y="2187"/>
                      </a:lnTo>
                      <a:lnTo>
                        <a:pt x="1718" y="2187"/>
                      </a:lnTo>
                      <a:lnTo>
                        <a:pt x="1724" y="2187"/>
                      </a:lnTo>
                      <a:lnTo>
                        <a:pt x="1735" y="2187"/>
                      </a:lnTo>
                      <a:lnTo>
                        <a:pt x="1741" y="2187"/>
                      </a:lnTo>
                      <a:lnTo>
                        <a:pt x="1746" y="2193"/>
                      </a:lnTo>
                      <a:lnTo>
                        <a:pt x="1758" y="2193"/>
                      </a:lnTo>
                      <a:lnTo>
                        <a:pt x="1763" y="2193"/>
                      </a:lnTo>
                      <a:lnTo>
                        <a:pt x="1769" y="2193"/>
                      </a:lnTo>
                      <a:lnTo>
                        <a:pt x="1775" y="2193"/>
                      </a:lnTo>
                      <a:lnTo>
                        <a:pt x="1786" y="2193"/>
                      </a:lnTo>
                      <a:lnTo>
                        <a:pt x="1792" y="2193"/>
                      </a:lnTo>
                      <a:lnTo>
                        <a:pt x="1797" y="2193"/>
                      </a:lnTo>
                      <a:lnTo>
                        <a:pt x="1809" y="2193"/>
                      </a:lnTo>
                      <a:lnTo>
                        <a:pt x="1814" y="2193"/>
                      </a:lnTo>
                      <a:lnTo>
                        <a:pt x="1820" y="2193"/>
                      </a:lnTo>
                      <a:lnTo>
                        <a:pt x="1831" y="2193"/>
                      </a:lnTo>
                      <a:lnTo>
                        <a:pt x="1837" y="2193"/>
                      </a:lnTo>
                      <a:lnTo>
                        <a:pt x="1842" y="2193"/>
                      </a:lnTo>
                      <a:lnTo>
                        <a:pt x="1848" y="2193"/>
                      </a:lnTo>
                      <a:lnTo>
                        <a:pt x="1859" y="2193"/>
                      </a:lnTo>
                      <a:lnTo>
                        <a:pt x="1865" y="2193"/>
                      </a:lnTo>
                      <a:lnTo>
                        <a:pt x="1871" y="2193"/>
                      </a:lnTo>
                      <a:lnTo>
                        <a:pt x="1882" y="2193"/>
                      </a:lnTo>
                      <a:lnTo>
                        <a:pt x="1888" y="2193"/>
                      </a:lnTo>
                      <a:lnTo>
                        <a:pt x="1893" y="2193"/>
                      </a:lnTo>
                      <a:lnTo>
                        <a:pt x="1905" y="2193"/>
                      </a:lnTo>
                      <a:lnTo>
                        <a:pt x="1910" y="2193"/>
                      </a:lnTo>
                      <a:lnTo>
                        <a:pt x="1916" y="2193"/>
                      </a:lnTo>
                      <a:lnTo>
                        <a:pt x="1922" y="2193"/>
                      </a:lnTo>
                      <a:lnTo>
                        <a:pt x="1933" y="2193"/>
                      </a:lnTo>
                      <a:lnTo>
                        <a:pt x="1939" y="2193"/>
                      </a:lnTo>
                      <a:lnTo>
                        <a:pt x="1944" y="2193"/>
                      </a:lnTo>
                      <a:lnTo>
                        <a:pt x="1956" y="2193"/>
                      </a:lnTo>
                      <a:lnTo>
                        <a:pt x="1961" y="2193"/>
                      </a:lnTo>
                      <a:lnTo>
                        <a:pt x="1967" y="2193"/>
                      </a:lnTo>
                      <a:lnTo>
                        <a:pt x="1978" y="2193"/>
                      </a:lnTo>
                      <a:lnTo>
                        <a:pt x="1984" y="2193"/>
                      </a:lnTo>
                      <a:lnTo>
                        <a:pt x="1989" y="2193"/>
                      </a:lnTo>
                      <a:lnTo>
                        <a:pt x="1995" y="2193"/>
                      </a:lnTo>
                      <a:lnTo>
                        <a:pt x="2006" y="2193"/>
                      </a:lnTo>
                      <a:lnTo>
                        <a:pt x="2012" y="2193"/>
                      </a:lnTo>
                      <a:lnTo>
                        <a:pt x="2018" y="2193"/>
                      </a:lnTo>
                      <a:lnTo>
                        <a:pt x="2029" y="2193"/>
                      </a:lnTo>
                      <a:lnTo>
                        <a:pt x="2035" y="2193"/>
                      </a:lnTo>
                      <a:lnTo>
                        <a:pt x="2040" y="2193"/>
                      </a:lnTo>
                      <a:lnTo>
                        <a:pt x="2052" y="2193"/>
                      </a:lnTo>
                      <a:lnTo>
                        <a:pt x="2057" y="2193"/>
                      </a:lnTo>
                      <a:lnTo>
                        <a:pt x="2063" y="2193"/>
                      </a:lnTo>
                      <a:lnTo>
                        <a:pt x="2069" y="2193"/>
                      </a:lnTo>
                      <a:lnTo>
                        <a:pt x="2080" y="2193"/>
                      </a:lnTo>
                      <a:lnTo>
                        <a:pt x="2085" y="2193"/>
                      </a:lnTo>
                      <a:lnTo>
                        <a:pt x="2091" y="2193"/>
                      </a:lnTo>
                      <a:lnTo>
                        <a:pt x="2102" y="2193"/>
                      </a:lnTo>
                      <a:lnTo>
                        <a:pt x="2108" y="2193"/>
                      </a:lnTo>
                      <a:lnTo>
                        <a:pt x="2114" y="2193"/>
                      </a:lnTo>
                      <a:lnTo>
                        <a:pt x="2125" y="2193"/>
                      </a:lnTo>
                      <a:lnTo>
                        <a:pt x="2131" y="2193"/>
                      </a:lnTo>
                      <a:lnTo>
                        <a:pt x="2136" y="2193"/>
                      </a:lnTo>
                      <a:lnTo>
                        <a:pt x="2142" y="2193"/>
                      </a:lnTo>
                      <a:lnTo>
                        <a:pt x="2153" y="2193"/>
                      </a:lnTo>
                      <a:lnTo>
                        <a:pt x="2159" y="2193"/>
                      </a:lnTo>
                      <a:lnTo>
                        <a:pt x="2165" y="2193"/>
                      </a:lnTo>
                      <a:lnTo>
                        <a:pt x="2176" y="2193"/>
                      </a:lnTo>
                      <a:lnTo>
                        <a:pt x="2182" y="2193"/>
                      </a:lnTo>
                      <a:lnTo>
                        <a:pt x="2187" y="2193"/>
                      </a:lnTo>
                      <a:lnTo>
                        <a:pt x="2198" y="2193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" name="Freeform 4"/>
                <p:cNvSpPr>
                  <a:spLocks/>
                </p:cNvSpPr>
                <p:nvPr/>
              </p:nvSpPr>
              <p:spPr bwMode="auto">
                <a:xfrm>
                  <a:off x="2824163" y="2671763"/>
                  <a:ext cx="3489325" cy="2808287"/>
                </a:xfrm>
                <a:custGeom>
                  <a:avLst/>
                  <a:gdLst>
                    <a:gd name="T0" fmla="*/ 2147483647 w 2198"/>
                    <a:gd name="T1" fmla="*/ 2147483647 h 1769"/>
                    <a:gd name="T2" fmla="*/ 2147483647 w 2198"/>
                    <a:gd name="T3" fmla="*/ 2147483647 h 1769"/>
                    <a:gd name="T4" fmla="*/ 2147483647 w 2198"/>
                    <a:gd name="T5" fmla="*/ 2147483647 h 1769"/>
                    <a:gd name="T6" fmla="*/ 2147483647 w 2198"/>
                    <a:gd name="T7" fmla="*/ 2147483647 h 1769"/>
                    <a:gd name="T8" fmla="*/ 2147483647 w 2198"/>
                    <a:gd name="T9" fmla="*/ 2147483647 h 1769"/>
                    <a:gd name="T10" fmla="*/ 2147483647 w 2198"/>
                    <a:gd name="T11" fmla="*/ 2147483647 h 1769"/>
                    <a:gd name="T12" fmla="*/ 2147483647 w 2198"/>
                    <a:gd name="T13" fmla="*/ 2147483647 h 1769"/>
                    <a:gd name="T14" fmla="*/ 2147483647 w 2198"/>
                    <a:gd name="T15" fmla="*/ 2147483647 h 1769"/>
                    <a:gd name="T16" fmla="*/ 2147483647 w 2198"/>
                    <a:gd name="T17" fmla="*/ 2147483647 h 1769"/>
                    <a:gd name="T18" fmla="*/ 2147483647 w 2198"/>
                    <a:gd name="T19" fmla="*/ 2147483647 h 1769"/>
                    <a:gd name="T20" fmla="*/ 2147483647 w 2198"/>
                    <a:gd name="T21" fmla="*/ 2147483647 h 1769"/>
                    <a:gd name="T22" fmla="*/ 2147483647 w 2198"/>
                    <a:gd name="T23" fmla="*/ 2147483647 h 1769"/>
                    <a:gd name="T24" fmla="*/ 2147483647 w 2198"/>
                    <a:gd name="T25" fmla="*/ 2147483647 h 1769"/>
                    <a:gd name="T26" fmla="*/ 2147483647 w 2198"/>
                    <a:gd name="T27" fmla="*/ 2147483647 h 1769"/>
                    <a:gd name="T28" fmla="*/ 2147483647 w 2198"/>
                    <a:gd name="T29" fmla="*/ 2147483647 h 1769"/>
                    <a:gd name="T30" fmla="*/ 2147483647 w 2198"/>
                    <a:gd name="T31" fmla="*/ 2147483647 h 1769"/>
                    <a:gd name="T32" fmla="*/ 2147483647 w 2198"/>
                    <a:gd name="T33" fmla="*/ 2147483647 h 1769"/>
                    <a:gd name="T34" fmla="*/ 2147483647 w 2198"/>
                    <a:gd name="T35" fmla="*/ 2147483647 h 1769"/>
                    <a:gd name="T36" fmla="*/ 2147483647 w 2198"/>
                    <a:gd name="T37" fmla="*/ 2147483647 h 1769"/>
                    <a:gd name="T38" fmla="*/ 2147483647 w 2198"/>
                    <a:gd name="T39" fmla="*/ 2147483647 h 1769"/>
                    <a:gd name="T40" fmla="*/ 2147483647 w 2198"/>
                    <a:gd name="T41" fmla="*/ 2147483647 h 1769"/>
                    <a:gd name="T42" fmla="*/ 2147483647 w 2198"/>
                    <a:gd name="T43" fmla="*/ 2147483647 h 1769"/>
                    <a:gd name="T44" fmla="*/ 2147483647 w 2198"/>
                    <a:gd name="T45" fmla="*/ 2147483647 h 1769"/>
                    <a:gd name="T46" fmla="*/ 2147483647 w 2198"/>
                    <a:gd name="T47" fmla="*/ 2147483647 h 1769"/>
                    <a:gd name="T48" fmla="*/ 2147483647 w 2198"/>
                    <a:gd name="T49" fmla="*/ 2147483647 h 1769"/>
                    <a:gd name="T50" fmla="*/ 2147483647 w 2198"/>
                    <a:gd name="T51" fmla="*/ 2147483647 h 1769"/>
                    <a:gd name="T52" fmla="*/ 2147483647 w 2198"/>
                    <a:gd name="T53" fmla="*/ 2147483647 h 1769"/>
                    <a:gd name="T54" fmla="*/ 2147483647 w 2198"/>
                    <a:gd name="T55" fmla="*/ 2147483647 h 1769"/>
                    <a:gd name="T56" fmla="*/ 2147483647 w 2198"/>
                    <a:gd name="T57" fmla="*/ 2147483647 h 1769"/>
                    <a:gd name="T58" fmla="*/ 2147483647 w 2198"/>
                    <a:gd name="T59" fmla="*/ 2147483647 h 1769"/>
                    <a:gd name="T60" fmla="*/ 2147483647 w 2198"/>
                    <a:gd name="T61" fmla="*/ 2147483647 h 1769"/>
                    <a:gd name="T62" fmla="*/ 2147483647 w 2198"/>
                    <a:gd name="T63" fmla="*/ 2147483647 h 1769"/>
                    <a:gd name="T64" fmla="*/ 2147483647 w 2198"/>
                    <a:gd name="T65" fmla="*/ 2147483647 h 1769"/>
                    <a:gd name="T66" fmla="*/ 2147483647 w 2198"/>
                    <a:gd name="T67" fmla="*/ 2147483647 h 1769"/>
                    <a:gd name="T68" fmla="*/ 2147483647 w 2198"/>
                    <a:gd name="T69" fmla="*/ 2147483647 h 1769"/>
                    <a:gd name="T70" fmla="*/ 2147483647 w 2198"/>
                    <a:gd name="T71" fmla="*/ 2147483647 h 1769"/>
                    <a:gd name="T72" fmla="*/ 2147483647 w 2198"/>
                    <a:gd name="T73" fmla="*/ 2147483647 h 1769"/>
                    <a:gd name="T74" fmla="*/ 2147483647 w 2198"/>
                    <a:gd name="T75" fmla="*/ 2147483647 h 1769"/>
                    <a:gd name="T76" fmla="*/ 2147483647 w 2198"/>
                    <a:gd name="T77" fmla="*/ 2147483647 h 1769"/>
                    <a:gd name="T78" fmla="*/ 2147483647 w 2198"/>
                    <a:gd name="T79" fmla="*/ 2147483647 h 1769"/>
                    <a:gd name="T80" fmla="*/ 2147483647 w 2198"/>
                    <a:gd name="T81" fmla="*/ 2147483647 h 1769"/>
                    <a:gd name="T82" fmla="*/ 2147483647 w 2198"/>
                    <a:gd name="T83" fmla="*/ 2147483647 h 1769"/>
                    <a:gd name="T84" fmla="*/ 2147483647 w 2198"/>
                    <a:gd name="T85" fmla="*/ 2147483647 h 1769"/>
                    <a:gd name="T86" fmla="*/ 2147483647 w 2198"/>
                    <a:gd name="T87" fmla="*/ 2147483647 h 1769"/>
                    <a:gd name="T88" fmla="*/ 2147483647 w 2198"/>
                    <a:gd name="T89" fmla="*/ 2147483647 h 1769"/>
                    <a:gd name="T90" fmla="*/ 2147483647 w 2198"/>
                    <a:gd name="T91" fmla="*/ 2147483647 h 1769"/>
                    <a:gd name="T92" fmla="*/ 2147483647 w 2198"/>
                    <a:gd name="T93" fmla="*/ 2147483647 h 1769"/>
                    <a:gd name="T94" fmla="*/ 2147483647 w 2198"/>
                    <a:gd name="T95" fmla="*/ 2147483647 h 1769"/>
                    <a:gd name="T96" fmla="*/ 2147483647 w 2198"/>
                    <a:gd name="T97" fmla="*/ 2147483647 h 1769"/>
                    <a:gd name="T98" fmla="*/ 2147483647 w 2198"/>
                    <a:gd name="T99" fmla="*/ 2147483647 h 1769"/>
                    <a:gd name="T100" fmla="*/ 2147483647 w 2198"/>
                    <a:gd name="T101" fmla="*/ 2147483647 h 1769"/>
                    <a:gd name="T102" fmla="*/ 2147483647 w 2198"/>
                    <a:gd name="T103" fmla="*/ 2147483647 h 1769"/>
                    <a:gd name="T104" fmla="*/ 2147483647 w 2198"/>
                    <a:gd name="T105" fmla="*/ 2147483647 h 1769"/>
                    <a:gd name="T106" fmla="*/ 2147483647 w 2198"/>
                    <a:gd name="T107" fmla="*/ 2147483647 h 1769"/>
                    <a:gd name="T108" fmla="*/ 2147483647 w 2198"/>
                    <a:gd name="T109" fmla="*/ 2147483647 h 1769"/>
                    <a:gd name="T110" fmla="*/ 2147483647 w 2198"/>
                    <a:gd name="T111" fmla="*/ 2147483647 h 1769"/>
                    <a:gd name="T112" fmla="*/ 2147483647 w 2198"/>
                    <a:gd name="T113" fmla="*/ 2147483647 h 1769"/>
                    <a:gd name="T114" fmla="*/ 2147483647 w 2198"/>
                    <a:gd name="T115" fmla="*/ 2147483647 h 1769"/>
                    <a:gd name="T116" fmla="*/ 2147483647 w 2198"/>
                    <a:gd name="T117" fmla="*/ 2147483647 h 1769"/>
                    <a:gd name="T118" fmla="*/ 2147483647 w 2198"/>
                    <a:gd name="T119" fmla="*/ 2147483647 h 1769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2198" h="1769">
                      <a:moveTo>
                        <a:pt x="0" y="1769"/>
                      </a:moveTo>
                      <a:lnTo>
                        <a:pt x="6" y="1769"/>
                      </a:lnTo>
                      <a:lnTo>
                        <a:pt x="17" y="1769"/>
                      </a:lnTo>
                      <a:lnTo>
                        <a:pt x="23" y="1769"/>
                      </a:lnTo>
                      <a:lnTo>
                        <a:pt x="29" y="1769"/>
                      </a:lnTo>
                      <a:lnTo>
                        <a:pt x="40" y="1769"/>
                      </a:lnTo>
                      <a:lnTo>
                        <a:pt x="45" y="1769"/>
                      </a:lnTo>
                      <a:lnTo>
                        <a:pt x="51" y="1769"/>
                      </a:lnTo>
                      <a:lnTo>
                        <a:pt x="57" y="1769"/>
                      </a:lnTo>
                      <a:lnTo>
                        <a:pt x="68" y="1769"/>
                      </a:lnTo>
                      <a:lnTo>
                        <a:pt x="74" y="1769"/>
                      </a:lnTo>
                      <a:lnTo>
                        <a:pt x="79" y="1769"/>
                      </a:lnTo>
                      <a:lnTo>
                        <a:pt x="91" y="1769"/>
                      </a:lnTo>
                      <a:lnTo>
                        <a:pt x="96" y="1769"/>
                      </a:lnTo>
                      <a:lnTo>
                        <a:pt x="102" y="1769"/>
                      </a:lnTo>
                      <a:lnTo>
                        <a:pt x="113" y="1769"/>
                      </a:lnTo>
                      <a:lnTo>
                        <a:pt x="119" y="1769"/>
                      </a:lnTo>
                      <a:lnTo>
                        <a:pt x="125" y="1769"/>
                      </a:lnTo>
                      <a:lnTo>
                        <a:pt x="130" y="1769"/>
                      </a:lnTo>
                      <a:lnTo>
                        <a:pt x="142" y="1763"/>
                      </a:lnTo>
                      <a:lnTo>
                        <a:pt x="147" y="1763"/>
                      </a:lnTo>
                      <a:lnTo>
                        <a:pt x="153" y="1763"/>
                      </a:lnTo>
                      <a:lnTo>
                        <a:pt x="164" y="1763"/>
                      </a:lnTo>
                      <a:lnTo>
                        <a:pt x="170" y="1763"/>
                      </a:lnTo>
                      <a:lnTo>
                        <a:pt x="175" y="1763"/>
                      </a:lnTo>
                      <a:lnTo>
                        <a:pt x="187" y="1763"/>
                      </a:lnTo>
                      <a:lnTo>
                        <a:pt x="192" y="1763"/>
                      </a:lnTo>
                      <a:lnTo>
                        <a:pt x="198" y="1763"/>
                      </a:lnTo>
                      <a:lnTo>
                        <a:pt x="204" y="1763"/>
                      </a:lnTo>
                      <a:lnTo>
                        <a:pt x="215" y="1763"/>
                      </a:lnTo>
                      <a:lnTo>
                        <a:pt x="221" y="1763"/>
                      </a:lnTo>
                      <a:lnTo>
                        <a:pt x="226" y="1763"/>
                      </a:lnTo>
                      <a:lnTo>
                        <a:pt x="238" y="1758"/>
                      </a:lnTo>
                      <a:lnTo>
                        <a:pt x="243" y="1758"/>
                      </a:lnTo>
                      <a:lnTo>
                        <a:pt x="249" y="1758"/>
                      </a:lnTo>
                      <a:lnTo>
                        <a:pt x="260" y="1758"/>
                      </a:lnTo>
                      <a:lnTo>
                        <a:pt x="266" y="1758"/>
                      </a:lnTo>
                      <a:lnTo>
                        <a:pt x="272" y="1758"/>
                      </a:lnTo>
                      <a:lnTo>
                        <a:pt x="277" y="1758"/>
                      </a:lnTo>
                      <a:lnTo>
                        <a:pt x="288" y="1752"/>
                      </a:lnTo>
                      <a:lnTo>
                        <a:pt x="294" y="1752"/>
                      </a:lnTo>
                      <a:lnTo>
                        <a:pt x="300" y="1752"/>
                      </a:lnTo>
                      <a:lnTo>
                        <a:pt x="311" y="1752"/>
                      </a:lnTo>
                      <a:lnTo>
                        <a:pt x="317" y="1746"/>
                      </a:lnTo>
                      <a:lnTo>
                        <a:pt x="322" y="1746"/>
                      </a:lnTo>
                      <a:lnTo>
                        <a:pt x="334" y="1746"/>
                      </a:lnTo>
                      <a:lnTo>
                        <a:pt x="339" y="1746"/>
                      </a:lnTo>
                      <a:lnTo>
                        <a:pt x="345" y="1741"/>
                      </a:lnTo>
                      <a:lnTo>
                        <a:pt x="351" y="1741"/>
                      </a:lnTo>
                      <a:lnTo>
                        <a:pt x="362" y="1735"/>
                      </a:lnTo>
                      <a:lnTo>
                        <a:pt x="368" y="1735"/>
                      </a:lnTo>
                      <a:lnTo>
                        <a:pt x="373" y="1735"/>
                      </a:lnTo>
                      <a:lnTo>
                        <a:pt x="385" y="1729"/>
                      </a:lnTo>
                      <a:lnTo>
                        <a:pt x="390" y="1729"/>
                      </a:lnTo>
                      <a:lnTo>
                        <a:pt x="396" y="1724"/>
                      </a:lnTo>
                      <a:lnTo>
                        <a:pt x="407" y="1724"/>
                      </a:lnTo>
                      <a:lnTo>
                        <a:pt x="413" y="1718"/>
                      </a:lnTo>
                      <a:lnTo>
                        <a:pt x="418" y="1718"/>
                      </a:lnTo>
                      <a:lnTo>
                        <a:pt x="424" y="1712"/>
                      </a:lnTo>
                      <a:lnTo>
                        <a:pt x="435" y="1707"/>
                      </a:lnTo>
                      <a:lnTo>
                        <a:pt x="441" y="1707"/>
                      </a:lnTo>
                      <a:lnTo>
                        <a:pt x="447" y="1701"/>
                      </a:lnTo>
                      <a:lnTo>
                        <a:pt x="458" y="1695"/>
                      </a:lnTo>
                      <a:lnTo>
                        <a:pt x="464" y="1690"/>
                      </a:lnTo>
                      <a:lnTo>
                        <a:pt x="469" y="1690"/>
                      </a:lnTo>
                      <a:lnTo>
                        <a:pt x="481" y="1684"/>
                      </a:lnTo>
                      <a:lnTo>
                        <a:pt x="486" y="1678"/>
                      </a:lnTo>
                      <a:lnTo>
                        <a:pt x="492" y="1673"/>
                      </a:lnTo>
                      <a:lnTo>
                        <a:pt x="498" y="1667"/>
                      </a:lnTo>
                      <a:lnTo>
                        <a:pt x="509" y="1661"/>
                      </a:lnTo>
                      <a:lnTo>
                        <a:pt x="515" y="1650"/>
                      </a:lnTo>
                      <a:lnTo>
                        <a:pt x="520" y="1645"/>
                      </a:lnTo>
                      <a:lnTo>
                        <a:pt x="531" y="1639"/>
                      </a:lnTo>
                      <a:lnTo>
                        <a:pt x="537" y="1633"/>
                      </a:lnTo>
                      <a:lnTo>
                        <a:pt x="543" y="1622"/>
                      </a:lnTo>
                      <a:lnTo>
                        <a:pt x="548" y="1616"/>
                      </a:lnTo>
                      <a:lnTo>
                        <a:pt x="560" y="1605"/>
                      </a:lnTo>
                      <a:lnTo>
                        <a:pt x="565" y="1599"/>
                      </a:lnTo>
                      <a:lnTo>
                        <a:pt x="571" y="1588"/>
                      </a:lnTo>
                      <a:lnTo>
                        <a:pt x="582" y="1582"/>
                      </a:lnTo>
                      <a:lnTo>
                        <a:pt x="588" y="1571"/>
                      </a:lnTo>
                      <a:lnTo>
                        <a:pt x="594" y="1560"/>
                      </a:lnTo>
                      <a:lnTo>
                        <a:pt x="605" y="1548"/>
                      </a:lnTo>
                      <a:lnTo>
                        <a:pt x="611" y="1537"/>
                      </a:lnTo>
                      <a:lnTo>
                        <a:pt x="616" y="1526"/>
                      </a:lnTo>
                      <a:lnTo>
                        <a:pt x="622" y="1515"/>
                      </a:lnTo>
                      <a:lnTo>
                        <a:pt x="633" y="1503"/>
                      </a:lnTo>
                      <a:lnTo>
                        <a:pt x="639" y="1492"/>
                      </a:lnTo>
                      <a:lnTo>
                        <a:pt x="644" y="1475"/>
                      </a:lnTo>
                      <a:lnTo>
                        <a:pt x="656" y="1464"/>
                      </a:lnTo>
                      <a:lnTo>
                        <a:pt x="661" y="1447"/>
                      </a:lnTo>
                      <a:lnTo>
                        <a:pt x="667" y="1435"/>
                      </a:lnTo>
                      <a:lnTo>
                        <a:pt x="678" y="1418"/>
                      </a:lnTo>
                      <a:lnTo>
                        <a:pt x="684" y="1402"/>
                      </a:lnTo>
                      <a:lnTo>
                        <a:pt x="690" y="1385"/>
                      </a:lnTo>
                      <a:lnTo>
                        <a:pt x="695" y="1373"/>
                      </a:lnTo>
                      <a:lnTo>
                        <a:pt x="707" y="1356"/>
                      </a:lnTo>
                      <a:lnTo>
                        <a:pt x="712" y="1334"/>
                      </a:lnTo>
                      <a:lnTo>
                        <a:pt x="718" y="1317"/>
                      </a:lnTo>
                      <a:lnTo>
                        <a:pt x="729" y="1300"/>
                      </a:lnTo>
                      <a:lnTo>
                        <a:pt x="735" y="1283"/>
                      </a:lnTo>
                      <a:lnTo>
                        <a:pt x="741" y="1260"/>
                      </a:lnTo>
                      <a:lnTo>
                        <a:pt x="752" y="1243"/>
                      </a:lnTo>
                      <a:lnTo>
                        <a:pt x="757" y="1221"/>
                      </a:lnTo>
                      <a:lnTo>
                        <a:pt x="763" y="1204"/>
                      </a:lnTo>
                      <a:lnTo>
                        <a:pt x="769" y="1181"/>
                      </a:lnTo>
                      <a:lnTo>
                        <a:pt x="780" y="1159"/>
                      </a:lnTo>
                      <a:lnTo>
                        <a:pt x="786" y="1136"/>
                      </a:lnTo>
                      <a:lnTo>
                        <a:pt x="791" y="1113"/>
                      </a:lnTo>
                      <a:lnTo>
                        <a:pt x="803" y="1091"/>
                      </a:lnTo>
                      <a:lnTo>
                        <a:pt x="808" y="1068"/>
                      </a:lnTo>
                      <a:lnTo>
                        <a:pt x="814" y="1046"/>
                      </a:lnTo>
                      <a:lnTo>
                        <a:pt x="825" y="1023"/>
                      </a:lnTo>
                      <a:lnTo>
                        <a:pt x="831" y="1000"/>
                      </a:lnTo>
                      <a:lnTo>
                        <a:pt x="837" y="978"/>
                      </a:lnTo>
                      <a:lnTo>
                        <a:pt x="842" y="950"/>
                      </a:lnTo>
                      <a:lnTo>
                        <a:pt x="854" y="927"/>
                      </a:lnTo>
                      <a:lnTo>
                        <a:pt x="859" y="899"/>
                      </a:lnTo>
                      <a:lnTo>
                        <a:pt x="865" y="876"/>
                      </a:lnTo>
                      <a:lnTo>
                        <a:pt x="876" y="848"/>
                      </a:lnTo>
                      <a:lnTo>
                        <a:pt x="882" y="825"/>
                      </a:lnTo>
                      <a:lnTo>
                        <a:pt x="887" y="797"/>
                      </a:lnTo>
                      <a:lnTo>
                        <a:pt x="899" y="774"/>
                      </a:lnTo>
                      <a:lnTo>
                        <a:pt x="904" y="746"/>
                      </a:lnTo>
                      <a:lnTo>
                        <a:pt x="910" y="723"/>
                      </a:lnTo>
                      <a:lnTo>
                        <a:pt x="916" y="695"/>
                      </a:lnTo>
                      <a:lnTo>
                        <a:pt x="927" y="667"/>
                      </a:lnTo>
                      <a:lnTo>
                        <a:pt x="933" y="644"/>
                      </a:lnTo>
                      <a:lnTo>
                        <a:pt x="938" y="616"/>
                      </a:lnTo>
                      <a:lnTo>
                        <a:pt x="950" y="594"/>
                      </a:lnTo>
                      <a:lnTo>
                        <a:pt x="955" y="565"/>
                      </a:lnTo>
                      <a:lnTo>
                        <a:pt x="961" y="543"/>
                      </a:lnTo>
                      <a:lnTo>
                        <a:pt x="972" y="514"/>
                      </a:lnTo>
                      <a:lnTo>
                        <a:pt x="978" y="492"/>
                      </a:lnTo>
                      <a:lnTo>
                        <a:pt x="984" y="464"/>
                      </a:lnTo>
                      <a:lnTo>
                        <a:pt x="989" y="441"/>
                      </a:lnTo>
                      <a:lnTo>
                        <a:pt x="1000" y="418"/>
                      </a:lnTo>
                      <a:lnTo>
                        <a:pt x="1006" y="390"/>
                      </a:lnTo>
                      <a:lnTo>
                        <a:pt x="1012" y="368"/>
                      </a:lnTo>
                      <a:lnTo>
                        <a:pt x="1023" y="345"/>
                      </a:lnTo>
                      <a:lnTo>
                        <a:pt x="1029" y="322"/>
                      </a:lnTo>
                      <a:lnTo>
                        <a:pt x="1034" y="300"/>
                      </a:lnTo>
                      <a:lnTo>
                        <a:pt x="1046" y="283"/>
                      </a:lnTo>
                      <a:lnTo>
                        <a:pt x="1051" y="260"/>
                      </a:lnTo>
                      <a:lnTo>
                        <a:pt x="1057" y="238"/>
                      </a:lnTo>
                      <a:lnTo>
                        <a:pt x="1063" y="221"/>
                      </a:lnTo>
                      <a:lnTo>
                        <a:pt x="1074" y="204"/>
                      </a:lnTo>
                      <a:lnTo>
                        <a:pt x="1080" y="181"/>
                      </a:lnTo>
                      <a:lnTo>
                        <a:pt x="1085" y="164"/>
                      </a:lnTo>
                      <a:lnTo>
                        <a:pt x="1097" y="147"/>
                      </a:lnTo>
                      <a:lnTo>
                        <a:pt x="1102" y="130"/>
                      </a:lnTo>
                      <a:lnTo>
                        <a:pt x="1108" y="119"/>
                      </a:lnTo>
                      <a:lnTo>
                        <a:pt x="1119" y="102"/>
                      </a:lnTo>
                      <a:lnTo>
                        <a:pt x="1125" y="91"/>
                      </a:lnTo>
                      <a:lnTo>
                        <a:pt x="1130" y="79"/>
                      </a:lnTo>
                      <a:lnTo>
                        <a:pt x="1136" y="68"/>
                      </a:lnTo>
                      <a:lnTo>
                        <a:pt x="1147" y="57"/>
                      </a:lnTo>
                      <a:lnTo>
                        <a:pt x="1153" y="45"/>
                      </a:lnTo>
                      <a:lnTo>
                        <a:pt x="1159" y="34"/>
                      </a:lnTo>
                      <a:lnTo>
                        <a:pt x="1170" y="28"/>
                      </a:lnTo>
                      <a:lnTo>
                        <a:pt x="1176" y="23"/>
                      </a:lnTo>
                      <a:lnTo>
                        <a:pt x="1181" y="17"/>
                      </a:lnTo>
                      <a:lnTo>
                        <a:pt x="1193" y="12"/>
                      </a:lnTo>
                      <a:lnTo>
                        <a:pt x="1198" y="6"/>
                      </a:lnTo>
                      <a:lnTo>
                        <a:pt x="1204" y="6"/>
                      </a:lnTo>
                      <a:lnTo>
                        <a:pt x="1210" y="6"/>
                      </a:lnTo>
                      <a:lnTo>
                        <a:pt x="1221" y="0"/>
                      </a:lnTo>
                      <a:lnTo>
                        <a:pt x="1227" y="0"/>
                      </a:lnTo>
                      <a:lnTo>
                        <a:pt x="1232" y="6"/>
                      </a:lnTo>
                      <a:lnTo>
                        <a:pt x="1243" y="6"/>
                      </a:lnTo>
                      <a:lnTo>
                        <a:pt x="1249" y="12"/>
                      </a:lnTo>
                      <a:lnTo>
                        <a:pt x="1255" y="17"/>
                      </a:lnTo>
                      <a:lnTo>
                        <a:pt x="1266" y="23"/>
                      </a:lnTo>
                      <a:lnTo>
                        <a:pt x="1272" y="28"/>
                      </a:lnTo>
                      <a:lnTo>
                        <a:pt x="1277" y="34"/>
                      </a:lnTo>
                      <a:lnTo>
                        <a:pt x="1283" y="45"/>
                      </a:lnTo>
                      <a:lnTo>
                        <a:pt x="1294" y="51"/>
                      </a:lnTo>
                      <a:lnTo>
                        <a:pt x="1300" y="62"/>
                      </a:lnTo>
                      <a:lnTo>
                        <a:pt x="1306" y="74"/>
                      </a:lnTo>
                      <a:lnTo>
                        <a:pt x="1317" y="85"/>
                      </a:lnTo>
                      <a:lnTo>
                        <a:pt x="1323" y="102"/>
                      </a:lnTo>
                      <a:lnTo>
                        <a:pt x="1328" y="113"/>
                      </a:lnTo>
                      <a:lnTo>
                        <a:pt x="1340" y="130"/>
                      </a:lnTo>
                      <a:lnTo>
                        <a:pt x="1345" y="147"/>
                      </a:lnTo>
                      <a:lnTo>
                        <a:pt x="1351" y="164"/>
                      </a:lnTo>
                      <a:lnTo>
                        <a:pt x="1356" y="181"/>
                      </a:lnTo>
                      <a:lnTo>
                        <a:pt x="1368" y="198"/>
                      </a:lnTo>
                      <a:lnTo>
                        <a:pt x="1373" y="215"/>
                      </a:lnTo>
                      <a:lnTo>
                        <a:pt x="1379" y="238"/>
                      </a:lnTo>
                      <a:lnTo>
                        <a:pt x="1390" y="255"/>
                      </a:lnTo>
                      <a:lnTo>
                        <a:pt x="1396" y="277"/>
                      </a:lnTo>
                      <a:lnTo>
                        <a:pt x="1402" y="300"/>
                      </a:lnTo>
                      <a:lnTo>
                        <a:pt x="1413" y="317"/>
                      </a:lnTo>
                      <a:lnTo>
                        <a:pt x="1419" y="339"/>
                      </a:lnTo>
                      <a:lnTo>
                        <a:pt x="1424" y="362"/>
                      </a:lnTo>
                      <a:lnTo>
                        <a:pt x="1430" y="390"/>
                      </a:lnTo>
                      <a:lnTo>
                        <a:pt x="1441" y="413"/>
                      </a:lnTo>
                      <a:lnTo>
                        <a:pt x="1447" y="435"/>
                      </a:lnTo>
                      <a:lnTo>
                        <a:pt x="1453" y="458"/>
                      </a:lnTo>
                      <a:lnTo>
                        <a:pt x="1464" y="486"/>
                      </a:lnTo>
                      <a:lnTo>
                        <a:pt x="1470" y="509"/>
                      </a:lnTo>
                      <a:lnTo>
                        <a:pt x="1475" y="537"/>
                      </a:lnTo>
                      <a:lnTo>
                        <a:pt x="1486" y="560"/>
                      </a:lnTo>
                      <a:lnTo>
                        <a:pt x="1492" y="588"/>
                      </a:lnTo>
                      <a:lnTo>
                        <a:pt x="1498" y="610"/>
                      </a:lnTo>
                      <a:lnTo>
                        <a:pt x="1503" y="639"/>
                      </a:lnTo>
                      <a:lnTo>
                        <a:pt x="1515" y="661"/>
                      </a:lnTo>
                      <a:lnTo>
                        <a:pt x="1520" y="690"/>
                      </a:lnTo>
                      <a:lnTo>
                        <a:pt x="1526" y="718"/>
                      </a:lnTo>
                      <a:lnTo>
                        <a:pt x="1537" y="740"/>
                      </a:lnTo>
                      <a:lnTo>
                        <a:pt x="1543" y="769"/>
                      </a:lnTo>
                      <a:lnTo>
                        <a:pt x="1549" y="791"/>
                      </a:lnTo>
                      <a:lnTo>
                        <a:pt x="1560" y="820"/>
                      </a:lnTo>
                      <a:lnTo>
                        <a:pt x="1566" y="842"/>
                      </a:lnTo>
                      <a:lnTo>
                        <a:pt x="1571" y="870"/>
                      </a:lnTo>
                      <a:lnTo>
                        <a:pt x="1577" y="893"/>
                      </a:lnTo>
                      <a:lnTo>
                        <a:pt x="1588" y="921"/>
                      </a:lnTo>
                      <a:lnTo>
                        <a:pt x="1594" y="944"/>
                      </a:lnTo>
                      <a:lnTo>
                        <a:pt x="1599" y="972"/>
                      </a:lnTo>
                      <a:lnTo>
                        <a:pt x="1611" y="995"/>
                      </a:lnTo>
                      <a:lnTo>
                        <a:pt x="1616" y="1017"/>
                      </a:lnTo>
                      <a:lnTo>
                        <a:pt x="1622" y="1040"/>
                      </a:lnTo>
                      <a:lnTo>
                        <a:pt x="1633" y="1063"/>
                      </a:lnTo>
                      <a:lnTo>
                        <a:pt x="1639" y="1091"/>
                      </a:lnTo>
                      <a:lnTo>
                        <a:pt x="1645" y="1113"/>
                      </a:lnTo>
                      <a:lnTo>
                        <a:pt x="1650" y="1130"/>
                      </a:lnTo>
                      <a:lnTo>
                        <a:pt x="1662" y="1153"/>
                      </a:lnTo>
                      <a:lnTo>
                        <a:pt x="1667" y="1176"/>
                      </a:lnTo>
                      <a:lnTo>
                        <a:pt x="1673" y="1198"/>
                      </a:lnTo>
                      <a:lnTo>
                        <a:pt x="1684" y="1221"/>
                      </a:lnTo>
                      <a:lnTo>
                        <a:pt x="1690" y="1238"/>
                      </a:lnTo>
                      <a:lnTo>
                        <a:pt x="1696" y="1260"/>
                      </a:lnTo>
                      <a:lnTo>
                        <a:pt x="1701" y="1277"/>
                      </a:lnTo>
                      <a:lnTo>
                        <a:pt x="1713" y="1294"/>
                      </a:lnTo>
                      <a:lnTo>
                        <a:pt x="1718" y="1317"/>
                      </a:lnTo>
                      <a:lnTo>
                        <a:pt x="1724" y="1334"/>
                      </a:lnTo>
                      <a:lnTo>
                        <a:pt x="1735" y="1351"/>
                      </a:lnTo>
                      <a:lnTo>
                        <a:pt x="1741" y="1368"/>
                      </a:lnTo>
                      <a:lnTo>
                        <a:pt x="1746" y="1385"/>
                      </a:lnTo>
                      <a:lnTo>
                        <a:pt x="1758" y="1402"/>
                      </a:lnTo>
                      <a:lnTo>
                        <a:pt x="1763" y="1413"/>
                      </a:lnTo>
                      <a:lnTo>
                        <a:pt x="1769" y="1430"/>
                      </a:lnTo>
                      <a:lnTo>
                        <a:pt x="1775" y="1447"/>
                      </a:lnTo>
                      <a:lnTo>
                        <a:pt x="1786" y="1458"/>
                      </a:lnTo>
                      <a:lnTo>
                        <a:pt x="1792" y="1475"/>
                      </a:lnTo>
                      <a:lnTo>
                        <a:pt x="1797" y="1486"/>
                      </a:lnTo>
                      <a:lnTo>
                        <a:pt x="1809" y="1498"/>
                      </a:lnTo>
                      <a:lnTo>
                        <a:pt x="1814" y="1515"/>
                      </a:lnTo>
                      <a:lnTo>
                        <a:pt x="1820" y="1526"/>
                      </a:lnTo>
                      <a:lnTo>
                        <a:pt x="1831" y="1537"/>
                      </a:lnTo>
                      <a:lnTo>
                        <a:pt x="1837" y="1548"/>
                      </a:lnTo>
                      <a:lnTo>
                        <a:pt x="1842" y="1560"/>
                      </a:lnTo>
                      <a:lnTo>
                        <a:pt x="1848" y="1565"/>
                      </a:lnTo>
                      <a:lnTo>
                        <a:pt x="1859" y="1577"/>
                      </a:lnTo>
                      <a:lnTo>
                        <a:pt x="1865" y="1588"/>
                      </a:lnTo>
                      <a:lnTo>
                        <a:pt x="1871" y="1599"/>
                      </a:lnTo>
                      <a:lnTo>
                        <a:pt x="1882" y="1605"/>
                      </a:lnTo>
                      <a:lnTo>
                        <a:pt x="1888" y="1616"/>
                      </a:lnTo>
                      <a:lnTo>
                        <a:pt x="1893" y="1622"/>
                      </a:lnTo>
                      <a:lnTo>
                        <a:pt x="1905" y="1628"/>
                      </a:lnTo>
                      <a:lnTo>
                        <a:pt x="1910" y="1639"/>
                      </a:lnTo>
                      <a:lnTo>
                        <a:pt x="1916" y="1645"/>
                      </a:lnTo>
                      <a:lnTo>
                        <a:pt x="1922" y="1650"/>
                      </a:lnTo>
                      <a:lnTo>
                        <a:pt x="1933" y="1656"/>
                      </a:lnTo>
                      <a:lnTo>
                        <a:pt x="1939" y="1661"/>
                      </a:lnTo>
                      <a:lnTo>
                        <a:pt x="1944" y="1667"/>
                      </a:lnTo>
                      <a:lnTo>
                        <a:pt x="1956" y="1673"/>
                      </a:lnTo>
                      <a:lnTo>
                        <a:pt x="1961" y="1678"/>
                      </a:lnTo>
                      <a:lnTo>
                        <a:pt x="1967" y="1684"/>
                      </a:lnTo>
                      <a:lnTo>
                        <a:pt x="1978" y="1690"/>
                      </a:lnTo>
                      <a:lnTo>
                        <a:pt x="1984" y="1695"/>
                      </a:lnTo>
                      <a:lnTo>
                        <a:pt x="1989" y="1701"/>
                      </a:lnTo>
                      <a:lnTo>
                        <a:pt x="1995" y="1707"/>
                      </a:lnTo>
                      <a:lnTo>
                        <a:pt x="2006" y="1707"/>
                      </a:lnTo>
                      <a:lnTo>
                        <a:pt x="2012" y="1712"/>
                      </a:lnTo>
                      <a:lnTo>
                        <a:pt x="2018" y="1712"/>
                      </a:lnTo>
                      <a:lnTo>
                        <a:pt x="2029" y="1718"/>
                      </a:lnTo>
                      <a:lnTo>
                        <a:pt x="2035" y="1724"/>
                      </a:lnTo>
                      <a:lnTo>
                        <a:pt x="2040" y="1724"/>
                      </a:lnTo>
                      <a:lnTo>
                        <a:pt x="2052" y="1729"/>
                      </a:lnTo>
                      <a:lnTo>
                        <a:pt x="2057" y="1729"/>
                      </a:lnTo>
                      <a:lnTo>
                        <a:pt x="2063" y="1735"/>
                      </a:lnTo>
                      <a:lnTo>
                        <a:pt x="2069" y="1735"/>
                      </a:lnTo>
                      <a:lnTo>
                        <a:pt x="2080" y="1735"/>
                      </a:lnTo>
                      <a:lnTo>
                        <a:pt x="2085" y="1741"/>
                      </a:lnTo>
                      <a:lnTo>
                        <a:pt x="2091" y="1741"/>
                      </a:lnTo>
                      <a:lnTo>
                        <a:pt x="2102" y="1741"/>
                      </a:lnTo>
                      <a:lnTo>
                        <a:pt x="2108" y="1746"/>
                      </a:lnTo>
                      <a:lnTo>
                        <a:pt x="2114" y="1746"/>
                      </a:lnTo>
                      <a:lnTo>
                        <a:pt x="2125" y="1746"/>
                      </a:lnTo>
                      <a:lnTo>
                        <a:pt x="2131" y="1752"/>
                      </a:lnTo>
                      <a:lnTo>
                        <a:pt x="2136" y="1752"/>
                      </a:lnTo>
                      <a:lnTo>
                        <a:pt x="2142" y="1752"/>
                      </a:lnTo>
                      <a:lnTo>
                        <a:pt x="2153" y="1752"/>
                      </a:lnTo>
                      <a:lnTo>
                        <a:pt x="2159" y="1752"/>
                      </a:lnTo>
                      <a:lnTo>
                        <a:pt x="2165" y="1758"/>
                      </a:lnTo>
                      <a:lnTo>
                        <a:pt x="2176" y="1758"/>
                      </a:lnTo>
                      <a:lnTo>
                        <a:pt x="2182" y="1758"/>
                      </a:lnTo>
                      <a:lnTo>
                        <a:pt x="2187" y="1758"/>
                      </a:lnTo>
                      <a:lnTo>
                        <a:pt x="2198" y="175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" name="Line 10"/>
                <p:cNvSpPr>
                  <a:spLocks noChangeShapeType="1"/>
                </p:cNvSpPr>
                <p:nvPr/>
              </p:nvSpPr>
              <p:spPr bwMode="auto">
                <a:xfrm>
                  <a:off x="2362200" y="5486400"/>
                  <a:ext cx="4343400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124200" y="5653088"/>
                  <a:ext cx="2743200" cy="36671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1800" dirty="0">
                      <a:latin typeface="Arial" charset="0"/>
                      <a:cs typeface="Arial" charset="0"/>
                    </a:rPr>
                    <a:t>Memory Strength</a:t>
                  </a:r>
                </a:p>
              </p:txBody>
            </p:sp>
            <p:sp>
              <p:nvSpPr>
                <p:cNvPr id="1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482850" y="2528888"/>
                  <a:ext cx="1708150" cy="36671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1800">
                      <a:latin typeface="Arial" charset="0"/>
                      <a:cs typeface="Arial" charset="0"/>
                    </a:rPr>
                    <a:t>Lures</a:t>
                  </a:r>
                </a:p>
              </p:txBody>
            </p:sp>
            <p:sp>
              <p:nvSpPr>
                <p:cNvPr id="12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530850" y="2528888"/>
                  <a:ext cx="1708150" cy="36671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1800" dirty="0">
                      <a:latin typeface="Arial" charset="0"/>
                      <a:cs typeface="Arial" charset="0"/>
                    </a:rPr>
                    <a:t>Targets</a:t>
                  </a:r>
                </a:p>
              </p:txBody>
            </p:sp>
            <p:sp>
              <p:nvSpPr>
                <p:cNvPr id="13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5173663" y="2895600"/>
                  <a:ext cx="457200" cy="53340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" name="Line 15"/>
                <p:cNvSpPr>
                  <a:spLocks noChangeShapeType="1"/>
                </p:cNvSpPr>
                <p:nvPr/>
              </p:nvSpPr>
              <p:spPr bwMode="auto">
                <a:xfrm>
                  <a:off x="3200400" y="2895600"/>
                  <a:ext cx="533400" cy="53340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" name="TextBox 1"/>
            <p:cNvSpPr txBox="1"/>
            <p:nvPr/>
          </p:nvSpPr>
          <p:spPr>
            <a:xfrm>
              <a:off x="5530850" y="2764946"/>
              <a:ext cx="13118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Old Items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68261" y="2723155"/>
              <a:ext cx="13118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New Items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32856" y="1916865"/>
              <a:ext cx="7355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“Old”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607065" y="1897176"/>
              <a:ext cx="9128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“New”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3904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355599" y="249766"/>
            <a:ext cx="8517467" cy="63373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2"/>
          <p:cNvSpPr txBox="1">
            <a:spLocks noChangeArrowheads="1"/>
          </p:cNvSpPr>
          <p:nvPr/>
        </p:nvSpPr>
        <p:spPr>
          <a:xfrm>
            <a:off x="685800" y="723900"/>
            <a:ext cx="7772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latin typeface="Andale Mono"/>
                <a:cs typeface="Andale Mono"/>
              </a:rPr>
              <a:t>Ratings-Based Receiver Operating Characteristics (ROCs)</a:t>
            </a: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28800"/>
            <a:ext cx="44958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3500438" y="3624263"/>
            <a:ext cx="2030412" cy="1033462"/>
            <a:chOff x="3500438" y="3624263"/>
            <a:chExt cx="2030412" cy="1033462"/>
          </a:xfrm>
        </p:grpSpPr>
        <p:sp>
          <p:nvSpPr>
            <p:cNvPr id="43" name="Text Box 6"/>
            <p:cNvSpPr txBox="1">
              <a:spLocks noChangeArrowheads="1"/>
            </p:cNvSpPr>
            <p:nvPr/>
          </p:nvSpPr>
          <p:spPr bwMode="auto">
            <a:xfrm>
              <a:off x="3625850" y="4260850"/>
              <a:ext cx="19050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1+2</a:t>
              </a:r>
            </a:p>
          </p:txBody>
        </p:sp>
        <p:sp>
          <p:nvSpPr>
            <p:cNvPr id="44" name="Line 11"/>
            <p:cNvSpPr>
              <a:spLocks noChangeShapeType="1"/>
            </p:cNvSpPr>
            <p:nvPr/>
          </p:nvSpPr>
          <p:spPr bwMode="auto">
            <a:xfrm flipH="1" flipV="1">
              <a:off x="3500438" y="3624263"/>
              <a:ext cx="762000" cy="7000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217988" y="2971800"/>
            <a:ext cx="1992312" cy="1073150"/>
            <a:chOff x="4217988" y="2971800"/>
            <a:chExt cx="1992312" cy="1073150"/>
          </a:xfrm>
        </p:grpSpPr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4305300" y="3648075"/>
              <a:ext cx="19050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1+2+3</a:t>
              </a:r>
            </a:p>
          </p:txBody>
        </p:sp>
        <p:sp>
          <p:nvSpPr>
            <p:cNvPr id="47" name="Line 15"/>
            <p:cNvSpPr>
              <a:spLocks noChangeShapeType="1"/>
            </p:cNvSpPr>
            <p:nvPr/>
          </p:nvSpPr>
          <p:spPr bwMode="auto">
            <a:xfrm flipH="1" flipV="1">
              <a:off x="4217988" y="2971800"/>
              <a:ext cx="762000" cy="7000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00400" y="4408488"/>
            <a:ext cx="2590800" cy="1062097"/>
            <a:chOff x="3200400" y="4408488"/>
            <a:chExt cx="2590800" cy="1062097"/>
          </a:xfrm>
        </p:grpSpPr>
        <p:sp>
          <p:nvSpPr>
            <p:cNvPr id="55" name="Text Box 4"/>
            <p:cNvSpPr txBox="1">
              <a:spLocks noChangeArrowheads="1"/>
            </p:cNvSpPr>
            <p:nvPr/>
          </p:nvSpPr>
          <p:spPr bwMode="auto">
            <a:xfrm>
              <a:off x="3379788" y="5070475"/>
              <a:ext cx="241141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1 : Strong Memory</a:t>
              </a:r>
            </a:p>
          </p:txBody>
        </p:sp>
        <p:sp>
          <p:nvSpPr>
            <p:cNvPr id="56" name="Line 18"/>
            <p:cNvSpPr>
              <a:spLocks noChangeShapeType="1"/>
            </p:cNvSpPr>
            <p:nvPr/>
          </p:nvSpPr>
          <p:spPr bwMode="auto">
            <a:xfrm flipH="1" flipV="1">
              <a:off x="3200400" y="4408488"/>
              <a:ext cx="762000" cy="7000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840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355599" y="249766"/>
            <a:ext cx="8517467" cy="63373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latin typeface="Andale Mono"/>
                <a:cs typeface="Andale Mono"/>
              </a:rPr>
              <a:t>SDT and ROCs</a:t>
            </a:r>
          </a:p>
        </p:txBody>
      </p:sp>
      <p:grpSp>
        <p:nvGrpSpPr>
          <p:cNvPr id="15" name="Group 41"/>
          <p:cNvGrpSpPr>
            <a:grpSpLocks/>
          </p:cNvGrpSpPr>
          <p:nvPr/>
        </p:nvGrpSpPr>
        <p:grpSpPr bwMode="auto">
          <a:xfrm>
            <a:off x="609600" y="1600200"/>
            <a:ext cx="4318000" cy="3671888"/>
            <a:chOff x="4143372" y="1571612"/>
            <a:chExt cx="4318514" cy="3671892"/>
          </a:xfrm>
        </p:grpSpPr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4143372" y="1571612"/>
              <a:ext cx="4318514" cy="3671892"/>
              <a:chOff x="4357686" y="1857364"/>
              <a:chExt cx="4318514" cy="3671892"/>
            </a:xfrm>
          </p:grpSpPr>
          <p:pic>
            <p:nvPicPr>
              <p:cNvPr id="2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7686" y="1857364"/>
                <a:ext cx="4318514" cy="36718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Flowchart: Connector 24"/>
              <p:cNvSpPr/>
              <p:nvPr/>
            </p:nvSpPr>
            <p:spPr>
              <a:xfrm>
                <a:off x="5429377" y="3428991"/>
                <a:ext cx="71446" cy="71438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" name="Flowchart: Connector 25"/>
              <p:cNvSpPr/>
              <p:nvPr/>
            </p:nvSpPr>
            <p:spPr>
              <a:xfrm>
                <a:off x="5643714" y="2928928"/>
                <a:ext cx="71447" cy="71437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" name="Flowchart: Connector 26"/>
              <p:cNvSpPr/>
              <p:nvPr/>
            </p:nvSpPr>
            <p:spPr>
              <a:xfrm>
                <a:off x="5929498" y="2571740"/>
                <a:ext cx="71447" cy="71438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" name="Flowchart: Connector 27"/>
              <p:cNvSpPr/>
              <p:nvPr/>
            </p:nvSpPr>
            <p:spPr>
              <a:xfrm>
                <a:off x="6286729" y="2357428"/>
                <a:ext cx="71446" cy="71437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5" name="Flowchart: Connector 28"/>
              <p:cNvSpPr/>
              <p:nvPr/>
            </p:nvSpPr>
            <p:spPr>
              <a:xfrm>
                <a:off x="6929742" y="2143114"/>
                <a:ext cx="71447" cy="71438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" name="Flowchart: Connector 29"/>
              <p:cNvSpPr/>
              <p:nvPr/>
            </p:nvSpPr>
            <p:spPr>
              <a:xfrm>
                <a:off x="8001433" y="2071677"/>
                <a:ext cx="71446" cy="71437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7" name="TextBox 30"/>
            <p:cNvSpPr txBox="1">
              <a:spLocks noChangeArrowheads="1"/>
            </p:cNvSpPr>
            <p:nvPr/>
          </p:nvSpPr>
          <p:spPr bwMode="auto">
            <a:xfrm>
              <a:off x="5286380" y="3071810"/>
              <a:ext cx="1214446" cy="523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/>
                <a:t>1, Strong Memory</a:t>
              </a:r>
            </a:p>
          </p:txBody>
        </p:sp>
        <p:sp>
          <p:nvSpPr>
            <p:cNvPr id="18" name="TextBox 31"/>
            <p:cNvSpPr txBox="1">
              <a:spLocks noChangeArrowheads="1"/>
            </p:cNvSpPr>
            <p:nvPr/>
          </p:nvSpPr>
          <p:spPr bwMode="auto">
            <a:xfrm>
              <a:off x="5500694" y="2571744"/>
              <a:ext cx="12144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/>
                <a:t>1+2</a:t>
              </a:r>
            </a:p>
          </p:txBody>
        </p:sp>
        <p:sp>
          <p:nvSpPr>
            <p:cNvPr id="19" name="TextBox 32"/>
            <p:cNvSpPr txBox="1">
              <a:spLocks noChangeArrowheads="1"/>
            </p:cNvSpPr>
            <p:nvPr/>
          </p:nvSpPr>
          <p:spPr bwMode="auto">
            <a:xfrm>
              <a:off x="5786446" y="2214554"/>
              <a:ext cx="12144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/>
                <a:t>1+2+3</a:t>
              </a:r>
            </a:p>
          </p:txBody>
        </p:sp>
      </p:grpSp>
      <p:grpSp>
        <p:nvGrpSpPr>
          <p:cNvPr id="27" name="Group 40"/>
          <p:cNvGrpSpPr>
            <a:grpSpLocks/>
          </p:cNvGrpSpPr>
          <p:nvPr/>
        </p:nvGrpSpPr>
        <p:grpSpPr bwMode="auto">
          <a:xfrm>
            <a:off x="4810733" y="1885950"/>
            <a:ext cx="4089122" cy="3059700"/>
            <a:chOff x="714348" y="2214554"/>
            <a:chExt cx="2928957" cy="2071701"/>
          </a:xfrm>
        </p:grpSpPr>
        <p:grpSp>
          <p:nvGrpSpPr>
            <p:cNvPr id="28" name="Group 22"/>
            <p:cNvGrpSpPr>
              <a:grpSpLocks/>
            </p:cNvGrpSpPr>
            <p:nvPr/>
          </p:nvGrpSpPr>
          <p:grpSpPr bwMode="auto">
            <a:xfrm>
              <a:off x="714348" y="2214554"/>
              <a:ext cx="2928957" cy="2071701"/>
              <a:chOff x="1285852" y="1643050"/>
              <a:chExt cx="6410325" cy="4600575"/>
            </a:xfrm>
          </p:grpSpPr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5852" y="1643050"/>
                <a:ext cx="6410325" cy="4600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1" name="Straight Connector 30"/>
              <p:cNvCxnSpPr/>
              <p:nvPr/>
            </p:nvCxnSpPr>
            <p:spPr>
              <a:xfrm rot="5400000">
                <a:off x="2965501" y="3606693"/>
                <a:ext cx="3641679" cy="34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rot="5400000">
                <a:off x="2251504" y="3608431"/>
                <a:ext cx="364167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5400000">
                <a:off x="3681234" y="3606693"/>
                <a:ext cx="3641679" cy="34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rot="5400000">
                <a:off x="4324003" y="3606693"/>
                <a:ext cx="3641679" cy="34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rot="5400000">
                <a:off x="1608736" y="3608431"/>
                <a:ext cx="364167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16"/>
              <p:cNvSpPr txBox="1">
                <a:spLocks noChangeArrowheads="1"/>
              </p:cNvSpPr>
              <p:nvPr/>
            </p:nvSpPr>
            <p:spPr bwMode="auto">
              <a:xfrm>
                <a:off x="6215075" y="2214554"/>
                <a:ext cx="1214445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37" name="TextBox 17"/>
              <p:cNvSpPr txBox="1">
                <a:spLocks noChangeArrowheads="1"/>
              </p:cNvSpPr>
              <p:nvPr/>
            </p:nvSpPr>
            <p:spPr bwMode="auto">
              <a:xfrm>
                <a:off x="2071670" y="2214554"/>
                <a:ext cx="1357321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38" name="TextBox 18"/>
              <p:cNvSpPr txBox="1">
                <a:spLocks noChangeArrowheads="1"/>
              </p:cNvSpPr>
              <p:nvPr/>
            </p:nvSpPr>
            <p:spPr bwMode="auto">
              <a:xfrm>
                <a:off x="5643569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48" name="TextBox 19"/>
              <p:cNvSpPr txBox="1">
                <a:spLocks noChangeArrowheads="1"/>
              </p:cNvSpPr>
              <p:nvPr/>
            </p:nvSpPr>
            <p:spPr bwMode="auto">
              <a:xfrm>
                <a:off x="5000627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49" name="TextBox 20"/>
              <p:cNvSpPr txBox="1">
                <a:spLocks noChangeArrowheads="1"/>
              </p:cNvSpPr>
              <p:nvPr/>
            </p:nvSpPr>
            <p:spPr bwMode="auto">
              <a:xfrm>
                <a:off x="4143371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50" name="TextBox 21"/>
              <p:cNvSpPr txBox="1">
                <a:spLocks noChangeArrowheads="1"/>
              </p:cNvSpPr>
              <p:nvPr/>
            </p:nvSpPr>
            <p:spPr bwMode="auto">
              <a:xfrm>
                <a:off x="3571868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</p:grpSp>
        <p:sp>
          <p:nvSpPr>
            <p:cNvPr id="29" name="TextBox 33"/>
            <p:cNvSpPr txBox="1">
              <a:spLocks noChangeArrowheads="1"/>
            </p:cNvSpPr>
            <p:nvPr/>
          </p:nvSpPr>
          <p:spPr bwMode="auto">
            <a:xfrm>
              <a:off x="1378326" y="2571744"/>
              <a:ext cx="2143140" cy="250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/>
                <a:t>  6   5     4       3    2   1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22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355599" y="249766"/>
            <a:ext cx="8517467" cy="63373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latin typeface="Andale Mono"/>
                <a:cs typeface="Andale Mono"/>
              </a:rPr>
              <a:t>SDT and ROCs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609599" y="1600199"/>
            <a:ext cx="4317999" cy="3671887"/>
            <a:chOff x="4143372" y="1571612"/>
            <a:chExt cx="4318514" cy="3671892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4143372" y="1571612"/>
              <a:ext cx="4318514" cy="3671892"/>
              <a:chOff x="4357686" y="1857364"/>
              <a:chExt cx="4318514" cy="3671892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7686" y="1857364"/>
                <a:ext cx="4318514" cy="36718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Flowchart: Connector 24"/>
              <p:cNvSpPr/>
              <p:nvPr/>
            </p:nvSpPr>
            <p:spPr>
              <a:xfrm>
                <a:off x="5429377" y="3428991"/>
                <a:ext cx="71446" cy="71438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lowchart: Connector 25"/>
              <p:cNvSpPr/>
              <p:nvPr/>
            </p:nvSpPr>
            <p:spPr>
              <a:xfrm>
                <a:off x="5643714" y="2928928"/>
                <a:ext cx="71447" cy="71437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" name="Flowchart: Connector 26"/>
              <p:cNvSpPr/>
              <p:nvPr/>
            </p:nvSpPr>
            <p:spPr>
              <a:xfrm>
                <a:off x="5929498" y="2571740"/>
                <a:ext cx="71447" cy="71438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" name="Flowchart: Connector 27"/>
              <p:cNvSpPr/>
              <p:nvPr/>
            </p:nvSpPr>
            <p:spPr>
              <a:xfrm>
                <a:off x="6286729" y="2357428"/>
                <a:ext cx="71446" cy="71437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" name="Flowchart: Connector 28"/>
              <p:cNvSpPr/>
              <p:nvPr/>
            </p:nvSpPr>
            <p:spPr>
              <a:xfrm>
                <a:off x="6929742" y="2143114"/>
                <a:ext cx="71447" cy="71438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3" name="Flowchart: Connector 29"/>
              <p:cNvSpPr/>
              <p:nvPr/>
            </p:nvSpPr>
            <p:spPr>
              <a:xfrm>
                <a:off x="8001433" y="2071677"/>
                <a:ext cx="71446" cy="71437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6" name="TextBox 30"/>
            <p:cNvSpPr txBox="1">
              <a:spLocks noChangeArrowheads="1"/>
            </p:cNvSpPr>
            <p:nvPr/>
          </p:nvSpPr>
          <p:spPr bwMode="auto">
            <a:xfrm>
              <a:off x="5286380" y="3071810"/>
              <a:ext cx="1214446" cy="523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/>
                <a:t>1, Strong Memory</a:t>
              </a:r>
            </a:p>
          </p:txBody>
        </p:sp>
      </p:grpSp>
      <p:grpSp>
        <p:nvGrpSpPr>
          <p:cNvPr id="14" name="Group 40"/>
          <p:cNvGrpSpPr>
            <a:grpSpLocks/>
          </p:cNvGrpSpPr>
          <p:nvPr/>
        </p:nvGrpSpPr>
        <p:grpSpPr bwMode="auto">
          <a:xfrm>
            <a:off x="4810733" y="1885950"/>
            <a:ext cx="4089122" cy="3059700"/>
            <a:chOff x="714348" y="2214554"/>
            <a:chExt cx="2928957" cy="2071701"/>
          </a:xfrm>
        </p:grpSpPr>
        <p:grpSp>
          <p:nvGrpSpPr>
            <p:cNvPr id="15" name="Group 22"/>
            <p:cNvGrpSpPr>
              <a:grpSpLocks/>
            </p:cNvGrpSpPr>
            <p:nvPr/>
          </p:nvGrpSpPr>
          <p:grpSpPr bwMode="auto">
            <a:xfrm>
              <a:off x="714348" y="2214554"/>
              <a:ext cx="2928957" cy="2071701"/>
              <a:chOff x="1285852" y="1643050"/>
              <a:chExt cx="6410325" cy="4600575"/>
            </a:xfrm>
          </p:grpSpPr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5852" y="1643050"/>
                <a:ext cx="6410325" cy="4600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8" name="Straight Connector 17"/>
              <p:cNvCxnSpPr/>
              <p:nvPr/>
            </p:nvCxnSpPr>
            <p:spPr>
              <a:xfrm rot="5400000">
                <a:off x="2965501" y="3606693"/>
                <a:ext cx="3641679" cy="34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2251504" y="3608431"/>
                <a:ext cx="364167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3681234" y="3606693"/>
                <a:ext cx="3641679" cy="34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4324003" y="3606693"/>
                <a:ext cx="3641679" cy="34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1608736" y="3608431"/>
                <a:ext cx="364167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16"/>
              <p:cNvSpPr txBox="1">
                <a:spLocks noChangeArrowheads="1"/>
              </p:cNvSpPr>
              <p:nvPr/>
            </p:nvSpPr>
            <p:spPr bwMode="auto">
              <a:xfrm>
                <a:off x="6215075" y="2214554"/>
                <a:ext cx="1214445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4" name="TextBox 17"/>
              <p:cNvSpPr txBox="1">
                <a:spLocks noChangeArrowheads="1"/>
              </p:cNvSpPr>
              <p:nvPr/>
            </p:nvSpPr>
            <p:spPr bwMode="auto">
              <a:xfrm>
                <a:off x="2071670" y="2214554"/>
                <a:ext cx="1357321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5" name="TextBox 18"/>
              <p:cNvSpPr txBox="1">
                <a:spLocks noChangeArrowheads="1"/>
              </p:cNvSpPr>
              <p:nvPr/>
            </p:nvSpPr>
            <p:spPr bwMode="auto">
              <a:xfrm>
                <a:off x="5643569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6" name="TextBox 19"/>
              <p:cNvSpPr txBox="1">
                <a:spLocks noChangeArrowheads="1"/>
              </p:cNvSpPr>
              <p:nvPr/>
            </p:nvSpPr>
            <p:spPr bwMode="auto">
              <a:xfrm>
                <a:off x="5000627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7" name="TextBox 20"/>
              <p:cNvSpPr txBox="1">
                <a:spLocks noChangeArrowheads="1"/>
              </p:cNvSpPr>
              <p:nvPr/>
            </p:nvSpPr>
            <p:spPr bwMode="auto">
              <a:xfrm>
                <a:off x="4143371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8" name="TextBox 21"/>
              <p:cNvSpPr txBox="1">
                <a:spLocks noChangeArrowheads="1"/>
              </p:cNvSpPr>
              <p:nvPr/>
            </p:nvSpPr>
            <p:spPr bwMode="auto">
              <a:xfrm>
                <a:off x="3571868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</p:grpSp>
        <p:sp>
          <p:nvSpPr>
            <p:cNvPr id="16" name="TextBox 33"/>
            <p:cNvSpPr txBox="1">
              <a:spLocks noChangeArrowheads="1"/>
            </p:cNvSpPr>
            <p:nvPr/>
          </p:nvSpPr>
          <p:spPr bwMode="auto">
            <a:xfrm>
              <a:off x="1378326" y="2571744"/>
              <a:ext cx="2143140" cy="250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/>
                <a:t>  6   5     4       3    2   1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>
            <a:off x="7904727" y="4370832"/>
            <a:ext cx="782073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904727" y="4260551"/>
            <a:ext cx="368489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915016" y="4161919"/>
            <a:ext cx="210312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905929" y="4041212"/>
            <a:ext cx="128016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911374" y="3941064"/>
            <a:ext cx="81183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992557" y="4311650"/>
            <a:ext cx="0" cy="92398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102108" y="4311650"/>
            <a:ext cx="0" cy="92397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194275" y="4311650"/>
            <a:ext cx="0" cy="92397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292914" y="4311650"/>
            <a:ext cx="0" cy="101301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319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355599" y="249766"/>
            <a:ext cx="8517467" cy="63373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latin typeface="Andale Mono"/>
                <a:cs typeface="Andale Mono"/>
              </a:rPr>
              <a:t>SDT and ROCs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609599" y="1600199"/>
            <a:ext cx="4317999" cy="3671887"/>
            <a:chOff x="4143372" y="1571612"/>
            <a:chExt cx="4318514" cy="3671892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4143372" y="1571612"/>
              <a:ext cx="4318514" cy="3671892"/>
              <a:chOff x="4357686" y="1857364"/>
              <a:chExt cx="4318514" cy="3671892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7686" y="1857364"/>
                <a:ext cx="4318514" cy="36718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Flowchart: Connector 24"/>
              <p:cNvSpPr/>
              <p:nvPr/>
            </p:nvSpPr>
            <p:spPr>
              <a:xfrm>
                <a:off x="5429377" y="3428991"/>
                <a:ext cx="71446" cy="71438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lowchart: Connector 25"/>
              <p:cNvSpPr/>
              <p:nvPr/>
            </p:nvSpPr>
            <p:spPr>
              <a:xfrm>
                <a:off x="5643714" y="2928928"/>
                <a:ext cx="71447" cy="71437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" name="Flowchart: Connector 26"/>
              <p:cNvSpPr/>
              <p:nvPr/>
            </p:nvSpPr>
            <p:spPr>
              <a:xfrm>
                <a:off x="5929498" y="2571740"/>
                <a:ext cx="71447" cy="71438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" name="Flowchart: Connector 27"/>
              <p:cNvSpPr/>
              <p:nvPr/>
            </p:nvSpPr>
            <p:spPr>
              <a:xfrm>
                <a:off x="6286729" y="2357428"/>
                <a:ext cx="71446" cy="71437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" name="Flowchart: Connector 28"/>
              <p:cNvSpPr/>
              <p:nvPr/>
            </p:nvSpPr>
            <p:spPr>
              <a:xfrm>
                <a:off x="6929742" y="2143114"/>
                <a:ext cx="71447" cy="71438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3" name="Flowchart: Connector 29"/>
              <p:cNvSpPr/>
              <p:nvPr/>
            </p:nvSpPr>
            <p:spPr>
              <a:xfrm>
                <a:off x="8001433" y="2071677"/>
                <a:ext cx="71446" cy="71437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6" name="TextBox 30"/>
            <p:cNvSpPr txBox="1">
              <a:spLocks noChangeArrowheads="1"/>
            </p:cNvSpPr>
            <p:nvPr/>
          </p:nvSpPr>
          <p:spPr bwMode="auto">
            <a:xfrm>
              <a:off x="5286380" y="3071810"/>
              <a:ext cx="1214446" cy="523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/>
                <a:t>1, Strong Memory</a:t>
              </a:r>
            </a:p>
          </p:txBody>
        </p:sp>
      </p:grpSp>
      <p:grpSp>
        <p:nvGrpSpPr>
          <p:cNvPr id="14" name="Group 40"/>
          <p:cNvGrpSpPr>
            <a:grpSpLocks/>
          </p:cNvGrpSpPr>
          <p:nvPr/>
        </p:nvGrpSpPr>
        <p:grpSpPr bwMode="auto">
          <a:xfrm>
            <a:off x="4810733" y="1885950"/>
            <a:ext cx="4089122" cy="3059700"/>
            <a:chOff x="714348" y="2214554"/>
            <a:chExt cx="2928957" cy="2071701"/>
          </a:xfrm>
        </p:grpSpPr>
        <p:grpSp>
          <p:nvGrpSpPr>
            <p:cNvPr id="15" name="Group 22"/>
            <p:cNvGrpSpPr>
              <a:grpSpLocks/>
            </p:cNvGrpSpPr>
            <p:nvPr/>
          </p:nvGrpSpPr>
          <p:grpSpPr bwMode="auto">
            <a:xfrm>
              <a:off x="714348" y="2214554"/>
              <a:ext cx="2928957" cy="2071701"/>
              <a:chOff x="1285852" y="1643050"/>
              <a:chExt cx="6410325" cy="4600575"/>
            </a:xfrm>
          </p:grpSpPr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5852" y="1643050"/>
                <a:ext cx="6410325" cy="4600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8" name="Straight Connector 17"/>
              <p:cNvCxnSpPr/>
              <p:nvPr/>
            </p:nvCxnSpPr>
            <p:spPr>
              <a:xfrm rot="5400000">
                <a:off x="2965501" y="3606693"/>
                <a:ext cx="3641679" cy="34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2251504" y="3608431"/>
                <a:ext cx="364167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3681234" y="3606693"/>
                <a:ext cx="3641679" cy="34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4324003" y="3606693"/>
                <a:ext cx="3641679" cy="34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1608736" y="3608431"/>
                <a:ext cx="364167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16"/>
              <p:cNvSpPr txBox="1">
                <a:spLocks noChangeArrowheads="1"/>
              </p:cNvSpPr>
              <p:nvPr/>
            </p:nvSpPr>
            <p:spPr bwMode="auto">
              <a:xfrm>
                <a:off x="6215075" y="2214554"/>
                <a:ext cx="1214445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4" name="TextBox 17"/>
              <p:cNvSpPr txBox="1">
                <a:spLocks noChangeArrowheads="1"/>
              </p:cNvSpPr>
              <p:nvPr/>
            </p:nvSpPr>
            <p:spPr bwMode="auto">
              <a:xfrm>
                <a:off x="2071670" y="2214554"/>
                <a:ext cx="1357321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5" name="TextBox 18"/>
              <p:cNvSpPr txBox="1">
                <a:spLocks noChangeArrowheads="1"/>
              </p:cNvSpPr>
              <p:nvPr/>
            </p:nvSpPr>
            <p:spPr bwMode="auto">
              <a:xfrm>
                <a:off x="5643569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6" name="TextBox 19"/>
              <p:cNvSpPr txBox="1">
                <a:spLocks noChangeArrowheads="1"/>
              </p:cNvSpPr>
              <p:nvPr/>
            </p:nvSpPr>
            <p:spPr bwMode="auto">
              <a:xfrm>
                <a:off x="5000627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7" name="TextBox 20"/>
              <p:cNvSpPr txBox="1">
                <a:spLocks noChangeArrowheads="1"/>
              </p:cNvSpPr>
              <p:nvPr/>
            </p:nvSpPr>
            <p:spPr bwMode="auto">
              <a:xfrm>
                <a:off x="4143371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  <p:sp>
            <p:nvSpPr>
              <p:cNvPr id="28" name="TextBox 21"/>
              <p:cNvSpPr txBox="1">
                <a:spLocks noChangeArrowheads="1"/>
              </p:cNvSpPr>
              <p:nvPr/>
            </p:nvSpPr>
            <p:spPr bwMode="auto">
              <a:xfrm>
                <a:off x="3571868" y="2214554"/>
                <a:ext cx="428627" cy="683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sz="1400"/>
              </a:p>
            </p:txBody>
          </p:sp>
        </p:grpSp>
        <p:sp>
          <p:nvSpPr>
            <p:cNvPr id="16" name="TextBox 33"/>
            <p:cNvSpPr txBox="1">
              <a:spLocks noChangeArrowheads="1"/>
            </p:cNvSpPr>
            <p:nvPr/>
          </p:nvSpPr>
          <p:spPr bwMode="auto">
            <a:xfrm>
              <a:off x="1378326" y="2571744"/>
              <a:ext cx="2143140" cy="250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/>
                <a:t>  6   5     4       3    2   1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>
            <a:off x="7499137" y="4370832"/>
            <a:ext cx="1187663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904727" y="4260551"/>
            <a:ext cx="368489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499136" y="4161919"/>
            <a:ext cx="621792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499137" y="4043081"/>
            <a:ext cx="546313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7501354" y="3941064"/>
            <a:ext cx="491204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7992557" y="4311650"/>
            <a:ext cx="1" cy="92398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102108" y="4311650"/>
            <a:ext cx="0" cy="92397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194275" y="4311650"/>
            <a:ext cx="0" cy="92397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292914" y="4311650"/>
            <a:ext cx="0" cy="101301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499137" y="4260550"/>
            <a:ext cx="687771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863924" y="4311650"/>
            <a:ext cx="0" cy="101301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730193" y="4311650"/>
            <a:ext cx="0" cy="92398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7590504" y="4251648"/>
            <a:ext cx="0" cy="161303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7501354" y="3846885"/>
            <a:ext cx="453712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7499137" y="3728048"/>
            <a:ext cx="405590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488936" y="3621540"/>
            <a:ext cx="374988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7488936" y="3502702"/>
            <a:ext cx="359125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7499137" y="3384783"/>
            <a:ext cx="336526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7488936" y="3244000"/>
            <a:ext cx="283464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7488936" y="3100395"/>
            <a:ext cx="241258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7499137" y="2960226"/>
            <a:ext cx="231056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507224" y="2816352"/>
            <a:ext cx="163194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7498080" y="2671762"/>
            <a:ext cx="136710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7498080" y="2528267"/>
            <a:ext cx="92424" cy="0"/>
          </a:xfrm>
          <a:prstGeom prst="line">
            <a:avLst/>
          </a:prstGeom>
          <a:ln w="381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31"/>
          <p:cNvSpPr txBox="1">
            <a:spLocks noChangeArrowheads="1"/>
          </p:cNvSpPr>
          <p:nvPr/>
        </p:nvSpPr>
        <p:spPr bwMode="auto">
          <a:xfrm>
            <a:off x="1966760" y="2600331"/>
            <a:ext cx="12143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/>
              <a:t>1+2</a:t>
            </a:r>
          </a:p>
        </p:txBody>
      </p:sp>
    </p:spTree>
    <p:extLst>
      <p:ext uri="{BB962C8B-B14F-4D97-AF65-F5344CB8AC3E}">
        <p14:creationId xmlns:p14="http://schemas.microsoft.com/office/powerpoint/2010/main" val="1697319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1002" y="498970"/>
            <a:ext cx="8085798" cy="588557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ndale Mono"/>
                <a:cs typeface="Andale Mono"/>
              </a:rPr>
              <a:t>Some Strengths of SDT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283126"/>
            <a:ext cx="8459082" cy="4525963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Andale Mono"/>
                <a:cs typeface="Andale Mono"/>
              </a:rPr>
              <a:t>A priori prediction for shape of ROCs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sz="2600" dirty="0">
                <a:latin typeface="Andale Mono"/>
                <a:cs typeface="Andale Mono"/>
              </a:rPr>
              <a:t>2AFC Theorem (Green &amp; </a:t>
            </a:r>
            <a:r>
              <a:rPr lang="en-US" sz="2600" dirty="0" err="1">
                <a:latin typeface="Andale Mono"/>
                <a:cs typeface="Andale Mono"/>
              </a:rPr>
              <a:t>Swets</a:t>
            </a:r>
            <a:r>
              <a:rPr lang="en-US" sz="2600" dirty="0">
                <a:latin typeface="Andale Mono"/>
                <a:cs typeface="Andale Mono"/>
              </a:rPr>
              <a:t>, 1966)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sz="2600" dirty="0">
                <a:latin typeface="Andale Mono"/>
                <a:cs typeface="Andale Mono"/>
              </a:rPr>
              <a:t>Easy to implement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sz="2600" dirty="0">
                <a:latin typeface="Andale Mono"/>
                <a:cs typeface="Andale Mono"/>
              </a:rPr>
              <a:t>Minimal processing assumptions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003" y="2301169"/>
            <a:ext cx="7802113" cy="821267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1003" y="3014878"/>
            <a:ext cx="7949084" cy="1234848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1003" y="4150494"/>
            <a:ext cx="8085797" cy="133408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1003" y="1283126"/>
            <a:ext cx="7949084" cy="810587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897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1002" y="498970"/>
            <a:ext cx="7949084" cy="588557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ndale Mono"/>
                <a:cs typeface="Andale Mono"/>
              </a:rPr>
              <a:t>Some Weaknesses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41763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>
                <a:latin typeface="Andale Mono"/>
                <a:cs typeface="Andale Mono"/>
              </a:rPr>
              <a:t>Biologically implausible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Requires edge corrections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Limited range of predictions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002" y="1224731"/>
            <a:ext cx="7802113" cy="133408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1002" y="2343195"/>
            <a:ext cx="7949084" cy="1552151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1002" y="3619161"/>
            <a:ext cx="7802113" cy="1465413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7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ndale Mono"/>
                <a:cs typeface="Andale Mono"/>
              </a:rPr>
              <a:t>What should a detection model incorporate?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135429"/>
            <a:ext cx="8229600" cy="5290771"/>
          </a:xfrm>
        </p:spPr>
        <p:txBody>
          <a:bodyPr>
            <a:normAutofit fontScale="85000" lnSpcReduction="20000"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Output of contextual retrieval (Bower, 1972)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Criterion and/or distribution shifting (</a:t>
            </a:r>
            <a:r>
              <a:rPr lang="en-US" dirty="0" err="1">
                <a:latin typeface="Andale Mono"/>
                <a:cs typeface="Andale Mono"/>
              </a:rPr>
              <a:t>Treisman</a:t>
            </a:r>
            <a:r>
              <a:rPr lang="en-US" dirty="0">
                <a:latin typeface="Andale Mono"/>
                <a:cs typeface="Andale Mono"/>
              </a:rPr>
              <a:t> &amp; Williams, 1984)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Principled explanation for </a:t>
            </a:r>
            <a:r>
              <a:rPr lang="en-US" dirty="0" err="1">
                <a:latin typeface="Andale Mono"/>
                <a:cs typeface="Andale Mono"/>
              </a:rPr>
              <a:t>nonunit</a:t>
            </a:r>
            <a:r>
              <a:rPr lang="en-US" dirty="0">
                <a:latin typeface="Andale Mono"/>
                <a:cs typeface="Andale Mono"/>
              </a:rPr>
              <a:t> </a:t>
            </a:r>
            <a:r>
              <a:rPr lang="en-US" dirty="0" err="1">
                <a:latin typeface="Andale Mono"/>
                <a:cs typeface="Andale Mono"/>
              </a:rPr>
              <a:t>zROC</a:t>
            </a:r>
            <a:r>
              <a:rPr lang="en-US" dirty="0">
                <a:latin typeface="Andale Mono"/>
                <a:cs typeface="Andale Mono"/>
              </a:rPr>
              <a:t> slopes (</a:t>
            </a:r>
            <a:r>
              <a:rPr lang="en-US" dirty="0" err="1">
                <a:latin typeface="Andale Mono"/>
                <a:cs typeface="Andale Mono"/>
              </a:rPr>
              <a:t>Wixted</a:t>
            </a:r>
            <a:r>
              <a:rPr lang="en-US" dirty="0">
                <a:latin typeface="Andale Mono"/>
                <a:cs typeface="Andale Mono"/>
              </a:rPr>
              <a:t>, 2007)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A more plausible x-axis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Psychophysical regularities</a:t>
            </a:r>
          </a:p>
          <a:p>
            <a:pPr marL="457200" lvl="1" indent="0">
              <a:buNone/>
            </a:pPr>
            <a:endParaRPr lang="en-US" dirty="0">
              <a:latin typeface="Andale Mono"/>
              <a:cs typeface="Andale Mono"/>
            </a:endParaRPr>
          </a:p>
          <a:p>
            <a:pPr marL="457200" lvl="1" indent="0">
              <a:buNone/>
            </a:pPr>
            <a:endParaRPr lang="en-US" baseline="30000" dirty="0">
              <a:latin typeface="Andale Mono"/>
              <a:cs typeface="Andale Mono"/>
            </a:endParaRPr>
          </a:p>
          <a:p>
            <a:pPr lvl="1"/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1002" y="1417639"/>
            <a:ext cx="7526998" cy="903817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93435" y="2517557"/>
            <a:ext cx="8090516" cy="1341969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01001" y="3849650"/>
            <a:ext cx="7680113" cy="903817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93435" y="4959444"/>
            <a:ext cx="7526998" cy="903817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7200" y="5659020"/>
            <a:ext cx="7526998" cy="903817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2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ndale Mono"/>
                <a:cs typeface="Andale Mono"/>
              </a:rPr>
              <a:t>What should a detection model incorporate?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135429"/>
            <a:ext cx="8229600" cy="5290771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Fechner-Weber Saturation</a:t>
            </a:r>
          </a:p>
          <a:p>
            <a:pPr marL="457200" lvl="1" indent="0">
              <a:buNone/>
            </a:pPr>
            <a:endParaRPr lang="en-US" dirty="0">
              <a:latin typeface="Andale Mono"/>
              <a:cs typeface="Andale Mono"/>
            </a:endParaRPr>
          </a:p>
          <a:p>
            <a:pPr marL="457200" lvl="1" indent="0">
              <a:buNone/>
            </a:pPr>
            <a:endParaRPr lang="en-US" baseline="30000" dirty="0">
              <a:latin typeface="Andale Mono"/>
              <a:cs typeface="Andale Mono"/>
            </a:endParaRPr>
          </a:p>
          <a:p>
            <a:pPr lvl="1"/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What does the </a:t>
            </a:r>
          </a:p>
          <a:p>
            <a:pPr marL="0" indent="0">
              <a:buNone/>
            </a:pPr>
            <a:r>
              <a:rPr lang="en-US" dirty="0">
                <a:latin typeface="Andale Mono"/>
                <a:cs typeface="Andale Mono"/>
              </a:rPr>
              <a:t>brain do?</a:t>
            </a:r>
          </a:p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67" y="2438400"/>
            <a:ext cx="4229100" cy="37481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934" y="2444750"/>
            <a:ext cx="2850500" cy="9038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466" y="3757961"/>
            <a:ext cx="2853267" cy="90469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1002" y="2444749"/>
            <a:ext cx="3547665" cy="903817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7200" y="3757961"/>
            <a:ext cx="3547665" cy="903817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57200" y="4943802"/>
            <a:ext cx="3798048" cy="108322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2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ndale Mono"/>
                <a:cs typeface="Andale Mono"/>
              </a:rPr>
              <a:t>How Do Neurons Code Stimulus Magnitude?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pPr marL="457200" lvl="1" indent="0">
              <a:buNone/>
            </a:pPr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602075"/>
            <a:ext cx="635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6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ndale Mono"/>
                <a:cs typeface="Andale Mono"/>
              </a:rPr>
              <a:t>How Do Neurons Code Stimulus Magnitude?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417638"/>
            <a:ext cx="8229600" cy="4525963"/>
          </a:xfrm>
        </p:spPr>
        <p:txBody>
          <a:bodyPr>
            <a:normAutofit fontScale="85000" lnSpcReduction="20000"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Spike rates increase with stimulus magnitude (Granit,1955; </a:t>
            </a:r>
            <a:r>
              <a:rPr lang="en-US" dirty="0" err="1">
                <a:latin typeface="Andale Mono"/>
                <a:cs typeface="Andale Mono"/>
              </a:rPr>
              <a:t>Kandel</a:t>
            </a:r>
            <a:r>
              <a:rPr lang="en-US" dirty="0">
                <a:latin typeface="Andale Mono"/>
                <a:cs typeface="Andale Mono"/>
              </a:rPr>
              <a:t> et al., 2000)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Spike rate approx. Poisson distributed (Ma, 2010; </a:t>
            </a:r>
            <a:r>
              <a:rPr lang="en-US" dirty="0" err="1">
                <a:latin typeface="Andale Mono"/>
                <a:cs typeface="Andale Mono"/>
              </a:rPr>
              <a:t>Gabbiani</a:t>
            </a:r>
            <a:r>
              <a:rPr lang="en-US" dirty="0">
                <a:latin typeface="Andale Mono"/>
                <a:cs typeface="Andale Mono"/>
              </a:rPr>
              <a:t> &amp; Cox, 2010) </a:t>
            </a:r>
          </a:p>
          <a:p>
            <a:endParaRPr lang="en-US" dirty="0">
              <a:latin typeface="Andale Mono"/>
              <a:cs typeface="Andale Mono"/>
            </a:endParaRPr>
          </a:p>
          <a:p>
            <a:r>
              <a:rPr lang="en-US" dirty="0">
                <a:latin typeface="Andale Mono"/>
                <a:cs typeface="Andale Mono"/>
              </a:rPr>
              <a:t>Mean (which is ≈ </a:t>
            </a:r>
            <a:r>
              <a:rPr lang="en-US" dirty="0" err="1">
                <a:latin typeface="Andale Mono"/>
                <a:cs typeface="Andale Mono"/>
              </a:rPr>
              <a:t>Var</a:t>
            </a:r>
            <a:r>
              <a:rPr lang="en-US" dirty="0">
                <a:latin typeface="Andale Mono"/>
                <a:cs typeface="Andale Mono"/>
              </a:rPr>
              <a:t>) spike rate shows nonlinear saturation!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1002" y="3254374"/>
            <a:ext cx="8085798" cy="1314452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4695824"/>
            <a:ext cx="8085798" cy="992717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03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ndale Mono"/>
                <a:cs typeface="Andale Mono"/>
              </a:rPr>
              <a:t>How Do Neurons Code Stimulus Magnitude?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125" y="1606940"/>
            <a:ext cx="5826876" cy="48492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63135" y="5921444"/>
            <a:ext cx="2167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Cf. </a:t>
            </a:r>
            <a:r>
              <a:rPr lang="en-US" dirty="0" err="1"/>
              <a:t>Carandini</a:t>
            </a:r>
            <a:r>
              <a:rPr lang="en-US" dirty="0"/>
              <a:t> and </a:t>
            </a:r>
            <a:r>
              <a:rPr lang="en-US" dirty="0" err="1"/>
              <a:t>Heeger</a:t>
            </a:r>
            <a:r>
              <a:rPr lang="en-US" dirty="0"/>
              <a:t> (2012)</a:t>
            </a:r>
          </a:p>
        </p:txBody>
      </p:sp>
    </p:spTree>
    <p:extLst>
      <p:ext uri="{BB962C8B-B14F-4D97-AF65-F5344CB8AC3E}">
        <p14:creationId xmlns:p14="http://schemas.microsoft.com/office/powerpoint/2010/main" val="3516330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e Mono"/>
                <a:cs typeface="Andale Mono"/>
              </a:rPr>
              <a:t>Divisive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5467" y="3118135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www.youtube.com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watch?v</a:t>
            </a:r>
            <a:r>
              <a:rPr lang="en-US" dirty="0">
                <a:hlinkClick r:id="rId2"/>
              </a:rPr>
              <a:t>=_N23jFSrouo&amp;app=desktop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007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e Mono"/>
                <a:cs typeface="Andale Mono"/>
              </a:rPr>
              <a:t>Divisive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933" y="1278467"/>
            <a:ext cx="7065671" cy="201388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359217" y="2828361"/>
            <a:ext cx="4059767" cy="3652017"/>
            <a:chOff x="2772832" y="2680879"/>
            <a:chExt cx="4059767" cy="3652017"/>
          </a:xfrm>
        </p:grpSpPr>
        <p:grpSp>
          <p:nvGrpSpPr>
            <p:cNvPr id="14" name="Group 13"/>
            <p:cNvGrpSpPr/>
            <p:nvPr/>
          </p:nvGrpSpPr>
          <p:grpSpPr>
            <a:xfrm>
              <a:off x="2772832" y="2680879"/>
              <a:ext cx="4059767" cy="3652017"/>
              <a:chOff x="1426632" y="2789765"/>
              <a:chExt cx="4059767" cy="365201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6632" y="2789765"/>
                <a:ext cx="4059767" cy="3652017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3733801" y="6062132"/>
                <a:ext cx="905932" cy="24553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630168" y="6086675"/>
                <a:ext cx="7724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/>
                    <a:cs typeface="Arial"/>
                  </a:rPr>
                  <a:t>(Spikes/s)</a:t>
                </a: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2895602" y="2916766"/>
              <a:ext cx="203198" cy="2455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639733" y="4165600"/>
            <a:ext cx="4190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ndale Mono"/>
                <a:cs typeface="Andale Mono"/>
              </a:rPr>
              <a:t>Canonical?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9217" y="2603608"/>
            <a:ext cx="4059767" cy="3876769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639733" y="3911600"/>
            <a:ext cx="4047067" cy="1314452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3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e Mono"/>
                <a:cs typeface="Andale Mono"/>
              </a:rPr>
              <a:t>Divisive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06404"/>
            <a:ext cx="4567448" cy="16662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869" y="1992443"/>
            <a:ext cx="4283491" cy="1510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8612" y="2703852"/>
            <a:ext cx="3518903" cy="2016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3131" y="3724271"/>
            <a:ext cx="4629496" cy="17766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5853" y="4258900"/>
            <a:ext cx="4681299" cy="18410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6251" y="1786541"/>
            <a:ext cx="5757069" cy="34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1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e Mono"/>
                <a:cs typeface="Andale Mono"/>
              </a:rPr>
              <a:t>Divisive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82474"/>
            <a:ext cx="6392333" cy="460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07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ndale Mono"/>
                <a:cs typeface="Andale Mono"/>
              </a:rPr>
              <a:t>Normalized Poisson Model (NPM)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02" y="2878029"/>
            <a:ext cx="3310598" cy="1303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6" y="1642005"/>
            <a:ext cx="3146486" cy="10842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732" y="4222268"/>
            <a:ext cx="1617135" cy="7867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67" y="5008982"/>
            <a:ext cx="3191934" cy="837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46002" y="1642005"/>
            <a:ext cx="2692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Mixing: </a:t>
            </a:r>
            <a:r>
              <a:rPr lang="en-US" sz="4000" b="1" i="1" dirty="0"/>
              <a:t>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46002" y="2325801"/>
            <a:ext cx="2692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Criteria: </a:t>
            </a:r>
            <a:r>
              <a:rPr lang="en-US" sz="4000" b="1" i="1" dirty="0"/>
              <a:t>n*</a:t>
            </a:r>
            <a:endParaRPr lang="en-US" sz="40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46001" y="3033687"/>
            <a:ext cx="2895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Oscillation: </a:t>
            </a:r>
            <a:r>
              <a:rPr lang="en-US" sz="4000" i="1" dirty="0"/>
              <a:t>o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777" y="4056475"/>
            <a:ext cx="3518424" cy="231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44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ndale Mono"/>
                <a:cs typeface="Andale Mono"/>
              </a:rPr>
              <a:t>Normalized Poisson Model (NPM)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630" y="4448544"/>
            <a:ext cx="3220972" cy="21192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15" y="1588787"/>
            <a:ext cx="7591814" cy="12685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246" y="2857342"/>
            <a:ext cx="6916198" cy="138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86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74639"/>
            <a:ext cx="9144000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e Mono"/>
                <a:cs typeface="Andale Mono"/>
              </a:rPr>
              <a:t>NPM Simulated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92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39800" y="0"/>
            <a:ext cx="7247467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557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ndale Mono"/>
                <a:cs typeface="Andale Mono"/>
              </a:rPr>
              <a:t>Experiment 1: Magnitude Estimation of Memory Strength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0867" y="1329267"/>
            <a:ext cx="66378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ndale Mono"/>
                <a:cs typeface="Andale Mono"/>
              </a:rPr>
              <a:t>22 Participants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Study: 72 words, 24 1x, 24 3x, 24 6x (240 trials total)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Test: 72 Targets, 72 Lures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DV: Direct Strength Rating from 1 (no memory) to 6 (strong memory)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Predictions: Weber-Fechner saturation, </a:t>
            </a:r>
            <a:r>
              <a:rPr lang="en-US" sz="2400" dirty="0" err="1">
                <a:latin typeface="Andale Mono"/>
                <a:cs typeface="Andale Mono"/>
              </a:rPr>
              <a:t>Fano</a:t>
            </a:r>
            <a:r>
              <a:rPr lang="en-US" sz="2400" dirty="0">
                <a:latin typeface="Andale Mono"/>
                <a:cs typeface="Andale Mono"/>
              </a:rPr>
              <a:t> Factors near 1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Model comparison</a:t>
            </a:r>
          </a:p>
        </p:txBody>
      </p:sp>
    </p:spTree>
    <p:extLst>
      <p:ext uri="{BB962C8B-B14F-4D97-AF65-F5344CB8AC3E}">
        <p14:creationId xmlns:p14="http://schemas.microsoft.com/office/powerpoint/2010/main" val="3448927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0"/>
            <a:ext cx="5043654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81799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0"/>
            <a:ext cx="5302084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74635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0"/>
            <a:ext cx="5292847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74635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838200"/>
            <a:ext cx="5626100" cy="51689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74635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8500"/>
            <a:ext cx="9144000" cy="545431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74635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0"/>
            <a:ext cx="5484091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74635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0" y="0"/>
            <a:ext cx="5597165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976555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0" y="0"/>
            <a:ext cx="5606799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97655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0" y="0"/>
            <a:ext cx="5594995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976555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00" y="0"/>
            <a:ext cx="5806684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976555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409700"/>
            <a:ext cx="6007100" cy="40259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976555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500"/>
            <a:ext cx="9144000" cy="596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511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1793"/>
            <a:ext cx="6375128" cy="32406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48" y="2674310"/>
            <a:ext cx="5596759" cy="364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29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00" y="0"/>
            <a:ext cx="5806684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Oval 2"/>
          <p:cNvSpPr/>
          <p:nvPr/>
        </p:nvSpPr>
        <p:spPr>
          <a:xfrm>
            <a:off x="3962400" y="2319867"/>
            <a:ext cx="440267" cy="4572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7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1" y="0"/>
            <a:ext cx="82296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49" y="622299"/>
            <a:ext cx="6225117" cy="599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255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39800" y="0"/>
            <a:ext cx="7247467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557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ndale Mono"/>
                <a:cs typeface="Andale Mono"/>
              </a:rPr>
              <a:t>Model Recovery Simulations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0867" y="818093"/>
            <a:ext cx="6637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ndale Mono"/>
                <a:cs typeface="Andale Mono"/>
              </a:rPr>
              <a:t>100 simulated datasets from each model, random parameters, .05 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5100" y="4944533"/>
            <a:ext cx="6261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ndale Mono"/>
                <a:cs typeface="Andale Mono"/>
              </a:rPr>
              <a:t>“A model with more parameters will always provide a better fit, all other things being equal (</a:t>
            </a:r>
            <a:r>
              <a:rPr lang="en-US" dirty="0" err="1">
                <a:latin typeface="Andale Mono"/>
                <a:cs typeface="Andale Mono"/>
              </a:rPr>
              <a:t>Linhart</a:t>
            </a:r>
            <a:r>
              <a:rPr lang="en-US" dirty="0">
                <a:latin typeface="Andale Mono"/>
                <a:cs typeface="Andale Mono"/>
              </a:rPr>
              <a:t> &amp; Zucchini, 1986),” </a:t>
            </a:r>
            <a:r>
              <a:rPr lang="en-US" dirty="0" err="1">
                <a:latin typeface="Andale Mono"/>
                <a:cs typeface="Andale Mono"/>
              </a:rPr>
              <a:t>Myung</a:t>
            </a:r>
            <a:r>
              <a:rPr lang="en-US" dirty="0">
                <a:latin typeface="Andale Mono"/>
                <a:cs typeface="Andale Mono"/>
              </a:rPr>
              <a:t> and Pitt (2002).</a:t>
            </a:r>
          </a:p>
        </p:txBody>
      </p:sp>
      <p:sp>
        <p:nvSpPr>
          <p:cNvPr id="7" name="Rectangle 6"/>
          <p:cNvSpPr/>
          <p:nvPr/>
        </p:nvSpPr>
        <p:spPr>
          <a:xfrm>
            <a:off x="1244469" y="4653496"/>
            <a:ext cx="6942798" cy="1833035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252133" y="4521200"/>
            <a:ext cx="5181600" cy="1761068"/>
            <a:chOff x="2252133" y="4521200"/>
            <a:chExt cx="5181600" cy="176106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455333" y="4521200"/>
              <a:ext cx="4978400" cy="1761068"/>
            </a:xfrm>
            <a:prstGeom prst="line">
              <a:avLst/>
            </a:prstGeom>
            <a:ln w="1397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2252133" y="4521200"/>
              <a:ext cx="4944534" cy="1761068"/>
            </a:xfrm>
            <a:prstGeom prst="line">
              <a:avLst/>
            </a:prstGeom>
            <a:ln w="1397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2463800"/>
            <a:ext cx="62611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09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39800" y="0"/>
            <a:ext cx="7247467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5574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Andale Mono"/>
                <a:cs typeface="Andale Mono"/>
              </a:rPr>
              <a:t>Counfound</a:t>
            </a:r>
            <a:r>
              <a:rPr lang="en-US" sz="2800" dirty="0">
                <a:latin typeface="Andale Mono"/>
                <a:cs typeface="Andale Mono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0867" y="1143000"/>
            <a:ext cx="66378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ndale Mono"/>
                <a:cs typeface="Andale Mono"/>
              </a:rPr>
              <a:t>Implicitly doing JOFs?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 err="1">
                <a:latin typeface="Andale Mono"/>
                <a:cs typeface="Andale Mono"/>
              </a:rPr>
              <a:t>zROC</a:t>
            </a:r>
            <a:r>
              <a:rPr lang="en-US" sz="2400" dirty="0">
                <a:latin typeface="Andale Mono"/>
                <a:cs typeface="Andale Mono"/>
              </a:rPr>
              <a:t> slope from JOFs reliably &gt; 1 (</a:t>
            </a:r>
            <a:r>
              <a:rPr lang="en-US" sz="2400" dirty="0" err="1">
                <a:latin typeface="Andale Mono"/>
                <a:cs typeface="Andale Mono"/>
              </a:rPr>
              <a:t>Hintzman</a:t>
            </a:r>
            <a:r>
              <a:rPr lang="en-US" sz="2400" dirty="0">
                <a:latin typeface="Andale Mono"/>
                <a:cs typeface="Andale Mono"/>
              </a:rPr>
              <a:t>, 2004), but confidence rating 	slopes typically &lt; 1 (Ratcliff, </a:t>
            </a:r>
            <a:r>
              <a:rPr lang="en-US" sz="2400" dirty="0" err="1">
                <a:latin typeface="Andale Mono"/>
                <a:cs typeface="Andale Mono"/>
              </a:rPr>
              <a:t>McKoon</a:t>
            </a:r>
            <a:r>
              <a:rPr lang="en-US" sz="2400" dirty="0">
                <a:latin typeface="Andale Mono"/>
                <a:cs typeface="Andale Mono"/>
              </a:rPr>
              <a:t>, &amp; 	Tindall, 1994)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Data: Slope = .78</a:t>
            </a:r>
          </a:p>
        </p:txBody>
      </p:sp>
    </p:spTree>
    <p:extLst>
      <p:ext uri="{BB962C8B-B14F-4D97-AF65-F5344CB8AC3E}">
        <p14:creationId xmlns:p14="http://schemas.microsoft.com/office/powerpoint/2010/main" val="3006876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e Mono"/>
                <a:cs typeface="Andale Mono"/>
              </a:rPr>
              <a:t>Divisive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271" y="2042948"/>
            <a:ext cx="6627731" cy="24151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678915"/>
            <a:ext cx="1126000" cy="1960818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06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e Mono"/>
                <a:cs typeface="Andale Mono"/>
              </a:rPr>
              <a:t>Divisive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385060" y="1417638"/>
            <a:ext cx="4572000" cy="4723582"/>
            <a:chOff x="4114800" y="978988"/>
            <a:chExt cx="4572000" cy="472358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14800" y="1630175"/>
              <a:ext cx="4572000" cy="4072395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373881" y="978988"/>
              <a:ext cx="43129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Zoccolan</a:t>
              </a:r>
              <a:r>
                <a:rPr lang="en-US" dirty="0"/>
                <a:t>, Cox, and </a:t>
              </a:r>
              <a:r>
                <a:rPr lang="en-US" dirty="0" err="1"/>
                <a:t>DiCarlo</a:t>
              </a:r>
              <a:r>
                <a:rPr lang="en-US" dirty="0"/>
                <a:t> (2005; JON)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843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ndale Mono"/>
                <a:cs typeface="Andale Mono"/>
              </a:rPr>
              <a:t>Summary Statistical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631" y="4409572"/>
            <a:ext cx="6126070" cy="1856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5340" y="1524000"/>
            <a:ext cx="78714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Like normalization?</a:t>
            </a:r>
          </a:p>
          <a:p>
            <a:r>
              <a:rPr lang="en-US" dirty="0"/>
              <a:t>	Demonstrated for visual perception and memory tasks involving: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Spatial arrays</a:t>
            </a:r>
          </a:p>
          <a:p>
            <a:r>
              <a:rPr lang="en-US" dirty="0"/>
              <a:t>	Sequentially-presented stimuli</a:t>
            </a:r>
          </a:p>
          <a:p>
            <a:r>
              <a:rPr lang="en-US" dirty="0"/>
              <a:t>	Motion, multiple-object tracking, change detection, RSVP, Sternberg 	scanning, etc.</a:t>
            </a:r>
          </a:p>
          <a:p>
            <a:endParaRPr lang="en-US" dirty="0"/>
          </a:p>
          <a:p>
            <a:r>
              <a:rPr lang="en-US" dirty="0"/>
              <a:t>Both vision and audition</a:t>
            </a:r>
          </a:p>
          <a:p>
            <a:endParaRPr lang="en-US" dirty="0"/>
          </a:p>
          <a:p>
            <a:r>
              <a:rPr lang="en-US" dirty="0"/>
              <a:t>Low decay rate</a:t>
            </a:r>
          </a:p>
          <a:p>
            <a:endParaRPr lang="en-US" dirty="0"/>
          </a:p>
          <a:p>
            <a:r>
              <a:rPr lang="en-US" dirty="0"/>
              <a:t>Adaptive</a:t>
            </a:r>
          </a:p>
          <a:p>
            <a:endParaRPr lang="en-US" dirty="0"/>
          </a:p>
          <a:p>
            <a:r>
              <a:rPr lang="en-US" dirty="0"/>
              <a:t>Obligatory	</a:t>
            </a:r>
          </a:p>
        </p:txBody>
      </p:sp>
    </p:spTree>
    <p:extLst>
      <p:ext uri="{BB962C8B-B14F-4D97-AF65-F5344CB8AC3E}">
        <p14:creationId xmlns:p14="http://schemas.microsoft.com/office/powerpoint/2010/main" val="352952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217" y="274639"/>
            <a:ext cx="8471385" cy="6293136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ndale Mono"/>
                <a:cs typeface="Andale Mono"/>
              </a:rPr>
              <a:t>Summary Statistical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002" y="100715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Andale Mono"/>
              <a:cs typeface="Andale Mono"/>
            </a:endParaRPr>
          </a:p>
          <a:p>
            <a:endParaRPr lang="en-US" dirty="0">
              <a:latin typeface="Andale Mono"/>
              <a:cs typeface="Andale Mono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570" y="1461767"/>
            <a:ext cx="6464678" cy="506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956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39800" y="0"/>
            <a:ext cx="7247467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5574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ndale Mono"/>
                <a:cs typeface="Andale Mono"/>
              </a:rPr>
              <a:t>Experiment 2: Summary Statistical Representation of Memory Strength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9800" y="1143000"/>
            <a:ext cx="7247467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ndale Mono"/>
                <a:cs typeface="Andale Mono"/>
              </a:rPr>
              <a:t>29 Participants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Study: 72 words, 24 1x, 24 3x, 24 6x (240 trials total)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Test: 72 Targets, 72 Lures</a:t>
            </a:r>
          </a:p>
          <a:p>
            <a:r>
              <a:rPr lang="en-US" sz="2400" dirty="0">
                <a:latin typeface="Andale Mono"/>
                <a:cs typeface="Andale Mono"/>
              </a:rPr>
              <a:t>	Presented in pairs, with all 				combinations of repetitions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DV: Direct Strength Rating of Average Strength from 1 (no memory) to 6 (strong memory)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Predictions: DV = .5*(Summed Rating) + bias</a:t>
            </a:r>
          </a:p>
          <a:p>
            <a:endParaRPr lang="en-US" sz="2400" dirty="0"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29223089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520700"/>
            <a:ext cx="8318500" cy="58166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242287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87596"/>
            <a:ext cx="9144000" cy="6945595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000209" y="267372"/>
            <a:ext cx="7236331" cy="6258495"/>
            <a:chOff x="1000209" y="267372"/>
            <a:chExt cx="7236331" cy="6258495"/>
          </a:xfrm>
        </p:grpSpPr>
        <p:sp>
          <p:nvSpPr>
            <p:cNvPr id="4" name="TextBox 3"/>
            <p:cNvSpPr txBox="1"/>
            <p:nvPr/>
          </p:nvSpPr>
          <p:spPr>
            <a:xfrm>
              <a:off x="1370440" y="5995964"/>
              <a:ext cx="686610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Arial"/>
                  <a:cs typeface="Arial"/>
                </a:rPr>
                <a:t>         </a:t>
              </a:r>
              <a:r>
                <a:rPr lang="en-US" sz="2400" dirty="0">
                  <a:latin typeface="Arial"/>
                  <a:cs typeface="Arial"/>
                </a:rPr>
                <a:t>Averaged Item Strength Rating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9347" y="267373"/>
              <a:ext cx="6817193" cy="609959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-1867429" y="3135010"/>
              <a:ext cx="6258495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Arial"/>
                  <a:cs typeface="Arial"/>
                </a:rPr>
                <a:t>         </a:t>
              </a:r>
              <a:r>
                <a:rPr lang="en-US" sz="2400" dirty="0">
                  <a:latin typeface="Arial"/>
                  <a:cs typeface="Arial"/>
                </a:rPr>
                <a:t>Rating of Average Strength at Test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82851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39800" y="0"/>
            <a:ext cx="7247467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5574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Andale Mono"/>
                <a:cs typeface="Andale Mono"/>
              </a:rPr>
              <a:t>Counfounds</a:t>
            </a:r>
            <a:r>
              <a:rPr lang="en-US" sz="2800" dirty="0">
                <a:latin typeface="Andale Mono"/>
                <a:cs typeface="Andale Mono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0867" y="1143000"/>
            <a:ext cx="66378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ndale Mono"/>
                <a:cs typeface="Andale Mono"/>
              </a:rPr>
              <a:t>Summed the item strengths?</a:t>
            </a:r>
          </a:p>
          <a:p>
            <a:r>
              <a:rPr lang="en-US" sz="2400" dirty="0">
                <a:latin typeface="Andale Mono"/>
                <a:cs typeface="Andale Mono"/>
              </a:rPr>
              <a:t>	Summation: </a:t>
            </a:r>
            <a:r>
              <a:rPr lang="en-US" sz="2400" dirty="0" err="1">
                <a:latin typeface="Andale Mono"/>
                <a:cs typeface="Andale Mono"/>
              </a:rPr>
              <a:t>Var</a:t>
            </a:r>
            <a:r>
              <a:rPr lang="en-US" sz="2400" dirty="0">
                <a:latin typeface="Andale Mono"/>
                <a:cs typeface="Andale Mono"/>
              </a:rPr>
              <a:t>(E2) &gt; </a:t>
            </a:r>
            <a:r>
              <a:rPr lang="en-US" sz="2400" dirty="0" err="1">
                <a:latin typeface="Andale Mono"/>
                <a:cs typeface="Andale Mono"/>
              </a:rPr>
              <a:t>Var</a:t>
            </a:r>
            <a:r>
              <a:rPr lang="en-US" sz="2400" dirty="0">
                <a:latin typeface="Andale Mono"/>
                <a:cs typeface="Andale Mono"/>
              </a:rPr>
              <a:t>(E1)</a:t>
            </a:r>
          </a:p>
          <a:p>
            <a:r>
              <a:rPr lang="en-US" sz="2400" dirty="0">
                <a:latin typeface="Andale Mono"/>
                <a:cs typeface="Andale Mono"/>
              </a:rPr>
              <a:t>	Averaging: </a:t>
            </a:r>
            <a:r>
              <a:rPr lang="en-US" sz="2400" dirty="0" err="1">
                <a:latin typeface="Andale Mono"/>
                <a:cs typeface="Andale Mono"/>
              </a:rPr>
              <a:t>Var</a:t>
            </a:r>
            <a:r>
              <a:rPr lang="en-US" sz="2400" dirty="0">
                <a:latin typeface="Andale Mono"/>
                <a:cs typeface="Andale Mono"/>
              </a:rPr>
              <a:t>(E2) ≈ </a:t>
            </a:r>
            <a:r>
              <a:rPr lang="en-US" sz="2400" dirty="0" err="1">
                <a:latin typeface="Andale Mono"/>
                <a:cs typeface="Andale Mono"/>
              </a:rPr>
              <a:t>Var</a:t>
            </a:r>
            <a:r>
              <a:rPr lang="en-US" sz="2400" dirty="0">
                <a:latin typeface="Andale Mono"/>
                <a:cs typeface="Andale Mono"/>
              </a:rPr>
              <a:t>(E1)/2</a:t>
            </a:r>
          </a:p>
          <a:p>
            <a:r>
              <a:rPr lang="en-US" sz="2400" i="1" dirty="0">
                <a:latin typeface="Andale Mono"/>
                <a:cs typeface="Andale Mono"/>
              </a:rPr>
              <a:t>	</a:t>
            </a:r>
            <a:r>
              <a:rPr lang="en-US" sz="2400" dirty="0">
                <a:latin typeface="Andale Mono"/>
                <a:cs typeface="Andale Mono"/>
              </a:rPr>
              <a:t>Data: </a:t>
            </a:r>
            <a:r>
              <a:rPr lang="en-US" sz="2400" dirty="0" err="1">
                <a:latin typeface="Andale Mono"/>
                <a:cs typeface="Andale Mono"/>
              </a:rPr>
              <a:t>Var</a:t>
            </a:r>
            <a:r>
              <a:rPr lang="en-US" sz="2400" dirty="0">
                <a:latin typeface="Andale Mono"/>
                <a:cs typeface="Andale Mono"/>
              </a:rPr>
              <a:t>(E2)/</a:t>
            </a:r>
            <a:r>
              <a:rPr lang="en-US" sz="2400" dirty="0" err="1">
                <a:latin typeface="Andale Mono"/>
                <a:cs typeface="Andale Mono"/>
              </a:rPr>
              <a:t>Var</a:t>
            </a:r>
            <a:r>
              <a:rPr lang="en-US" sz="2400" dirty="0">
                <a:latin typeface="Andale Mono"/>
                <a:cs typeface="Andale Mono"/>
              </a:rPr>
              <a:t>(E1) = .83</a:t>
            </a:r>
          </a:p>
          <a:p>
            <a:endParaRPr lang="en-US" sz="2400" i="1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Subsampled one item?</a:t>
            </a:r>
          </a:p>
          <a:p>
            <a:r>
              <a:rPr lang="en-US" sz="2400" i="1" dirty="0">
                <a:latin typeface="Andale Mono"/>
                <a:cs typeface="Andale Mono"/>
              </a:rPr>
              <a:t>	</a:t>
            </a:r>
            <a:r>
              <a:rPr lang="en-US" sz="2400" dirty="0">
                <a:latin typeface="Andale Mono"/>
                <a:cs typeface="Andale Mono"/>
              </a:rPr>
              <a:t>Subsampling: SD increase with 	difference in number of 	repetitions within pairs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	Data: [1, 1]: 1.62</a:t>
            </a:r>
          </a:p>
          <a:p>
            <a:r>
              <a:rPr lang="en-US" sz="2400" dirty="0">
                <a:latin typeface="Andale Mono"/>
                <a:cs typeface="Andale Mono"/>
              </a:rPr>
              <a:t>			 [1, 3]: 1.76</a:t>
            </a:r>
          </a:p>
          <a:p>
            <a:r>
              <a:rPr lang="en-US" sz="2400" dirty="0">
                <a:latin typeface="Andale Mono"/>
                <a:cs typeface="Andale Mono"/>
              </a:rPr>
              <a:t>			 [1, 4]: 1.68</a:t>
            </a:r>
          </a:p>
          <a:p>
            <a:r>
              <a:rPr lang="en-US" sz="2400" dirty="0">
                <a:latin typeface="Andale Mono"/>
                <a:cs typeface="Andale Mono"/>
              </a:rPr>
              <a:t>			 [1, 7]: 1.67</a:t>
            </a:r>
          </a:p>
        </p:txBody>
      </p:sp>
    </p:spTree>
    <p:extLst>
      <p:ext uri="{BB962C8B-B14F-4D97-AF65-F5344CB8AC3E}">
        <p14:creationId xmlns:p14="http://schemas.microsoft.com/office/powerpoint/2010/main" val="37448248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1002" y="0"/>
            <a:ext cx="7949084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4096"/>
            <a:ext cx="8229600" cy="1143000"/>
          </a:xfrm>
        </p:spPr>
        <p:txBody>
          <a:bodyPr/>
          <a:lstStyle/>
          <a:p>
            <a:r>
              <a:rPr lang="en-US" dirty="0">
                <a:latin typeface="Andale Mono"/>
                <a:cs typeface="Andale Mono"/>
              </a:rPr>
              <a:t>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2800" y="881758"/>
            <a:ext cx="7737286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ndale Mono"/>
                <a:cs typeface="Andale Mono"/>
              </a:rPr>
              <a:t>NPM is an advance over SDT:</a:t>
            </a:r>
          </a:p>
          <a:p>
            <a:r>
              <a:rPr lang="en-US" sz="2400" dirty="0">
                <a:latin typeface="Andale Mono"/>
                <a:cs typeface="Andale Mono"/>
              </a:rPr>
              <a:t>	Principled, a priori account of </a:t>
            </a:r>
            <a:r>
              <a:rPr lang="en-US" sz="2400" dirty="0" err="1">
                <a:latin typeface="Andale Mono"/>
                <a:cs typeface="Andale Mono"/>
              </a:rPr>
              <a:t>Fano</a:t>
            </a:r>
            <a:r>
              <a:rPr lang="en-US" sz="2400" dirty="0">
                <a:latin typeface="Andale Mono"/>
                <a:cs typeface="Andale Mono"/>
              </a:rPr>
              <a:t> 	Factors, Weber-Fechner saturation, ROC 	asymmetry, and mirror 	effects.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	Greater plausibility</a:t>
            </a:r>
          </a:p>
          <a:p>
            <a:r>
              <a:rPr lang="en-US" sz="2400" dirty="0">
                <a:latin typeface="Andale Mono"/>
                <a:cs typeface="Andale Mono"/>
              </a:rPr>
              <a:t>	</a:t>
            </a:r>
          </a:p>
          <a:p>
            <a:r>
              <a:rPr lang="en-US" sz="2400" dirty="0">
                <a:latin typeface="Andale Mono"/>
                <a:cs typeface="Andale Mono"/>
              </a:rPr>
              <a:t>	No edge corrections!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Summary statistical representation extends to long-term memory strength</a:t>
            </a:r>
          </a:p>
          <a:p>
            <a:endParaRPr lang="en-US" sz="2400" dirty="0">
              <a:latin typeface="Andale Mono"/>
              <a:cs typeface="Andale Mono"/>
            </a:endParaRPr>
          </a:p>
          <a:p>
            <a:r>
              <a:rPr lang="en-US" sz="2400" dirty="0">
                <a:latin typeface="Andale Mono"/>
                <a:cs typeface="Andale Mono"/>
              </a:rPr>
              <a:t>Results suggest neurons that support recognition memory share the properties of visual cortical cells</a:t>
            </a:r>
          </a:p>
        </p:txBody>
      </p:sp>
    </p:spTree>
    <p:extLst>
      <p:ext uri="{BB962C8B-B14F-4D97-AF65-F5344CB8AC3E}">
        <p14:creationId xmlns:p14="http://schemas.microsoft.com/office/powerpoint/2010/main" val="18529224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1002" y="0"/>
            <a:ext cx="7949084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4096"/>
            <a:ext cx="8229600" cy="1143000"/>
          </a:xfrm>
        </p:spPr>
        <p:txBody>
          <a:bodyPr/>
          <a:lstStyle/>
          <a:p>
            <a:r>
              <a:rPr lang="en-US" dirty="0">
                <a:latin typeface="Andale Mono"/>
                <a:cs typeface="Andale Mono"/>
              </a:rPr>
              <a:t>Acknowledgments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666" y="968904"/>
            <a:ext cx="2794000" cy="1968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700" y="3079750"/>
            <a:ext cx="2324100" cy="3492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132" y="968904"/>
            <a:ext cx="2540000" cy="25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132" y="3761317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01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1002" y="0"/>
            <a:ext cx="7949084" cy="6858000"/>
          </a:xfrm>
          <a:prstGeom prst="rect">
            <a:avLst/>
          </a:prstGeom>
          <a:solidFill>
            <a:srgbClr val="3AB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3355"/>
            <a:ext cx="8229600" cy="1143000"/>
          </a:xfrm>
        </p:spPr>
        <p:txBody>
          <a:bodyPr/>
          <a:lstStyle/>
          <a:p>
            <a:r>
              <a:rPr lang="en-US" dirty="0">
                <a:latin typeface="Andale Mono"/>
                <a:cs typeface="Andale Mono"/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2372734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7556</TotalTime>
  <Words>776</Words>
  <Application>Microsoft Office PowerPoint</Application>
  <PresentationFormat>On-screen Show (4:3)</PresentationFormat>
  <Paragraphs>196</Paragraphs>
  <Slides>50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ＭＳ Ｐゴシック</vt:lpstr>
      <vt:lpstr>Andale Mono</vt:lpstr>
      <vt:lpstr>Arial</vt:lpstr>
      <vt:lpstr>Calibri</vt:lpstr>
      <vt:lpstr>Office Theme</vt:lpstr>
      <vt:lpstr>A Normalized Poisson Model for Recognition Memory</vt:lpstr>
      <vt:lpstr>Recognition Memory</vt:lpstr>
      <vt:lpstr>Signal Detection Theory  (Green &amp; Swets, 1966)</vt:lpstr>
      <vt:lpstr>PowerPoint Presentation</vt:lpstr>
      <vt:lpstr>SDT and ROCs</vt:lpstr>
      <vt:lpstr>SDT and ROCs</vt:lpstr>
      <vt:lpstr>SDT and ROCs</vt:lpstr>
      <vt:lpstr>Some Strengths of SDT</vt:lpstr>
      <vt:lpstr>Some Weaknesses</vt:lpstr>
      <vt:lpstr>What should a detection model incorporate?</vt:lpstr>
      <vt:lpstr>What should a detection model incorporate?</vt:lpstr>
      <vt:lpstr>How Do Neurons Code Stimulus Magnitude?</vt:lpstr>
      <vt:lpstr>How Do Neurons Code Stimulus Magnitude?</vt:lpstr>
      <vt:lpstr>How Do Neurons Code Stimulus Magnitude?</vt:lpstr>
      <vt:lpstr>Divisive Normalization</vt:lpstr>
      <vt:lpstr>Divisive Normalization</vt:lpstr>
      <vt:lpstr>Divisive Normalization</vt:lpstr>
      <vt:lpstr>Divisive Normalization</vt:lpstr>
      <vt:lpstr>Normalized Poisson Model (NPM)</vt:lpstr>
      <vt:lpstr>Normalized Poisson Model (NPM)</vt:lpstr>
      <vt:lpstr>NPM Simulated Data</vt:lpstr>
      <vt:lpstr>Experiment 1: Magnitude Estimation of Memory Strength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Recovery Simulations</vt:lpstr>
      <vt:lpstr>Counfound?</vt:lpstr>
      <vt:lpstr>Divisive Normalization</vt:lpstr>
      <vt:lpstr>Divisive Normalization</vt:lpstr>
      <vt:lpstr>Summary Statistical Representation</vt:lpstr>
      <vt:lpstr>Summary Statistical Representation</vt:lpstr>
      <vt:lpstr>Experiment 2: Summary Statistical Representation of Memory Strength</vt:lpstr>
      <vt:lpstr>PowerPoint Presentation</vt:lpstr>
      <vt:lpstr>PowerPoint Presentation</vt:lpstr>
      <vt:lpstr>Counfounds?</vt:lpstr>
      <vt:lpstr>Summary</vt:lpstr>
      <vt:lpstr>Acknowledgments</vt:lpstr>
      <vt:lpstr>Thanks!</vt:lpstr>
    </vt:vector>
  </TitlesOfParts>
  <Company>Brandeis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Chad Dube</dc:creator>
  <cp:lastModifiedBy>K. Ramachandran</cp:lastModifiedBy>
  <cp:revision>149</cp:revision>
  <dcterms:created xsi:type="dcterms:W3CDTF">2013-11-04T19:10:56Z</dcterms:created>
  <dcterms:modified xsi:type="dcterms:W3CDTF">2017-04-07T21:29:36Z</dcterms:modified>
</cp:coreProperties>
</file>